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40"/>
  </p:normalViewPr>
  <p:slideViewPr>
    <p:cSldViewPr snapToGrid="0">
      <p:cViewPr varScale="1">
        <p:scale>
          <a:sx n="102" d="100"/>
          <a:sy n="102" d="100"/>
        </p:scale>
        <p:origin x="9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10/02/23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10/02/23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10/02/23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10/02/23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10/02/23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10/02/23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10/02/23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10/02/23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10/02/23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10/02/23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10/02/23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10/02/23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00B0F0"/>
                </a:solidFill>
              </a:rPr>
              <a:t>Lezione 20</a:t>
            </a:r>
          </a:p>
          <a:p>
            <a:pPr algn="l"/>
            <a:r>
              <a:rPr lang="it-IT" b="1" i="0" u="none" strike="noStrike" dirty="0">
                <a:effectLst/>
                <a:latin typeface="IBM Plex Sans" panose="020B0503050203000203" pitchFamily="34" charset="0"/>
              </a:rPr>
              <a:t>Informazione e consultazione dei rappresentanti dei lavoratori</a:t>
            </a:r>
          </a:p>
          <a:p>
            <a:pPr algn="l"/>
            <a:endParaRPr lang="it-IT" b="1" dirty="0">
              <a:solidFill>
                <a:srgbClr val="00B0F0"/>
              </a:solidFill>
            </a:endParaRP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90EC7F-6154-3438-1624-6FB475E5B1A4}"/>
              </a:ext>
            </a:extLst>
          </p:cNvPr>
          <p:cNvSpPr>
            <a:spLocks noGrp="1"/>
          </p:cNvSpPr>
          <p:nvPr>
            <p:ph type="title"/>
          </p:nvPr>
        </p:nvSpPr>
        <p:spPr/>
        <p:txBody>
          <a:bodyPr/>
          <a:lstStyle/>
          <a:p>
            <a:r>
              <a:rPr lang="it-IT" b="1" dirty="0">
                <a:solidFill>
                  <a:srgbClr val="00B0F0"/>
                </a:solidFill>
              </a:rPr>
              <a:t>Informazione e consultazione dei lavoratori</a:t>
            </a:r>
            <a:endParaRPr lang="it-IT" dirty="0"/>
          </a:p>
        </p:txBody>
      </p:sp>
      <p:sp>
        <p:nvSpPr>
          <p:cNvPr id="3" name="Segnaposto contenuto 2">
            <a:extLst>
              <a:ext uri="{FF2B5EF4-FFF2-40B4-BE49-F238E27FC236}">
                <a16:creationId xmlns:a16="http://schemas.microsoft.com/office/drawing/2014/main" id="{94F18907-2E21-D720-91FC-E15F64CD232E}"/>
              </a:ext>
            </a:extLst>
          </p:cNvPr>
          <p:cNvSpPr>
            <a:spLocks noGrp="1"/>
          </p:cNvSpPr>
          <p:nvPr>
            <p:ph idx="1"/>
          </p:nvPr>
        </p:nvSpPr>
        <p:spPr>
          <a:xfrm>
            <a:off x="838200" y="1825625"/>
            <a:ext cx="10515600" cy="4667250"/>
          </a:xfrm>
        </p:spPr>
        <p:txBody>
          <a:bodyPr>
            <a:normAutofit fontScale="92500" lnSpcReduction="10000"/>
          </a:bodyPr>
          <a:lstStyle/>
          <a:p>
            <a:r>
              <a:rPr lang="it-IT" b="1" dirty="0">
                <a:solidFill>
                  <a:srgbClr val="FF0000"/>
                </a:solidFill>
              </a:rPr>
              <a:t>Dir. 2002/14/CE</a:t>
            </a:r>
          </a:p>
          <a:p>
            <a:r>
              <a:rPr lang="it-IT" b="1" dirty="0">
                <a:solidFill>
                  <a:srgbClr val="00B0F0"/>
                </a:solidFill>
              </a:rPr>
              <a:t>Ciclo di informazione, consultazione, partecipazione (art. 4):</a:t>
            </a:r>
          </a:p>
          <a:p>
            <a:pPr algn="l"/>
            <a:r>
              <a:rPr lang="it-IT" b="0" i="0" u="none" strike="noStrike" dirty="0">
                <a:solidFill>
                  <a:srgbClr val="333333"/>
                </a:solidFill>
                <a:effectLst/>
              </a:rPr>
              <a:t>L'informazione e la consultazione riguardano:</a:t>
            </a:r>
          </a:p>
          <a:p>
            <a:pPr algn="l"/>
            <a:r>
              <a:rPr lang="it-IT" b="0" i="0" u="none" strike="noStrike" dirty="0">
                <a:solidFill>
                  <a:srgbClr val="333333"/>
                </a:solidFill>
                <a:effectLst/>
              </a:rPr>
              <a:t>l'informazione sull'evoluzione recente e quella probabile delle attività dell'impresa o dello stabilimento e della situazione economica;</a:t>
            </a:r>
          </a:p>
          <a:p>
            <a:pPr algn="l"/>
            <a:r>
              <a:rPr lang="it-IT" b="0" i="0" u="none" strike="noStrike" dirty="0">
                <a:solidFill>
                  <a:srgbClr val="333333"/>
                </a:solidFill>
                <a:effectLst/>
              </a:rPr>
              <a:t>l'informazione e la consultazione sulla situazione, la struttura e l'evoluzione probabile dell'occupazione nell'ambito dell'impresa o dello stabilimento, nonché sulle eventuali misure anticipatrici previste, segnatamente in caso di minaccia per l'occupazione;</a:t>
            </a:r>
          </a:p>
          <a:p>
            <a:pPr algn="l"/>
            <a:r>
              <a:rPr lang="it-IT" b="0" i="0" u="none" strike="noStrike" dirty="0">
                <a:solidFill>
                  <a:srgbClr val="333333"/>
                </a:solidFill>
                <a:effectLst/>
              </a:rPr>
              <a:t>l'informazione e la consultazione sulle decisioni suscettibili di comportare cambiamenti di rilievo in materia di organizzazione del lavoro, nonché di contratti di lavoro</a:t>
            </a:r>
          </a:p>
          <a:p>
            <a:endParaRPr lang="it-IT" dirty="0">
              <a:solidFill>
                <a:srgbClr val="333333"/>
              </a:solidFill>
            </a:endParaRPr>
          </a:p>
          <a:p>
            <a:pPr algn="just"/>
            <a:endParaRPr lang="it-IT" dirty="0"/>
          </a:p>
        </p:txBody>
      </p:sp>
    </p:spTree>
    <p:extLst>
      <p:ext uri="{BB962C8B-B14F-4D97-AF65-F5344CB8AC3E}">
        <p14:creationId xmlns:p14="http://schemas.microsoft.com/office/powerpoint/2010/main" val="4028100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90EC7F-6154-3438-1624-6FB475E5B1A4}"/>
              </a:ext>
            </a:extLst>
          </p:cNvPr>
          <p:cNvSpPr>
            <a:spLocks noGrp="1"/>
          </p:cNvSpPr>
          <p:nvPr>
            <p:ph type="title"/>
          </p:nvPr>
        </p:nvSpPr>
        <p:spPr/>
        <p:txBody>
          <a:bodyPr/>
          <a:lstStyle/>
          <a:p>
            <a:r>
              <a:rPr lang="it-IT" b="1" dirty="0">
                <a:solidFill>
                  <a:srgbClr val="00B0F0"/>
                </a:solidFill>
              </a:rPr>
              <a:t>Informazione e consultazione dei lavoratori</a:t>
            </a:r>
            <a:endParaRPr lang="it-IT" dirty="0"/>
          </a:p>
        </p:txBody>
      </p:sp>
      <p:sp>
        <p:nvSpPr>
          <p:cNvPr id="3" name="Segnaposto contenuto 2">
            <a:extLst>
              <a:ext uri="{FF2B5EF4-FFF2-40B4-BE49-F238E27FC236}">
                <a16:creationId xmlns:a16="http://schemas.microsoft.com/office/drawing/2014/main" id="{94F18907-2E21-D720-91FC-E15F64CD232E}"/>
              </a:ext>
            </a:extLst>
          </p:cNvPr>
          <p:cNvSpPr>
            <a:spLocks noGrp="1"/>
          </p:cNvSpPr>
          <p:nvPr>
            <p:ph idx="1"/>
          </p:nvPr>
        </p:nvSpPr>
        <p:spPr>
          <a:xfrm>
            <a:off x="838200" y="1825625"/>
            <a:ext cx="10515600" cy="4667250"/>
          </a:xfrm>
        </p:spPr>
        <p:txBody>
          <a:bodyPr>
            <a:normAutofit fontScale="92500"/>
          </a:bodyPr>
          <a:lstStyle/>
          <a:p>
            <a:r>
              <a:rPr lang="it-IT" b="1" dirty="0">
                <a:solidFill>
                  <a:srgbClr val="FF0000"/>
                </a:solidFill>
              </a:rPr>
              <a:t>Dir. 2002/14/CE</a:t>
            </a:r>
          </a:p>
          <a:p>
            <a:r>
              <a:rPr lang="it-IT" b="1" dirty="0">
                <a:solidFill>
                  <a:srgbClr val="00B0F0"/>
                </a:solidFill>
              </a:rPr>
              <a:t>Ciclo di informazione, consultazione, partecipazione (art. 4):</a:t>
            </a:r>
          </a:p>
          <a:p>
            <a:pPr algn="l"/>
            <a:r>
              <a:rPr lang="it-IT" b="0" i="0" u="none" strike="noStrike" dirty="0">
                <a:solidFill>
                  <a:srgbClr val="333333"/>
                </a:solidFill>
                <a:effectLst/>
              </a:rPr>
              <a:t>La consultazione </a:t>
            </a:r>
            <a:r>
              <a:rPr lang="it-IT" dirty="0">
                <a:solidFill>
                  <a:srgbClr val="333333"/>
                </a:solidFill>
              </a:rPr>
              <a:t>avviene</a:t>
            </a:r>
            <a:r>
              <a:rPr lang="it-IT" b="0" i="0" u="none" strike="noStrike" dirty="0">
                <a:solidFill>
                  <a:srgbClr val="333333"/>
                </a:solidFill>
                <a:effectLst/>
              </a:rPr>
              <a:t>:</a:t>
            </a: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a) assicurando che la scelta del momento, le modalità e il contenuto siano appropriati.</a:t>
            </a: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b) al livello pertinente di direzione e di rappresentanza, in funzione 	dell'argomento trattato.</a:t>
            </a: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c) sulla base delle informazioni pertinenti fornite dal datore di lavoro e del parere che i rappresentanti dei lavoratori hanno il diritto di formulare.</a:t>
            </a: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d) in modo tale da permettere ai rappresentanti dei lavoratori di avere un incontro con il datore di lavoro e di ottenere una risposta motivata al loro eventuale parere</a:t>
            </a:r>
            <a:r>
              <a:rPr lang="it-IT" dirty="0">
                <a:solidFill>
                  <a:srgbClr val="333333"/>
                </a:solidFill>
                <a:latin typeface="Calibri" panose="020F0502020204030204" pitchFamily="34" charset="0"/>
                <a:cs typeface="Calibri" panose="020F0502020204030204" pitchFamily="34" charset="0"/>
              </a:rPr>
              <a:t>.</a:t>
            </a:r>
            <a:endParaRPr lang="it-IT" b="0" i="0" u="none" strike="noStrike" dirty="0">
              <a:solidFill>
                <a:srgbClr val="333333"/>
              </a:solidFill>
              <a:effectLst/>
              <a:latin typeface="Calibri" panose="020F0502020204030204" pitchFamily="34" charset="0"/>
              <a:cs typeface="Calibri" panose="020F0502020204030204" pitchFamily="34" charset="0"/>
            </a:endParaRP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e) al fine di ricercare un accordo sulle decisioni che dipendono dal potere di direzione del datore di lavoro.</a:t>
            </a:r>
          </a:p>
          <a:p>
            <a:pPr algn="l"/>
            <a:endParaRPr lang="it-IT" b="0" i="0" u="none" strike="noStrike" dirty="0">
              <a:solidFill>
                <a:srgbClr val="333333"/>
              </a:solidFill>
              <a:effectLst/>
            </a:endParaRPr>
          </a:p>
          <a:p>
            <a:endParaRPr lang="it-IT" dirty="0">
              <a:solidFill>
                <a:srgbClr val="333333"/>
              </a:solidFill>
            </a:endParaRPr>
          </a:p>
          <a:p>
            <a:pPr algn="just"/>
            <a:endParaRPr lang="it-IT" dirty="0"/>
          </a:p>
        </p:txBody>
      </p:sp>
    </p:spTree>
    <p:extLst>
      <p:ext uri="{BB962C8B-B14F-4D97-AF65-F5344CB8AC3E}">
        <p14:creationId xmlns:p14="http://schemas.microsoft.com/office/powerpoint/2010/main" val="947768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90EC7F-6154-3438-1624-6FB475E5B1A4}"/>
              </a:ext>
            </a:extLst>
          </p:cNvPr>
          <p:cNvSpPr>
            <a:spLocks noGrp="1"/>
          </p:cNvSpPr>
          <p:nvPr>
            <p:ph type="title"/>
          </p:nvPr>
        </p:nvSpPr>
        <p:spPr/>
        <p:txBody>
          <a:bodyPr/>
          <a:lstStyle/>
          <a:p>
            <a:r>
              <a:rPr lang="it-IT" b="1" dirty="0">
                <a:solidFill>
                  <a:srgbClr val="00B0F0"/>
                </a:solidFill>
              </a:rPr>
              <a:t>Informazione e consultazione dei lavoratori</a:t>
            </a:r>
            <a:endParaRPr lang="it-IT" dirty="0"/>
          </a:p>
        </p:txBody>
      </p:sp>
      <p:sp>
        <p:nvSpPr>
          <p:cNvPr id="3" name="Segnaposto contenuto 2">
            <a:extLst>
              <a:ext uri="{FF2B5EF4-FFF2-40B4-BE49-F238E27FC236}">
                <a16:creationId xmlns:a16="http://schemas.microsoft.com/office/drawing/2014/main" id="{94F18907-2E21-D720-91FC-E15F64CD232E}"/>
              </a:ext>
            </a:extLst>
          </p:cNvPr>
          <p:cNvSpPr>
            <a:spLocks noGrp="1"/>
          </p:cNvSpPr>
          <p:nvPr>
            <p:ph idx="1"/>
          </p:nvPr>
        </p:nvSpPr>
        <p:spPr>
          <a:xfrm>
            <a:off x="838200" y="1825625"/>
            <a:ext cx="10515600" cy="4667250"/>
          </a:xfrm>
        </p:spPr>
        <p:txBody>
          <a:bodyPr>
            <a:normAutofit fontScale="92500"/>
          </a:bodyPr>
          <a:lstStyle/>
          <a:p>
            <a:r>
              <a:rPr lang="it-IT" b="1" dirty="0">
                <a:solidFill>
                  <a:srgbClr val="FF0000"/>
                </a:solidFill>
              </a:rPr>
              <a:t>Dir. 2002/14/CE</a:t>
            </a:r>
          </a:p>
          <a:p>
            <a:r>
              <a:rPr lang="it-IT" b="1" dirty="0">
                <a:solidFill>
                  <a:srgbClr val="00B0F0"/>
                </a:solidFill>
              </a:rPr>
              <a:t>Ciclo di informazione, consultazione, partecipazione (art. 4):</a:t>
            </a:r>
          </a:p>
          <a:p>
            <a:pPr algn="l"/>
            <a:r>
              <a:rPr lang="it-IT" b="0" i="0" u="none" strike="noStrike" dirty="0">
                <a:solidFill>
                  <a:srgbClr val="333333"/>
                </a:solidFill>
                <a:effectLst/>
              </a:rPr>
              <a:t>La consultazione </a:t>
            </a:r>
            <a:r>
              <a:rPr lang="it-IT" dirty="0">
                <a:solidFill>
                  <a:srgbClr val="333333"/>
                </a:solidFill>
              </a:rPr>
              <a:t>avviene</a:t>
            </a:r>
            <a:r>
              <a:rPr lang="it-IT" b="0" i="0" u="none" strike="noStrike" dirty="0">
                <a:solidFill>
                  <a:srgbClr val="333333"/>
                </a:solidFill>
                <a:effectLst/>
              </a:rPr>
              <a:t>:</a:t>
            </a: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a) assicurando che la scelta del momento, le modalità e il contenuto siano appropriati.</a:t>
            </a: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b) al livello pertinente di direzione e di rappresentanza, in funzione 	dell'argomento trattato.</a:t>
            </a: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c) sulla base delle informazioni pertinenti fornite dal datore di lavoro e del parere che i rappresentanti dei lavoratori hanno il diritto di formulare.</a:t>
            </a: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d) in modo tale da permettere ai rappresentanti dei lavoratori di avere un incontro con il datore di lavoro e di ottenere una risposta motivata al loro eventuale parere</a:t>
            </a:r>
            <a:r>
              <a:rPr lang="it-IT" dirty="0">
                <a:solidFill>
                  <a:srgbClr val="333333"/>
                </a:solidFill>
                <a:latin typeface="Calibri" panose="020F0502020204030204" pitchFamily="34" charset="0"/>
                <a:cs typeface="Calibri" panose="020F0502020204030204" pitchFamily="34" charset="0"/>
              </a:rPr>
              <a:t>.</a:t>
            </a:r>
            <a:endParaRPr lang="it-IT" b="0" i="0" u="none" strike="noStrike" dirty="0">
              <a:solidFill>
                <a:srgbClr val="333333"/>
              </a:solidFill>
              <a:effectLst/>
              <a:latin typeface="Calibri" panose="020F0502020204030204" pitchFamily="34" charset="0"/>
              <a:cs typeface="Calibri" panose="020F0502020204030204" pitchFamily="34" charset="0"/>
            </a:endParaRPr>
          </a:p>
          <a:p>
            <a:pPr marL="457200" lvl="1" indent="0">
              <a:buNone/>
            </a:pPr>
            <a:r>
              <a:rPr lang="it-IT" b="0" i="0" u="none" strike="noStrike" dirty="0">
                <a:solidFill>
                  <a:srgbClr val="333333"/>
                </a:solidFill>
                <a:effectLst/>
                <a:latin typeface="Calibri" panose="020F0502020204030204" pitchFamily="34" charset="0"/>
                <a:cs typeface="Calibri" panose="020F0502020204030204" pitchFamily="34" charset="0"/>
              </a:rPr>
              <a:t>e) al fine di ricercare un accordo sulle decisioni che dipendono dal potere di direzione del datore di lavoro.</a:t>
            </a:r>
          </a:p>
          <a:p>
            <a:pPr algn="l"/>
            <a:endParaRPr lang="it-IT" b="0" i="0" u="none" strike="noStrike" dirty="0">
              <a:solidFill>
                <a:srgbClr val="333333"/>
              </a:solidFill>
              <a:effectLst/>
            </a:endParaRPr>
          </a:p>
          <a:p>
            <a:endParaRPr lang="it-IT" dirty="0">
              <a:solidFill>
                <a:srgbClr val="333333"/>
              </a:solidFill>
            </a:endParaRPr>
          </a:p>
          <a:p>
            <a:pPr algn="just"/>
            <a:endParaRPr lang="it-IT" dirty="0"/>
          </a:p>
        </p:txBody>
      </p:sp>
    </p:spTree>
    <p:extLst>
      <p:ext uri="{BB962C8B-B14F-4D97-AF65-F5344CB8AC3E}">
        <p14:creationId xmlns:p14="http://schemas.microsoft.com/office/powerpoint/2010/main" val="2289449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90EC7F-6154-3438-1624-6FB475E5B1A4}"/>
              </a:ext>
            </a:extLst>
          </p:cNvPr>
          <p:cNvSpPr>
            <a:spLocks noGrp="1"/>
          </p:cNvSpPr>
          <p:nvPr>
            <p:ph type="title"/>
          </p:nvPr>
        </p:nvSpPr>
        <p:spPr/>
        <p:txBody>
          <a:bodyPr/>
          <a:lstStyle/>
          <a:p>
            <a:r>
              <a:rPr lang="it-IT" b="1" dirty="0">
                <a:solidFill>
                  <a:srgbClr val="00B0F0"/>
                </a:solidFill>
              </a:rPr>
              <a:t>Informazione e consultazione dei lavoratori</a:t>
            </a:r>
            <a:endParaRPr lang="it-IT" dirty="0"/>
          </a:p>
        </p:txBody>
      </p:sp>
      <p:sp>
        <p:nvSpPr>
          <p:cNvPr id="3" name="Segnaposto contenuto 2">
            <a:extLst>
              <a:ext uri="{FF2B5EF4-FFF2-40B4-BE49-F238E27FC236}">
                <a16:creationId xmlns:a16="http://schemas.microsoft.com/office/drawing/2014/main" id="{94F18907-2E21-D720-91FC-E15F64CD232E}"/>
              </a:ext>
            </a:extLst>
          </p:cNvPr>
          <p:cNvSpPr>
            <a:spLocks noGrp="1"/>
          </p:cNvSpPr>
          <p:nvPr>
            <p:ph idx="1"/>
          </p:nvPr>
        </p:nvSpPr>
        <p:spPr>
          <a:xfrm>
            <a:off x="838200" y="1825625"/>
            <a:ext cx="10515600" cy="4667250"/>
          </a:xfrm>
        </p:spPr>
        <p:txBody>
          <a:bodyPr>
            <a:normAutofit/>
          </a:bodyPr>
          <a:lstStyle/>
          <a:p>
            <a:r>
              <a:rPr lang="it-IT" b="1" dirty="0">
                <a:solidFill>
                  <a:srgbClr val="FF0000"/>
                </a:solidFill>
              </a:rPr>
              <a:t>Dir. 2002/14/CE</a:t>
            </a:r>
          </a:p>
          <a:p>
            <a:r>
              <a:rPr lang="it-IT" b="1" dirty="0">
                <a:solidFill>
                  <a:srgbClr val="00B0F0"/>
                </a:solidFill>
              </a:rPr>
              <a:t>Ciclo di informazione, consultazione, partecipazione:</a:t>
            </a:r>
          </a:p>
          <a:p>
            <a:pPr algn="l"/>
            <a:r>
              <a:rPr lang="it-IT" dirty="0">
                <a:solidFill>
                  <a:srgbClr val="333333"/>
                </a:solidFill>
              </a:rPr>
              <a:t>Protezione delle informazioni riservate (Art. 6):</a:t>
            </a:r>
            <a:endParaRPr lang="it-IT" b="0" i="0" u="none" strike="noStrike" dirty="0">
              <a:solidFill>
                <a:srgbClr val="333333"/>
              </a:solidFill>
              <a:effectLst/>
            </a:endParaRPr>
          </a:p>
          <a:p>
            <a:pPr algn="just"/>
            <a:r>
              <a:rPr lang="it-IT" b="0" i="0" u="none" strike="noStrike" dirty="0">
                <a:solidFill>
                  <a:srgbClr val="333333"/>
                </a:solidFill>
                <a:effectLst/>
              </a:rPr>
              <a:t>i rappresentanti dei lavoratori, nonché gli esperti che eventualmente li assistono, non siano autorizzati a rivelare né ai lavoratori né a terzi, informazioni che siano state loro espressamente fornite in via riservata, nel legittimo interesse dell'impresa o dello stabilimento. </a:t>
            </a:r>
          </a:p>
          <a:p>
            <a:endParaRPr lang="it-IT" dirty="0">
              <a:solidFill>
                <a:srgbClr val="333333"/>
              </a:solidFill>
            </a:endParaRPr>
          </a:p>
          <a:p>
            <a:pPr algn="just"/>
            <a:endParaRPr lang="it-IT" dirty="0"/>
          </a:p>
        </p:txBody>
      </p:sp>
    </p:spTree>
    <p:extLst>
      <p:ext uri="{BB962C8B-B14F-4D97-AF65-F5344CB8AC3E}">
        <p14:creationId xmlns:p14="http://schemas.microsoft.com/office/powerpoint/2010/main" val="29579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90EC7F-6154-3438-1624-6FB475E5B1A4}"/>
              </a:ext>
            </a:extLst>
          </p:cNvPr>
          <p:cNvSpPr>
            <a:spLocks noGrp="1"/>
          </p:cNvSpPr>
          <p:nvPr>
            <p:ph type="title"/>
          </p:nvPr>
        </p:nvSpPr>
        <p:spPr/>
        <p:txBody>
          <a:bodyPr/>
          <a:lstStyle/>
          <a:p>
            <a:r>
              <a:rPr lang="it-IT" b="1" dirty="0">
                <a:solidFill>
                  <a:srgbClr val="00B0F0"/>
                </a:solidFill>
              </a:rPr>
              <a:t>Informazione e consultazione dei lavoratori</a:t>
            </a:r>
            <a:endParaRPr lang="it-IT" dirty="0"/>
          </a:p>
        </p:txBody>
      </p:sp>
      <p:sp>
        <p:nvSpPr>
          <p:cNvPr id="3" name="Segnaposto contenuto 2">
            <a:extLst>
              <a:ext uri="{FF2B5EF4-FFF2-40B4-BE49-F238E27FC236}">
                <a16:creationId xmlns:a16="http://schemas.microsoft.com/office/drawing/2014/main" id="{94F18907-2E21-D720-91FC-E15F64CD232E}"/>
              </a:ext>
            </a:extLst>
          </p:cNvPr>
          <p:cNvSpPr>
            <a:spLocks noGrp="1"/>
          </p:cNvSpPr>
          <p:nvPr>
            <p:ph idx="1"/>
          </p:nvPr>
        </p:nvSpPr>
        <p:spPr>
          <a:xfrm>
            <a:off x="838200" y="1825625"/>
            <a:ext cx="10515600" cy="4667250"/>
          </a:xfrm>
        </p:spPr>
        <p:txBody>
          <a:bodyPr>
            <a:normAutofit/>
          </a:bodyPr>
          <a:lstStyle/>
          <a:p>
            <a:r>
              <a:rPr lang="it-IT" b="1" dirty="0">
                <a:solidFill>
                  <a:srgbClr val="FF0000"/>
                </a:solidFill>
              </a:rPr>
              <a:t>Dir. 2002/14/CE</a:t>
            </a:r>
          </a:p>
          <a:p>
            <a:r>
              <a:rPr lang="it-IT" b="1" dirty="0">
                <a:solidFill>
                  <a:srgbClr val="00B0F0"/>
                </a:solidFill>
              </a:rPr>
              <a:t>Ciclo di informazione, consultazione, partecipazione:</a:t>
            </a:r>
          </a:p>
          <a:p>
            <a:pPr algn="just"/>
            <a:r>
              <a:rPr lang="it-IT" b="0" i="0" u="none" strike="noStrike" dirty="0">
                <a:solidFill>
                  <a:srgbClr val="333333"/>
                </a:solidFill>
                <a:effectLst/>
              </a:rPr>
              <a:t>Protezione dei rappresentanti dei lavoratori (Art. </a:t>
            </a:r>
            <a:r>
              <a:rPr lang="it-IT" dirty="0">
                <a:solidFill>
                  <a:srgbClr val="333333"/>
                </a:solidFill>
              </a:rPr>
              <a:t>7)</a:t>
            </a:r>
            <a:endParaRPr lang="it-IT" b="0" i="0" u="none" strike="noStrike" dirty="0">
              <a:solidFill>
                <a:srgbClr val="333333"/>
              </a:solidFill>
              <a:effectLst/>
            </a:endParaRPr>
          </a:p>
          <a:p>
            <a:pPr algn="just"/>
            <a:r>
              <a:rPr lang="it-IT" b="0" i="0" u="none" strike="noStrike" dirty="0">
                <a:solidFill>
                  <a:srgbClr val="333333"/>
                </a:solidFill>
                <a:effectLst/>
              </a:rPr>
              <a:t>Gli Stati membri provvedono affinché i rappresentanti dei lavoratori godano, nell'esercizio delle loro funzioni, di una protezione e di garanzie sufficienti a permettere loro di realizzare in modo adeguato i compiti che sono stati loro affidati.</a:t>
            </a:r>
          </a:p>
          <a:p>
            <a:endParaRPr lang="it-IT" dirty="0">
              <a:solidFill>
                <a:srgbClr val="333333"/>
              </a:solidFill>
            </a:endParaRPr>
          </a:p>
          <a:p>
            <a:pPr algn="just"/>
            <a:endParaRPr lang="it-IT" dirty="0"/>
          </a:p>
        </p:txBody>
      </p:sp>
    </p:spTree>
    <p:extLst>
      <p:ext uri="{BB962C8B-B14F-4D97-AF65-F5344CB8AC3E}">
        <p14:creationId xmlns:p14="http://schemas.microsoft.com/office/powerpoint/2010/main" val="666954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90EC7F-6154-3438-1624-6FB475E5B1A4}"/>
              </a:ext>
            </a:extLst>
          </p:cNvPr>
          <p:cNvSpPr>
            <a:spLocks noGrp="1"/>
          </p:cNvSpPr>
          <p:nvPr>
            <p:ph type="title"/>
          </p:nvPr>
        </p:nvSpPr>
        <p:spPr/>
        <p:txBody>
          <a:bodyPr/>
          <a:lstStyle/>
          <a:p>
            <a:r>
              <a:rPr lang="it-IT" b="1" dirty="0">
                <a:solidFill>
                  <a:srgbClr val="00B0F0"/>
                </a:solidFill>
              </a:rPr>
              <a:t>Informazione e consultazione dei lavoratori</a:t>
            </a:r>
            <a:endParaRPr lang="it-IT" dirty="0"/>
          </a:p>
        </p:txBody>
      </p:sp>
      <p:sp>
        <p:nvSpPr>
          <p:cNvPr id="3" name="Segnaposto contenuto 2">
            <a:extLst>
              <a:ext uri="{FF2B5EF4-FFF2-40B4-BE49-F238E27FC236}">
                <a16:creationId xmlns:a16="http://schemas.microsoft.com/office/drawing/2014/main" id="{94F18907-2E21-D720-91FC-E15F64CD232E}"/>
              </a:ext>
            </a:extLst>
          </p:cNvPr>
          <p:cNvSpPr>
            <a:spLocks noGrp="1"/>
          </p:cNvSpPr>
          <p:nvPr>
            <p:ph idx="1"/>
          </p:nvPr>
        </p:nvSpPr>
        <p:spPr>
          <a:xfrm>
            <a:off x="838200" y="1825625"/>
            <a:ext cx="10515600" cy="4667250"/>
          </a:xfrm>
        </p:spPr>
        <p:txBody>
          <a:bodyPr>
            <a:normAutofit fontScale="92500" lnSpcReduction="20000"/>
          </a:bodyPr>
          <a:lstStyle/>
          <a:p>
            <a:r>
              <a:rPr lang="it-IT" b="1" dirty="0">
                <a:solidFill>
                  <a:srgbClr val="FF0000"/>
                </a:solidFill>
              </a:rPr>
              <a:t>Dir. 2002/14/CE</a:t>
            </a:r>
          </a:p>
          <a:p>
            <a:r>
              <a:rPr lang="it-IT" b="1" dirty="0">
                <a:solidFill>
                  <a:srgbClr val="00B0F0"/>
                </a:solidFill>
              </a:rPr>
              <a:t>Ciclo di informazione, consultazione, partecipazione:</a:t>
            </a:r>
          </a:p>
          <a:p>
            <a:pPr algn="l"/>
            <a:r>
              <a:rPr lang="it-IT" b="0" i="0" u="none" strike="noStrike" dirty="0">
                <a:solidFill>
                  <a:srgbClr val="333333"/>
                </a:solidFill>
                <a:effectLst/>
              </a:rPr>
              <a:t>Difesa dei diritti (art. 8)</a:t>
            </a:r>
          </a:p>
          <a:p>
            <a:pPr algn="l"/>
            <a:r>
              <a:rPr lang="it-IT" b="0" i="0" u="none" strike="noStrike" dirty="0">
                <a:solidFill>
                  <a:srgbClr val="333333"/>
                </a:solidFill>
                <a:effectLst/>
              </a:rPr>
              <a:t>Gli Stati membri dispongono misure idonee in caso di inosservanza della presente direttiva da parte del datore di lavoro o dei rappresentanti dei lavoratori. </a:t>
            </a:r>
          </a:p>
          <a:p>
            <a:pPr algn="l"/>
            <a:r>
              <a:rPr lang="it-IT" b="0" i="0" u="none" strike="noStrike" dirty="0">
                <a:solidFill>
                  <a:srgbClr val="333333"/>
                </a:solidFill>
                <a:effectLst/>
              </a:rPr>
              <a:t>In particolare, essi si adoperano affinché sussistano procedure amministrative o giudiziarie intese a fare rispettare gli obblighi che derivano dalla presente direttiva.</a:t>
            </a:r>
          </a:p>
          <a:p>
            <a:pPr algn="l"/>
            <a:r>
              <a:rPr lang="it-IT" b="0" i="0" u="none" strike="noStrike" dirty="0">
                <a:solidFill>
                  <a:srgbClr val="333333"/>
                </a:solidFill>
                <a:effectLst/>
              </a:rPr>
              <a:t>Gli Stati membri dispongono sanzioni adeguate applicabili in caso di violazione delle disposizioni della presente direttiva da parte del datore di lavoro o dei rappresentanti dei lavoratori. Tali sanzioni devono essere effettive, proporzionate e dissuasive.</a:t>
            </a:r>
          </a:p>
          <a:p>
            <a:endParaRPr lang="it-IT" dirty="0">
              <a:solidFill>
                <a:srgbClr val="333333"/>
              </a:solidFill>
            </a:endParaRPr>
          </a:p>
          <a:p>
            <a:pPr algn="just"/>
            <a:endParaRPr lang="it-IT" dirty="0"/>
          </a:p>
        </p:txBody>
      </p:sp>
    </p:spTree>
    <p:extLst>
      <p:ext uri="{BB962C8B-B14F-4D97-AF65-F5344CB8AC3E}">
        <p14:creationId xmlns:p14="http://schemas.microsoft.com/office/powerpoint/2010/main" val="4230969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E74B1A-4DC9-2BA7-0266-11D9D6A9FEB3}"/>
              </a:ext>
            </a:extLst>
          </p:cNvPr>
          <p:cNvSpPr>
            <a:spLocks noGrp="1"/>
          </p:cNvSpPr>
          <p:nvPr>
            <p:ph type="title"/>
          </p:nvPr>
        </p:nvSpPr>
        <p:spPr/>
        <p:txBody>
          <a:bodyPr/>
          <a:lstStyle/>
          <a:p>
            <a:r>
              <a:rPr lang="it-IT" b="1" dirty="0">
                <a:solidFill>
                  <a:srgbClr val="00B0F0"/>
                </a:solidFill>
              </a:rPr>
              <a:t>Chiarimento iniziale </a:t>
            </a:r>
          </a:p>
        </p:txBody>
      </p:sp>
      <p:sp>
        <p:nvSpPr>
          <p:cNvPr id="3" name="Segnaposto contenuto 2">
            <a:extLst>
              <a:ext uri="{FF2B5EF4-FFF2-40B4-BE49-F238E27FC236}">
                <a16:creationId xmlns:a16="http://schemas.microsoft.com/office/drawing/2014/main" id="{8C7F314C-1125-5943-6C86-E57CFCDE86F0}"/>
              </a:ext>
            </a:extLst>
          </p:cNvPr>
          <p:cNvSpPr>
            <a:spLocks noGrp="1"/>
          </p:cNvSpPr>
          <p:nvPr>
            <p:ph idx="1"/>
          </p:nvPr>
        </p:nvSpPr>
        <p:spPr/>
        <p:txBody>
          <a:bodyPr/>
          <a:lstStyle/>
          <a:p>
            <a:pPr marL="0" indent="0">
              <a:buNone/>
            </a:pPr>
            <a:r>
              <a:rPr lang="it-IT" dirty="0"/>
              <a:t>1. A causa della eterogeneità degli ordinamenti e della resistenza della materia sindacale non abbiamo norme di diritto derivato sull’organizzazione interna dei sindacati e della materia sindacale</a:t>
            </a:r>
          </a:p>
          <a:p>
            <a:pPr marL="0" indent="0">
              <a:buNone/>
            </a:pPr>
            <a:r>
              <a:rPr lang="it-IT" dirty="0"/>
              <a:t>2. La contrattazione collettiva non è mai stata oggetto di regolazione nella normativa secondaria di diritto UE (pur se coinvolta nella sua formazione)</a:t>
            </a:r>
          </a:p>
          <a:p>
            <a:pPr marL="0" indent="0">
              <a:buNone/>
            </a:pPr>
            <a:r>
              <a:rPr lang="it-IT" dirty="0"/>
              <a:t>3. Materia sindacale competenza Stati membri non UE</a:t>
            </a:r>
          </a:p>
          <a:p>
            <a:pPr marL="0" indent="0">
              <a:buNone/>
            </a:pPr>
            <a:r>
              <a:rPr lang="it-IT" dirty="0"/>
              <a:t>4. Mentre, sul versante dell’informazione e consultazione c’è stata normativa di diritto derivato UE</a:t>
            </a:r>
          </a:p>
        </p:txBody>
      </p:sp>
    </p:spTree>
    <p:extLst>
      <p:ext uri="{BB962C8B-B14F-4D97-AF65-F5344CB8AC3E}">
        <p14:creationId xmlns:p14="http://schemas.microsoft.com/office/powerpoint/2010/main" val="3177682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DBC69B-4D60-A5B8-B8A3-3B91DD00CE3E}"/>
              </a:ext>
            </a:extLst>
          </p:cNvPr>
          <p:cNvSpPr>
            <a:spLocks noGrp="1"/>
          </p:cNvSpPr>
          <p:nvPr>
            <p:ph type="title"/>
          </p:nvPr>
        </p:nvSpPr>
        <p:spPr>
          <a:xfrm>
            <a:off x="838200" y="365126"/>
            <a:ext cx="10515600" cy="900004"/>
          </a:xfrm>
        </p:spPr>
        <p:txBody>
          <a:bodyPr/>
          <a:lstStyle/>
          <a:p>
            <a:r>
              <a:rPr lang="it-IT" b="1" i="0" u="none" strike="noStrike" dirty="0">
                <a:solidFill>
                  <a:srgbClr val="00B0F0"/>
                </a:solidFill>
                <a:effectLst/>
              </a:rPr>
              <a:t>La contrattazione collettiva europea</a:t>
            </a:r>
            <a:endParaRPr lang="it-IT" b="1" dirty="0">
              <a:solidFill>
                <a:srgbClr val="00B0F0"/>
              </a:solidFill>
            </a:endParaRPr>
          </a:p>
        </p:txBody>
      </p:sp>
      <p:sp>
        <p:nvSpPr>
          <p:cNvPr id="3" name="Segnaposto contenuto 2">
            <a:extLst>
              <a:ext uri="{FF2B5EF4-FFF2-40B4-BE49-F238E27FC236}">
                <a16:creationId xmlns:a16="http://schemas.microsoft.com/office/drawing/2014/main" id="{7F77BEC7-77DB-AF6F-A7B5-49F7ED265F7C}"/>
              </a:ext>
            </a:extLst>
          </p:cNvPr>
          <p:cNvSpPr>
            <a:spLocks noGrp="1"/>
          </p:cNvSpPr>
          <p:nvPr>
            <p:ph idx="1"/>
          </p:nvPr>
        </p:nvSpPr>
        <p:spPr>
          <a:xfrm>
            <a:off x="838200" y="1528175"/>
            <a:ext cx="10515600" cy="4648788"/>
          </a:xfrm>
        </p:spPr>
        <p:txBody>
          <a:bodyPr>
            <a:normAutofit fontScale="85000" lnSpcReduction="20000"/>
          </a:bodyPr>
          <a:lstStyle/>
          <a:p>
            <a:r>
              <a:rPr lang="it-IT" b="1" dirty="0">
                <a:solidFill>
                  <a:srgbClr val="00B0F0"/>
                </a:solidFill>
              </a:rPr>
              <a:t>Norme dei Trattati sui rappresentanti dei lavoratori</a:t>
            </a:r>
          </a:p>
          <a:p>
            <a:r>
              <a:rPr lang="it-IT" dirty="0"/>
              <a:t>Art. 153, par. 5, TFUE: </a:t>
            </a:r>
            <a:r>
              <a:rPr lang="it-IT" b="1" dirty="0">
                <a:solidFill>
                  <a:srgbClr val="FF0000"/>
                </a:solidFill>
              </a:rPr>
              <a:t>esclude</a:t>
            </a:r>
            <a:r>
              <a:rPr lang="it-IT" dirty="0"/>
              <a:t> dalle competenze sociali dell’UE le aree inerenti il diritto di associazione, diritto di sciopero o di serrata</a:t>
            </a:r>
          </a:p>
          <a:p>
            <a:r>
              <a:rPr lang="it-IT" dirty="0"/>
              <a:t>Art. 153, par. 1, TFUE: UE </a:t>
            </a:r>
            <a:r>
              <a:rPr lang="it-IT" b="1" dirty="0">
                <a:solidFill>
                  <a:srgbClr val="FF0000"/>
                </a:solidFill>
              </a:rPr>
              <a:t>sostiene e completa </a:t>
            </a:r>
            <a:r>
              <a:rPr lang="it-IT" dirty="0"/>
              <a:t>azione Stati membri nel settore della rappresentanza e difesa collettiva dei lavoratori</a:t>
            </a:r>
          </a:p>
          <a:p>
            <a:r>
              <a:rPr lang="it-IT" dirty="0"/>
              <a:t>Art. 154 (istituzionalizzazione funzione normativa della contrattazione collettiva) e </a:t>
            </a:r>
          </a:p>
          <a:p>
            <a:r>
              <a:rPr lang="it-IT" dirty="0"/>
              <a:t>Art. 155 TFUE (il dialogo tra le parti sociali può condurre a relazioni contrattuali e accordi)</a:t>
            </a:r>
          </a:p>
          <a:p>
            <a:r>
              <a:rPr lang="it-IT" b="1" dirty="0">
                <a:solidFill>
                  <a:srgbClr val="00B0F0"/>
                </a:solidFill>
              </a:rPr>
              <a:t>Direttive su informazione e consultazione dei lavoratori:</a:t>
            </a:r>
          </a:p>
          <a:p>
            <a:r>
              <a:rPr lang="it-IT" b="0" i="0" u="none" strike="noStrike" dirty="0">
                <a:solidFill>
                  <a:srgbClr val="212121"/>
                </a:solidFill>
                <a:effectLst/>
                <a:latin typeface="IBM Plex Sans" panose="020B0503050203000203" pitchFamily="34" charset="0"/>
              </a:rPr>
              <a:t>La dir. 2009/38/CE (in vigore)</a:t>
            </a:r>
          </a:p>
          <a:p>
            <a:r>
              <a:rPr lang="it-IT" b="0" i="0" u="none" strike="noStrike" dirty="0">
                <a:solidFill>
                  <a:srgbClr val="212121"/>
                </a:solidFill>
                <a:effectLst/>
                <a:latin typeface="IBM Plex Sans" panose="020B0503050203000203" pitchFamily="34" charset="0"/>
              </a:rPr>
              <a:t>La dir. 2001/86/CE (in vigore)</a:t>
            </a:r>
            <a:endParaRPr lang="it-IT" dirty="0">
              <a:solidFill>
                <a:srgbClr val="212121"/>
              </a:solidFill>
              <a:latin typeface="IBM Plex Sans" panose="020B0503050203000203" pitchFamily="34" charset="0"/>
            </a:endParaRPr>
          </a:p>
          <a:p>
            <a:r>
              <a:rPr lang="it-IT" b="0" i="0" u="none" strike="noStrike" dirty="0">
                <a:solidFill>
                  <a:srgbClr val="212121"/>
                </a:solidFill>
                <a:effectLst/>
                <a:latin typeface="IBM Plex Sans" panose="020B0503050203000203" pitchFamily="34" charset="0"/>
              </a:rPr>
              <a:t>La direttiva quadro 2002/14/CE (in vigore)</a:t>
            </a:r>
            <a:endParaRPr lang="it-IT" dirty="0"/>
          </a:p>
        </p:txBody>
      </p:sp>
    </p:spTree>
    <p:extLst>
      <p:ext uri="{BB962C8B-B14F-4D97-AF65-F5344CB8AC3E}">
        <p14:creationId xmlns:p14="http://schemas.microsoft.com/office/powerpoint/2010/main" val="1420480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A88518-5A69-B3AC-F5B4-119EC7F74FEC}"/>
              </a:ext>
            </a:extLst>
          </p:cNvPr>
          <p:cNvSpPr>
            <a:spLocks noGrp="1"/>
          </p:cNvSpPr>
          <p:nvPr>
            <p:ph type="title"/>
          </p:nvPr>
        </p:nvSpPr>
        <p:spPr/>
        <p:txBody>
          <a:bodyPr/>
          <a:lstStyle/>
          <a:p>
            <a:r>
              <a:rPr lang="it-IT" b="1" dirty="0">
                <a:solidFill>
                  <a:srgbClr val="00B0F0"/>
                </a:solidFill>
              </a:rPr>
              <a:t>Dialogo sociale europeo</a:t>
            </a:r>
          </a:p>
        </p:txBody>
      </p:sp>
      <p:sp>
        <p:nvSpPr>
          <p:cNvPr id="3" name="Segnaposto contenuto 2">
            <a:extLst>
              <a:ext uri="{FF2B5EF4-FFF2-40B4-BE49-F238E27FC236}">
                <a16:creationId xmlns:a16="http://schemas.microsoft.com/office/drawing/2014/main" id="{13AB51D6-7482-CFC1-A0B5-3D6005A990EB}"/>
              </a:ext>
            </a:extLst>
          </p:cNvPr>
          <p:cNvSpPr>
            <a:spLocks noGrp="1"/>
          </p:cNvSpPr>
          <p:nvPr>
            <p:ph idx="1"/>
          </p:nvPr>
        </p:nvSpPr>
        <p:spPr/>
        <p:txBody>
          <a:bodyPr/>
          <a:lstStyle/>
          <a:p>
            <a:r>
              <a:rPr lang="it-IT" dirty="0"/>
              <a:t>A norma dell’art. 155 TFUE, la Commissione europea avvia il processo di negoziazione sociale che poi condurrà alla sottoscrizione della direttiva.</a:t>
            </a:r>
          </a:p>
          <a:p>
            <a:r>
              <a:rPr lang="it-IT" dirty="0"/>
              <a:t>I momenti del coinvolgimento delle parti sociali in fase di elaborazione di una proposta di direttiva sono 3:</a:t>
            </a:r>
          </a:p>
          <a:p>
            <a:r>
              <a:rPr lang="it-IT" dirty="0"/>
              <a:t>Consultazione sull’opportunità di procedere verso la direttiva;</a:t>
            </a:r>
          </a:p>
          <a:p>
            <a:r>
              <a:rPr lang="it-IT" dirty="0"/>
              <a:t>Consultazione sul contenuto dell’intervento.</a:t>
            </a:r>
          </a:p>
          <a:p>
            <a:r>
              <a:rPr lang="it-IT" dirty="0"/>
              <a:t>Elaborazione della proposta di direttiva </a:t>
            </a:r>
          </a:p>
          <a:p>
            <a:r>
              <a:rPr lang="it-IT" dirty="0"/>
              <a:t>La durata dell’intero processo non può superare i 9 mesi.</a:t>
            </a:r>
          </a:p>
        </p:txBody>
      </p:sp>
    </p:spTree>
    <p:extLst>
      <p:ext uri="{BB962C8B-B14F-4D97-AF65-F5344CB8AC3E}">
        <p14:creationId xmlns:p14="http://schemas.microsoft.com/office/powerpoint/2010/main" val="581449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89F909-8B9B-786D-0DF4-0E20906C1838}"/>
              </a:ext>
            </a:extLst>
          </p:cNvPr>
          <p:cNvSpPr>
            <a:spLocks noGrp="1"/>
          </p:cNvSpPr>
          <p:nvPr>
            <p:ph type="title"/>
          </p:nvPr>
        </p:nvSpPr>
        <p:spPr/>
        <p:txBody>
          <a:bodyPr/>
          <a:lstStyle/>
          <a:p>
            <a:r>
              <a:rPr lang="it-IT" b="1" dirty="0">
                <a:solidFill>
                  <a:srgbClr val="00B0F0"/>
                </a:solidFill>
              </a:rPr>
              <a:t>Informazione e consultazione dei lavoratori</a:t>
            </a:r>
          </a:p>
        </p:txBody>
      </p:sp>
      <p:sp>
        <p:nvSpPr>
          <p:cNvPr id="3" name="Segnaposto contenuto 2">
            <a:extLst>
              <a:ext uri="{FF2B5EF4-FFF2-40B4-BE49-F238E27FC236}">
                <a16:creationId xmlns:a16="http://schemas.microsoft.com/office/drawing/2014/main" id="{AAC983E2-DDE3-1A2F-90AC-62B3C9808469}"/>
              </a:ext>
            </a:extLst>
          </p:cNvPr>
          <p:cNvSpPr>
            <a:spLocks noGrp="1"/>
          </p:cNvSpPr>
          <p:nvPr>
            <p:ph idx="1"/>
          </p:nvPr>
        </p:nvSpPr>
        <p:spPr/>
        <p:txBody>
          <a:bodyPr/>
          <a:lstStyle/>
          <a:p>
            <a:r>
              <a:rPr lang="it-IT" b="1" dirty="0">
                <a:solidFill>
                  <a:srgbClr val="FF0000"/>
                </a:solidFill>
              </a:rPr>
              <a:t>Dir. 2009/38/CE</a:t>
            </a:r>
          </a:p>
          <a:p>
            <a:r>
              <a:rPr lang="it-IT" b="1" dirty="0">
                <a:solidFill>
                  <a:srgbClr val="00B0F0"/>
                </a:solidFill>
              </a:rPr>
              <a:t>Obiettivo:</a:t>
            </a:r>
          </a:p>
          <a:p>
            <a:r>
              <a:rPr lang="it-IT" dirty="0"/>
              <a:t>potenziamento del diritto all’informazione e alla consultazione dei lavoratori delle imprese e dei gruppi di dimensioni comunitarie.</a:t>
            </a:r>
          </a:p>
          <a:p>
            <a:r>
              <a:rPr lang="it-IT" dirty="0"/>
              <a:t>Stipulare accordi sindacali di natura transnazionali</a:t>
            </a:r>
          </a:p>
          <a:p>
            <a:r>
              <a:rPr lang="it-IT" dirty="0"/>
              <a:t>Stabilire le modalità di informazione e consultazione dei dipendenti</a:t>
            </a:r>
          </a:p>
          <a:p>
            <a:r>
              <a:rPr lang="it-IT" b="1" dirty="0">
                <a:solidFill>
                  <a:srgbClr val="00B0F0"/>
                </a:solidFill>
              </a:rPr>
              <a:t>Applicazione:</a:t>
            </a:r>
          </a:p>
          <a:p>
            <a:r>
              <a:rPr lang="it-IT" dirty="0"/>
              <a:t>Trova applicazione per le aziende multinazionali (1000 dipendenti negli Stati membri, con stabilimenti in almeno 2 Stati membri).</a:t>
            </a:r>
          </a:p>
        </p:txBody>
      </p:sp>
    </p:spTree>
    <p:extLst>
      <p:ext uri="{BB962C8B-B14F-4D97-AF65-F5344CB8AC3E}">
        <p14:creationId xmlns:p14="http://schemas.microsoft.com/office/powerpoint/2010/main" val="2595740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89F909-8B9B-786D-0DF4-0E20906C1838}"/>
              </a:ext>
            </a:extLst>
          </p:cNvPr>
          <p:cNvSpPr>
            <a:spLocks noGrp="1"/>
          </p:cNvSpPr>
          <p:nvPr>
            <p:ph type="title"/>
          </p:nvPr>
        </p:nvSpPr>
        <p:spPr/>
        <p:txBody>
          <a:bodyPr/>
          <a:lstStyle/>
          <a:p>
            <a:r>
              <a:rPr lang="it-IT" b="1" dirty="0">
                <a:solidFill>
                  <a:srgbClr val="00B0F0"/>
                </a:solidFill>
              </a:rPr>
              <a:t>Informazione e consultazione dei lavoratori</a:t>
            </a:r>
          </a:p>
        </p:txBody>
      </p:sp>
      <p:sp>
        <p:nvSpPr>
          <p:cNvPr id="3" name="Segnaposto contenuto 2">
            <a:extLst>
              <a:ext uri="{FF2B5EF4-FFF2-40B4-BE49-F238E27FC236}">
                <a16:creationId xmlns:a16="http://schemas.microsoft.com/office/drawing/2014/main" id="{AAC983E2-DDE3-1A2F-90AC-62B3C9808469}"/>
              </a:ext>
            </a:extLst>
          </p:cNvPr>
          <p:cNvSpPr>
            <a:spLocks noGrp="1"/>
          </p:cNvSpPr>
          <p:nvPr>
            <p:ph idx="1"/>
          </p:nvPr>
        </p:nvSpPr>
        <p:spPr>
          <a:xfrm>
            <a:off x="838200" y="1825625"/>
            <a:ext cx="10515600" cy="4667250"/>
          </a:xfrm>
        </p:spPr>
        <p:txBody>
          <a:bodyPr>
            <a:normAutofit/>
          </a:bodyPr>
          <a:lstStyle/>
          <a:p>
            <a:r>
              <a:rPr lang="it-IT" b="1" dirty="0">
                <a:solidFill>
                  <a:srgbClr val="FF0000"/>
                </a:solidFill>
              </a:rPr>
              <a:t>Dir. 2009/38/CE</a:t>
            </a:r>
          </a:p>
          <a:p>
            <a:r>
              <a:rPr lang="it-IT" b="1" dirty="0">
                <a:solidFill>
                  <a:srgbClr val="00B0F0"/>
                </a:solidFill>
              </a:rPr>
              <a:t>Chi rappresenta i lavoratori a livello transnazionale nei casi di imprese multinazionali?</a:t>
            </a:r>
          </a:p>
          <a:p>
            <a:r>
              <a:rPr lang="it-IT" dirty="0"/>
              <a:t>Delegazione speciale di negoziazione, composizione:</a:t>
            </a:r>
          </a:p>
          <a:p>
            <a:pPr lvl="1"/>
            <a:r>
              <a:rPr lang="it-IT" dirty="0"/>
              <a:t>gli Stati membri stabiliscono le modalità di elezione o di designazione dei membri della delegazione speciale di negoziazione che devono essere eletti o designati nel loro territorio.</a:t>
            </a:r>
          </a:p>
          <a:p>
            <a:pPr lvl="1"/>
            <a:r>
              <a:rPr lang="it-IT" dirty="0"/>
              <a:t>i membri della delegazione speciale di negoziazione sono eletti o designati in proporzione al numero di lavoratori occupati in ciascuno Stato membro dall’impresa o dal gruppo di imprese di dimensioni comunitarie, assegnando a ciascuno Stato membro un seggio per ogni quota, pari al 10 % o sua frazione, del numero dei lavoratori impiegati nell’insieme degli Stati membri;</a:t>
            </a:r>
          </a:p>
          <a:p>
            <a:endParaRPr lang="it-IT" dirty="0"/>
          </a:p>
        </p:txBody>
      </p:sp>
    </p:spTree>
    <p:extLst>
      <p:ext uri="{BB962C8B-B14F-4D97-AF65-F5344CB8AC3E}">
        <p14:creationId xmlns:p14="http://schemas.microsoft.com/office/powerpoint/2010/main" val="3535649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89F909-8B9B-786D-0DF4-0E20906C1838}"/>
              </a:ext>
            </a:extLst>
          </p:cNvPr>
          <p:cNvSpPr>
            <a:spLocks noGrp="1"/>
          </p:cNvSpPr>
          <p:nvPr>
            <p:ph type="title"/>
          </p:nvPr>
        </p:nvSpPr>
        <p:spPr/>
        <p:txBody>
          <a:bodyPr/>
          <a:lstStyle/>
          <a:p>
            <a:r>
              <a:rPr lang="it-IT" b="1" dirty="0">
                <a:solidFill>
                  <a:srgbClr val="00B0F0"/>
                </a:solidFill>
              </a:rPr>
              <a:t>Informazione e consultazione dei lavoratori</a:t>
            </a:r>
          </a:p>
        </p:txBody>
      </p:sp>
      <p:sp>
        <p:nvSpPr>
          <p:cNvPr id="3" name="Segnaposto contenuto 2">
            <a:extLst>
              <a:ext uri="{FF2B5EF4-FFF2-40B4-BE49-F238E27FC236}">
                <a16:creationId xmlns:a16="http://schemas.microsoft.com/office/drawing/2014/main" id="{AAC983E2-DDE3-1A2F-90AC-62B3C9808469}"/>
              </a:ext>
            </a:extLst>
          </p:cNvPr>
          <p:cNvSpPr>
            <a:spLocks noGrp="1"/>
          </p:cNvSpPr>
          <p:nvPr>
            <p:ph idx="1"/>
          </p:nvPr>
        </p:nvSpPr>
        <p:spPr>
          <a:xfrm>
            <a:off x="838200" y="1825625"/>
            <a:ext cx="10515600" cy="4667250"/>
          </a:xfrm>
        </p:spPr>
        <p:txBody>
          <a:bodyPr>
            <a:normAutofit lnSpcReduction="10000"/>
          </a:bodyPr>
          <a:lstStyle/>
          <a:p>
            <a:r>
              <a:rPr lang="it-IT" b="1" dirty="0">
                <a:solidFill>
                  <a:srgbClr val="FF0000"/>
                </a:solidFill>
              </a:rPr>
              <a:t>Dir. 2009/38/CE</a:t>
            </a:r>
          </a:p>
          <a:p>
            <a:r>
              <a:rPr lang="it-IT" b="1" dirty="0">
                <a:solidFill>
                  <a:srgbClr val="00B0F0"/>
                </a:solidFill>
              </a:rPr>
              <a:t>Chi rappresenta i lavoratori a livello transnazionale nei casi di imprese multinazionali?</a:t>
            </a:r>
          </a:p>
          <a:p>
            <a:r>
              <a:rPr lang="it-IT" dirty="0"/>
              <a:t>Delegazione speciale di negoziazione e Comitato aziendale europeo, compiti:</a:t>
            </a:r>
          </a:p>
          <a:p>
            <a:pPr lvl="1"/>
            <a:r>
              <a:rPr lang="it-IT" sz="2800" b="0" i="0" u="none" strike="noStrike" dirty="0">
                <a:solidFill>
                  <a:srgbClr val="333333"/>
                </a:solidFill>
                <a:effectLst/>
              </a:rPr>
              <a:t>la direzione centrale e le direzioni locali, nonché le competenti organizzazioni europee dei lavoratori e dei datori di lavoro, sono informate della composizione della delegazione speciale di negoziazione e dell’avvio dei negoziati</a:t>
            </a:r>
          </a:p>
          <a:p>
            <a:pPr lvl="1"/>
            <a:r>
              <a:rPr lang="it-IT" sz="2800" dirty="0">
                <a:solidFill>
                  <a:srgbClr val="333333"/>
                </a:solidFill>
              </a:rPr>
              <a:t>Guidare il negoziato</a:t>
            </a:r>
          </a:p>
          <a:p>
            <a:pPr lvl="1"/>
            <a:r>
              <a:rPr lang="it-IT" sz="2800" dirty="0">
                <a:solidFill>
                  <a:srgbClr val="333333"/>
                </a:solidFill>
              </a:rPr>
              <a:t>Concludere un accordo</a:t>
            </a:r>
            <a:endParaRPr lang="it-IT" sz="2800" dirty="0"/>
          </a:p>
          <a:p>
            <a:endParaRPr lang="it-IT" dirty="0"/>
          </a:p>
        </p:txBody>
      </p:sp>
    </p:spTree>
    <p:extLst>
      <p:ext uri="{BB962C8B-B14F-4D97-AF65-F5344CB8AC3E}">
        <p14:creationId xmlns:p14="http://schemas.microsoft.com/office/powerpoint/2010/main" val="1950555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89F909-8B9B-786D-0DF4-0E20906C1838}"/>
              </a:ext>
            </a:extLst>
          </p:cNvPr>
          <p:cNvSpPr>
            <a:spLocks noGrp="1"/>
          </p:cNvSpPr>
          <p:nvPr>
            <p:ph type="title"/>
          </p:nvPr>
        </p:nvSpPr>
        <p:spPr/>
        <p:txBody>
          <a:bodyPr/>
          <a:lstStyle/>
          <a:p>
            <a:r>
              <a:rPr lang="it-IT" b="1" dirty="0">
                <a:solidFill>
                  <a:srgbClr val="00B0F0"/>
                </a:solidFill>
              </a:rPr>
              <a:t>Informazione e consultazione dei lavoratori</a:t>
            </a:r>
          </a:p>
        </p:txBody>
      </p:sp>
      <p:sp>
        <p:nvSpPr>
          <p:cNvPr id="3" name="Segnaposto contenuto 2">
            <a:extLst>
              <a:ext uri="{FF2B5EF4-FFF2-40B4-BE49-F238E27FC236}">
                <a16:creationId xmlns:a16="http://schemas.microsoft.com/office/drawing/2014/main" id="{AAC983E2-DDE3-1A2F-90AC-62B3C9808469}"/>
              </a:ext>
            </a:extLst>
          </p:cNvPr>
          <p:cNvSpPr>
            <a:spLocks noGrp="1"/>
          </p:cNvSpPr>
          <p:nvPr>
            <p:ph idx="1"/>
          </p:nvPr>
        </p:nvSpPr>
        <p:spPr>
          <a:xfrm>
            <a:off x="838200" y="1825625"/>
            <a:ext cx="10515600" cy="4667250"/>
          </a:xfrm>
        </p:spPr>
        <p:txBody>
          <a:bodyPr>
            <a:normAutofit fontScale="92500"/>
          </a:bodyPr>
          <a:lstStyle/>
          <a:p>
            <a:r>
              <a:rPr lang="it-IT" b="1" dirty="0">
                <a:solidFill>
                  <a:srgbClr val="FF0000"/>
                </a:solidFill>
              </a:rPr>
              <a:t>Dir. 2009/38/CE</a:t>
            </a:r>
          </a:p>
          <a:p>
            <a:r>
              <a:rPr lang="it-IT" b="1" dirty="0">
                <a:solidFill>
                  <a:srgbClr val="00B0F0"/>
                </a:solidFill>
              </a:rPr>
              <a:t>Quale è il contenuto dell’accordo negoziato di rappresentanti e dall’impresa multinazionali?</a:t>
            </a:r>
          </a:p>
          <a:p>
            <a:r>
              <a:rPr lang="it-IT" dirty="0"/>
              <a:t>L’accordo determina (Art. 6):</a:t>
            </a:r>
          </a:p>
          <a:p>
            <a:r>
              <a:rPr lang="it-IT" dirty="0">
                <a:solidFill>
                  <a:srgbClr val="333333"/>
                </a:solidFill>
                <a:latin typeface="Calibri" panose="020F0502020204030204" pitchFamily="34" charset="0"/>
                <a:cs typeface="Calibri" panose="020F0502020204030204" pitchFamily="34" charset="0"/>
              </a:rPr>
              <a:t>L</a:t>
            </a:r>
            <a:r>
              <a:rPr lang="it-IT" b="0" i="0" u="none" strike="noStrike" dirty="0">
                <a:solidFill>
                  <a:srgbClr val="333333"/>
                </a:solidFill>
                <a:effectLst/>
                <a:latin typeface="Calibri" panose="020F0502020204030204" pitchFamily="34" charset="0"/>
                <a:cs typeface="Calibri" panose="020F0502020204030204" pitchFamily="34" charset="0"/>
              </a:rPr>
              <a:t>a composizione del comitato aziendale europeo, il numero di membri, la distribuzione dei seggi, che consenta di tener conto, per quanto possibile, della necessità di una rappresentanza equilibrata dei lavoratori in base alle attività, alle categorie di lavoratori e al sesso, e la durata del mandato</a:t>
            </a:r>
          </a:p>
          <a:p>
            <a:r>
              <a:rPr lang="it-IT" b="0" i="0" u="none" strike="noStrike" dirty="0">
                <a:solidFill>
                  <a:srgbClr val="333333"/>
                </a:solidFill>
                <a:effectLst/>
                <a:latin typeface="Calibri" panose="020F0502020204030204" pitchFamily="34" charset="0"/>
                <a:cs typeface="Calibri" panose="020F0502020204030204" pitchFamily="34" charset="0"/>
              </a:rPr>
              <a:t>L’accordo deve stabilire secondo quali modalità i rappresentanti dei lavoratori hanno il diritto di riunirsi per discutere delle informazioni che sono loro comunicate.</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008134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90EC7F-6154-3438-1624-6FB475E5B1A4}"/>
              </a:ext>
            </a:extLst>
          </p:cNvPr>
          <p:cNvSpPr>
            <a:spLocks noGrp="1"/>
          </p:cNvSpPr>
          <p:nvPr>
            <p:ph type="title"/>
          </p:nvPr>
        </p:nvSpPr>
        <p:spPr/>
        <p:txBody>
          <a:bodyPr/>
          <a:lstStyle/>
          <a:p>
            <a:r>
              <a:rPr lang="it-IT" b="1" dirty="0">
                <a:solidFill>
                  <a:srgbClr val="00B0F0"/>
                </a:solidFill>
              </a:rPr>
              <a:t>Informazione e consultazione dei lavoratori</a:t>
            </a:r>
            <a:endParaRPr lang="it-IT" dirty="0"/>
          </a:p>
        </p:txBody>
      </p:sp>
      <p:sp>
        <p:nvSpPr>
          <p:cNvPr id="3" name="Segnaposto contenuto 2">
            <a:extLst>
              <a:ext uri="{FF2B5EF4-FFF2-40B4-BE49-F238E27FC236}">
                <a16:creationId xmlns:a16="http://schemas.microsoft.com/office/drawing/2014/main" id="{94F18907-2E21-D720-91FC-E15F64CD232E}"/>
              </a:ext>
            </a:extLst>
          </p:cNvPr>
          <p:cNvSpPr>
            <a:spLocks noGrp="1"/>
          </p:cNvSpPr>
          <p:nvPr>
            <p:ph idx="1"/>
          </p:nvPr>
        </p:nvSpPr>
        <p:spPr>
          <a:xfrm>
            <a:off x="838200" y="1825625"/>
            <a:ext cx="10515600" cy="4667250"/>
          </a:xfrm>
        </p:spPr>
        <p:txBody>
          <a:bodyPr>
            <a:normAutofit fontScale="92500"/>
          </a:bodyPr>
          <a:lstStyle/>
          <a:p>
            <a:r>
              <a:rPr lang="it-IT" b="1" dirty="0">
                <a:solidFill>
                  <a:srgbClr val="FF0000"/>
                </a:solidFill>
              </a:rPr>
              <a:t>Dir. 2002/14/CE</a:t>
            </a:r>
          </a:p>
          <a:p>
            <a:r>
              <a:rPr lang="it-IT" b="1" dirty="0">
                <a:solidFill>
                  <a:srgbClr val="00B0F0"/>
                </a:solidFill>
              </a:rPr>
              <a:t>Obiettivi:</a:t>
            </a:r>
          </a:p>
          <a:p>
            <a:pPr algn="just"/>
            <a:r>
              <a:rPr lang="it-IT" b="0" i="0" u="none" strike="noStrike" dirty="0">
                <a:solidFill>
                  <a:srgbClr val="333333"/>
                </a:solidFill>
                <a:effectLst/>
              </a:rPr>
              <a:t>istituire un quadro generale che stabilisca prescrizioni minime riguardo al diritto all'informazione e alla consultazione dei lavoratori nelle imprese o stabilimenti situati in UE</a:t>
            </a:r>
          </a:p>
          <a:p>
            <a:pPr algn="just"/>
            <a:r>
              <a:rPr lang="it-IT" b="1" dirty="0">
                <a:solidFill>
                  <a:srgbClr val="00B0F0"/>
                </a:solidFill>
              </a:rPr>
              <a:t>Ambito di applicazione:</a:t>
            </a:r>
          </a:p>
          <a:p>
            <a:pPr algn="just"/>
            <a:r>
              <a:rPr lang="it-IT" dirty="0">
                <a:solidFill>
                  <a:srgbClr val="333333"/>
                </a:solidFill>
              </a:rPr>
              <a:t>a) alle imprese che impiegano in uno Stato membro almeno 50 addetti o</a:t>
            </a:r>
          </a:p>
          <a:p>
            <a:pPr algn="just"/>
            <a:r>
              <a:rPr lang="it-IT" dirty="0">
                <a:solidFill>
                  <a:srgbClr val="333333"/>
                </a:solidFill>
              </a:rPr>
              <a:t>b) agli stabilimenti che impiegano in uno Stato membro almeno 20 addetti.</a:t>
            </a:r>
          </a:p>
          <a:p>
            <a:pPr algn="just"/>
            <a:r>
              <a:rPr lang="it-IT" dirty="0">
                <a:solidFill>
                  <a:srgbClr val="333333"/>
                </a:solidFill>
              </a:rPr>
              <a:t>Gli Stati membri determinano le modalità di calcolo delle soglie di lavoratori impiegati.</a:t>
            </a:r>
          </a:p>
          <a:p>
            <a:pPr algn="just"/>
            <a:endParaRPr lang="it-IT" dirty="0"/>
          </a:p>
        </p:txBody>
      </p:sp>
    </p:spTree>
    <p:extLst>
      <p:ext uri="{BB962C8B-B14F-4D97-AF65-F5344CB8AC3E}">
        <p14:creationId xmlns:p14="http://schemas.microsoft.com/office/powerpoint/2010/main" val="1901722970"/>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920</TotalTime>
  <Words>1390</Words>
  <Application>Microsoft Macintosh PowerPoint</Application>
  <PresentationFormat>Widescreen</PresentationFormat>
  <Paragraphs>104</Paragraphs>
  <Slides>15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Arial</vt:lpstr>
      <vt:lpstr>Calibri</vt:lpstr>
      <vt:lpstr>Calibri Light</vt:lpstr>
      <vt:lpstr>IBM Plex Sans</vt:lpstr>
      <vt:lpstr>Tema di Office</vt:lpstr>
      <vt:lpstr>Diritto del lavoro europeo  Prof. Dr. Alessandro Nato</vt:lpstr>
      <vt:lpstr>Chiarimento iniziale </vt:lpstr>
      <vt:lpstr>La contrattazione collettiva europea</vt:lpstr>
      <vt:lpstr>Dialogo sociale europeo</vt:lpstr>
      <vt:lpstr>Informazione e consultazione dei lavoratori</vt:lpstr>
      <vt:lpstr>Informazione e consultazione dei lavoratori</vt:lpstr>
      <vt:lpstr>Informazione e consultazione dei lavoratori</vt:lpstr>
      <vt:lpstr>Informazione e consultazione dei lavoratori</vt:lpstr>
      <vt:lpstr>Informazione e consultazione dei lavoratori</vt:lpstr>
      <vt:lpstr>Informazione e consultazione dei lavoratori</vt:lpstr>
      <vt:lpstr>Informazione e consultazione dei lavoratori</vt:lpstr>
      <vt:lpstr>Informazione e consultazione dei lavoratori</vt:lpstr>
      <vt:lpstr>Informazione e consultazione dei lavoratori</vt:lpstr>
      <vt:lpstr>Informazione e consultazione dei lavoratori</vt:lpstr>
      <vt:lpstr>Informazione e consultazione dei lavoratori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70</cp:revision>
  <dcterms:created xsi:type="dcterms:W3CDTF">2022-09-09T08:27:37Z</dcterms:created>
  <dcterms:modified xsi:type="dcterms:W3CDTF">2023-02-10T14:12:56Z</dcterms:modified>
</cp:coreProperties>
</file>