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4" r:id="rId11"/>
    <p:sldId id="293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2" r:id="rId21"/>
    <p:sldId id="304" r:id="rId22"/>
    <p:sldId id="305" r:id="rId23"/>
    <p:sldId id="3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/>
    <p:restoredTop sz="90169"/>
  </p:normalViewPr>
  <p:slideViewPr>
    <p:cSldViewPr snapToGrid="0" snapToObjects="1">
      <p:cViewPr varScale="1">
        <p:scale>
          <a:sx n="101" d="100"/>
          <a:sy n="101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FA823-C3FE-D449-A976-D597C5D8C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99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0405-C699-714A-8596-1204A4F21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066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B0405-C699-714A-8596-1204A4F21C3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08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ragione per cui operare la svalutazione è che la normativa mi dice che l’impianto non è più a norma e va dimesso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B0405-C699-714A-8596-1204A4F21C3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39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B0405-C699-714A-8596-1204A4F21C3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50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ESEMPIO DISCHI IN VINILE, QUANDO DIVENTANO OGGETTO DI CULTO IL VALORE DI MERCATO E’ Più ALTO DEL COSTO E NON POSSO Più TENERLO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B0405-C699-714A-8596-1204A4F21C3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01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ESEMPIO DI BENI FUNGIBILI: GRANO PER UN PRODUTTORE DI PASTA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B0405-C699-714A-8596-1204A4F21C3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71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30</a:t>
            </a:r>
            <a:r>
              <a:rPr lang="it-IT"/>
              <a:t>% perché è 40 % + 30% = 70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B0405-C699-714A-8596-1204A4F21C3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2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7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1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0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0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7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8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1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7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3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valutazione delle immobilizzazioni materiali e immateriali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Prof.ssa Tiziana di </a:t>
            </a:r>
            <a:r>
              <a:rPr lang="it-IT" b="1" dirty="0" err="1">
                <a:solidFill>
                  <a:schemeClr val="tx1"/>
                </a:solidFill>
              </a:rPr>
              <a:t>cimbrini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047750" y="1806703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</a:rPr>
              <a:t>Unit 4 – il bilancio d’esercizio</a:t>
            </a:r>
          </a:p>
          <a:p>
            <a:endParaRPr lang="it-IT" b="1" dirty="0">
              <a:solidFill>
                <a:schemeClr val="tx1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097280" y="2394857"/>
            <a:ext cx="10008870" cy="217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3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valutazione delle rimanenze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Prof.ssa Tiziana di </a:t>
            </a:r>
            <a:r>
              <a:rPr lang="it-IT" b="1" dirty="0" err="1">
                <a:solidFill>
                  <a:schemeClr val="tx1"/>
                </a:solidFill>
              </a:rPr>
              <a:t>cimbrini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047750" y="1806703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</a:rPr>
              <a:t>Unit 4 – il bilancio d’esercizio</a:t>
            </a:r>
          </a:p>
          <a:p>
            <a:endParaRPr lang="it-IT" b="1" dirty="0">
              <a:solidFill>
                <a:schemeClr val="tx1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097280" y="2394857"/>
            <a:ext cx="10008870" cy="217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24100-819E-B640-B044-65778E15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criterio generale di valutazione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DA1BD5C-C0B7-0E4A-9915-B3326850C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b="1" dirty="0"/>
              <a:t>IL COSTO DI ACQUISTO O PRODUZIONE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C0F5BDA-73F8-554A-BCA4-5660BCACF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400134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COSTO DI ACQUISTO E’ AL NETTO DI IVA E SCONTI E COMPRENDE ANCHE I COSTI ACCESSORI (COSTI DI TRASPORTO, ONERI DOGANALI, ECC.)</a:t>
            </a:r>
          </a:p>
          <a:p>
            <a:endParaRPr lang="it-IT" dirty="0"/>
          </a:p>
          <a:p>
            <a:r>
              <a:rPr lang="it-IT" dirty="0"/>
              <a:t>IL COSTO DI PRODUZIONE </a:t>
            </a:r>
            <a:r>
              <a:rPr lang="it-IT" cap="all" dirty="0"/>
              <a:t>include tutti i costi direttamente imputabili al prodotto e può includere costi del periodo per la quota ragionevolmente imputabile (es. energia elettrica). Può comprendere anche oneri per il finanziamento della fabbricazione. Sono esclusi i costi di distribuzione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3540B9C-BAE6-F443-B26C-5DD926D5B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970653"/>
            <a:ext cx="4937760" cy="7362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b="1" dirty="0"/>
              <a:t>IL VALORE DI REALIZZAZIONE DESUMIBILE DALL’ANDAMENTO DEL MERCATO SE E’ MINORE DEL COSTO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10A181E-2FF5-A244-88EC-A4F190727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956560"/>
            <a:ext cx="4937760" cy="3003974"/>
          </a:xfrm>
        </p:spPr>
        <p:txBody>
          <a:bodyPr>
            <a:normAutofit lnSpcReduction="10000"/>
          </a:bodyPr>
          <a:lstStyle/>
          <a:p>
            <a:r>
              <a:rPr lang="it-IT" dirty="0"/>
              <a:t>QUESTO MINOR VALORE NON PUO’ ESSERE MANTENUTO NEI SUCCESSIVI BILANCI SE NE SONO VENUTI MENO I MOTIVI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1EEBEF-74CE-C744-80BE-78150A3E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7A647A4E-E2A4-2E40-8B8D-139D97E7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C945AB-3029-554A-A0FE-188C8123F544}"/>
              </a:ext>
            </a:extLst>
          </p:cNvPr>
          <p:cNvSpPr txBox="1"/>
          <p:nvPr/>
        </p:nvSpPr>
        <p:spPr>
          <a:xfrm>
            <a:off x="5654040" y="1986985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oppure</a:t>
            </a:r>
          </a:p>
        </p:txBody>
      </p:sp>
    </p:spTree>
    <p:extLst>
      <p:ext uri="{BB962C8B-B14F-4D97-AF65-F5344CB8AC3E}">
        <p14:creationId xmlns:p14="http://schemas.microsoft.com/office/powerpoint/2010/main" val="14726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3F8227B7-1688-AE44-9088-77CEBF5C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costo delle giacenze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63A119B-4E5A-C44D-B146-DE56FA40C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BENI NON FUNGIBILI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3083E7E7-24B8-1643-94AE-1ED964700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0680" y="5288280"/>
            <a:ext cx="4404360" cy="672254"/>
          </a:xfrm>
        </p:spPr>
        <p:txBody>
          <a:bodyPr/>
          <a:lstStyle/>
          <a:p>
            <a:r>
              <a:rPr lang="it-IT" dirty="0"/>
              <a:t>SPECIFICA IDENTIFICAZIONE DEL COSTO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E1EF46D-4358-204E-87FF-A1F71E84F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b="1" dirty="0"/>
              <a:t>BENI FUNGIBILI (art. 2426)</a:t>
            </a:r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08FC4E17-D483-A145-B1D0-1B51DFD05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8078" y="4814146"/>
            <a:ext cx="792480" cy="474134"/>
          </a:xfrm>
        </p:spPr>
        <p:txBody>
          <a:bodyPr/>
          <a:lstStyle/>
          <a:p>
            <a:r>
              <a:rPr lang="it-IT" dirty="0"/>
              <a:t>FIFO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F63AF8-B09C-0144-9D38-B8340E75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FB1BC944-CC1C-B848-8EE2-21ADCA53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CE1C753-05DC-F540-B3F5-8BB7ACDFA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910" y="2582334"/>
            <a:ext cx="3492500" cy="23241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0AE53DF-FCD1-DF49-90A8-61F4ED38A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980" y="2691026"/>
            <a:ext cx="4457700" cy="1816100"/>
          </a:xfrm>
          <a:prstGeom prst="rect">
            <a:avLst/>
          </a:prstGeom>
        </p:spPr>
      </p:pic>
      <p:sp>
        <p:nvSpPr>
          <p:cNvPr id="18" name="Freccia tridirezionale 17">
            <a:extLst>
              <a:ext uri="{FF2B5EF4-FFF2-40B4-BE49-F238E27FC236}">
                <a16:creationId xmlns:a16="http://schemas.microsoft.com/office/drawing/2014/main" id="{E35FF572-E4B0-5E41-865C-AEC5E2B53129}"/>
              </a:ext>
            </a:extLst>
          </p:cNvPr>
          <p:cNvSpPr/>
          <p:nvPr/>
        </p:nvSpPr>
        <p:spPr>
          <a:xfrm rot="10800000">
            <a:off x="8070966" y="4809208"/>
            <a:ext cx="1869670" cy="85513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contenuto 13">
            <a:extLst>
              <a:ext uri="{FF2B5EF4-FFF2-40B4-BE49-F238E27FC236}">
                <a16:creationId xmlns:a16="http://schemas.microsoft.com/office/drawing/2014/main" id="{32A87BC7-5797-BA4A-912D-30CFEA63B189}"/>
              </a:ext>
            </a:extLst>
          </p:cNvPr>
          <p:cNvSpPr txBox="1">
            <a:spLocks/>
          </p:cNvSpPr>
          <p:nvPr/>
        </p:nvSpPr>
        <p:spPr>
          <a:xfrm>
            <a:off x="10325158" y="4828434"/>
            <a:ext cx="792480" cy="4741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LIFO</a:t>
            </a:r>
          </a:p>
        </p:txBody>
      </p:sp>
      <p:sp>
        <p:nvSpPr>
          <p:cNvPr id="20" name="Segnaposto contenuto 13">
            <a:extLst>
              <a:ext uri="{FF2B5EF4-FFF2-40B4-BE49-F238E27FC236}">
                <a16:creationId xmlns:a16="http://schemas.microsoft.com/office/drawing/2014/main" id="{0A0B900C-93D3-C74B-87C4-E2D597AF1182}"/>
              </a:ext>
            </a:extLst>
          </p:cNvPr>
          <p:cNvSpPr txBox="1">
            <a:spLocks/>
          </p:cNvSpPr>
          <p:nvPr/>
        </p:nvSpPr>
        <p:spPr>
          <a:xfrm>
            <a:off x="7559040" y="5723467"/>
            <a:ext cx="3185160" cy="4741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COSTO MEDIO PONDERATO</a:t>
            </a:r>
          </a:p>
        </p:txBody>
      </p:sp>
    </p:spTree>
    <p:extLst>
      <p:ext uri="{BB962C8B-B14F-4D97-AF65-F5344CB8AC3E}">
        <p14:creationId xmlns:p14="http://schemas.microsoft.com/office/powerpoint/2010/main" val="41545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DA99C-C0C4-0943-96DE-420ADAF2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costo dei beni fungibili</a:t>
            </a:r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63B99EC0-87B4-4C4E-B01E-F69B68800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730518"/>
              </p:ext>
            </p:extLst>
          </p:nvPr>
        </p:nvGraphicFramePr>
        <p:xfrm>
          <a:off x="1047750" y="2508532"/>
          <a:ext cx="10058400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72905146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6519305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5279945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30831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Operazioni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Costo unitario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1° gennaio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Rimanenze iniziali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3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1° aprile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Acquisto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57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1° giugno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2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1° settembre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Acquisto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1° ottobre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Acquisto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1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1° dicembre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Scarico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- 80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5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31 dicembre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Rimanenze finali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95355"/>
                  </a:ext>
                </a:extLst>
              </a:tr>
            </a:tbl>
          </a:graphicData>
        </a:graphic>
      </p:graphicFrame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D29BF5-923F-8C44-B163-E11CABC8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A831BBC3-6A87-5745-BD5E-48B5EE4B1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E1D12F6-74DC-AD4B-B15D-9DE80FBAB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49"/>
          <a:stretch/>
        </p:blipFill>
        <p:spPr>
          <a:xfrm>
            <a:off x="9753600" y="35843"/>
            <a:ext cx="2438400" cy="159483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88ABC14-F2E3-5F4D-B471-7D6A0F18B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625"/>
          <a:stretch/>
        </p:blipFill>
        <p:spPr>
          <a:xfrm>
            <a:off x="7250134" y="35843"/>
            <a:ext cx="2503466" cy="1639675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D363E1D8-EF32-0847-8C2B-8190CA5FE895}"/>
              </a:ext>
            </a:extLst>
          </p:cNvPr>
          <p:cNvSpPr/>
          <p:nvPr/>
        </p:nvSpPr>
        <p:spPr>
          <a:xfrm>
            <a:off x="6502400" y="5118100"/>
            <a:ext cx="1625600" cy="5588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17BFC5-0CBB-794D-B83E-6F1D1373D99A}"/>
              </a:ext>
            </a:extLst>
          </p:cNvPr>
          <p:cNvSpPr txBox="1"/>
          <p:nvPr/>
        </p:nvSpPr>
        <p:spPr>
          <a:xfrm>
            <a:off x="4419600" y="5842000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QUALE VALORE?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E25DA4A-0471-9C47-B508-92911266D743}"/>
              </a:ext>
            </a:extLst>
          </p:cNvPr>
          <p:cNvCxnSpPr>
            <a:endCxn id="3" idx="3"/>
          </p:cNvCxnSpPr>
          <p:nvPr/>
        </p:nvCxnSpPr>
        <p:spPr>
          <a:xfrm flipV="1">
            <a:off x="6108700" y="5595066"/>
            <a:ext cx="631764" cy="348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9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66346-4993-424E-907D-EDE35DE4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costo medio ponderato di periodo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8845CF-A25E-2942-8DE6-BCC6905B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0566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LA MEDIA PONDERATA DEI COSTI DI APPROVVIGIONAMENTO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4A69B9-311A-D247-8999-091771C8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6CC845-5ED0-BF41-A4AF-10F5E150920C}"/>
              </a:ext>
            </a:extLst>
          </p:cNvPr>
          <p:cNvSpPr txBox="1"/>
          <p:nvPr/>
        </p:nvSpPr>
        <p:spPr>
          <a:xfrm>
            <a:off x="977900" y="2743200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[(40x500) + (200x520) + (100x530) + (70x540) ]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3C041D65-8DF1-A24E-A68D-8D9BA93E1D67}"/>
              </a:ext>
            </a:extLst>
          </p:cNvPr>
          <p:cNvCxnSpPr/>
          <p:nvPr/>
        </p:nvCxnSpPr>
        <p:spPr>
          <a:xfrm>
            <a:off x="787400" y="3112532"/>
            <a:ext cx="497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7C4901-D45E-1B43-A970-779508E15E1F}"/>
              </a:ext>
            </a:extLst>
          </p:cNvPr>
          <p:cNvSpPr txBox="1"/>
          <p:nvPr/>
        </p:nvSpPr>
        <p:spPr>
          <a:xfrm>
            <a:off x="1790700" y="3297198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40   + 200  +  100 + 70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187BA8-4111-B74F-AF86-BAD19794F229}"/>
              </a:ext>
            </a:extLst>
          </p:cNvPr>
          <p:cNvSpPr txBox="1"/>
          <p:nvPr/>
        </p:nvSpPr>
        <p:spPr>
          <a:xfrm>
            <a:off x="6126480" y="2956361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=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E6475E2-9DD9-914D-AF7A-C598171D9EDF}"/>
              </a:ext>
            </a:extLst>
          </p:cNvPr>
          <p:cNvSpPr txBox="1"/>
          <p:nvPr/>
        </p:nvSpPr>
        <p:spPr>
          <a:xfrm>
            <a:off x="6715760" y="2927866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523,90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BB84D2-2522-1943-A836-B3D1F46B60E3}"/>
              </a:ext>
            </a:extLst>
          </p:cNvPr>
          <p:cNvSpPr txBox="1"/>
          <p:nvPr/>
        </p:nvSpPr>
        <p:spPr>
          <a:xfrm>
            <a:off x="571500" y="4191000"/>
            <a:ext cx="988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prelievi nel caso in esame ammontano a (210 + 80) sono valorizzati al valore appena individuato</a:t>
            </a:r>
          </a:p>
          <a:p>
            <a:r>
              <a:rPr lang="it-IT" dirty="0"/>
              <a:t>290 x 523,90 = 151,931</a:t>
            </a:r>
          </a:p>
          <a:p>
            <a:endParaRPr lang="it-IT" dirty="0"/>
          </a:p>
          <a:p>
            <a:r>
              <a:rPr lang="it-IT" dirty="0"/>
              <a:t>LE RIMANENZE DI 120 KG SONO ANCH’ESSE VALORIZZATE AL COSTO MEDIO PONDERATO DI PERIODO</a:t>
            </a:r>
          </a:p>
          <a:p>
            <a:r>
              <a:rPr lang="it-IT" dirty="0"/>
              <a:t>120 X 523,90 = 62.868</a:t>
            </a:r>
          </a:p>
        </p:txBody>
      </p:sp>
      <p:pic>
        <p:nvPicPr>
          <p:cNvPr id="12" name="Picture 2" descr="logo">
            <a:extLst>
              <a:ext uri="{FF2B5EF4-FFF2-40B4-BE49-F238E27FC236}">
                <a16:creationId xmlns:a16="http://schemas.microsoft.com/office/drawing/2014/main" id="{8C4D1DCB-99A8-6B4E-8B45-6B2F39BA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0BAB2B9-5EBE-3242-8154-C7D094818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44725" t="71599" r="14139"/>
          <a:stretch/>
        </p:blipFill>
        <p:spPr>
          <a:xfrm>
            <a:off x="9900458" y="1841955"/>
            <a:ext cx="2115820" cy="194774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83E064A-D7C1-FA4D-972E-0C4B70AFBAA7}"/>
              </a:ext>
            </a:extLst>
          </p:cNvPr>
          <p:cNvSpPr txBox="1"/>
          <p:nvPr/>
        </p:nvSpPr>
        <p:spPr>
          <a:xfrm>
            <a:off x="7943850" y="1976041"/>
            <a:ext cx="2192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2° Acquisto</a:t>
            </a:r>
          </a:p>
          <a:p>
            <a:r>
              <a:rPr lang="it-IT" dirty="0"/>
              <a:t>1° acquisto</a:t>
            </a:r>
          </a:p>
          <a:p>
            <a:r>
              <a:rPr lang="it-IT" dirty="0"/>
              <a:t>Rimanenze inziali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B24077B-3919-EF45-9019-401F39DD944B}"/>
              </a:ext>
            </a:extLst>
          </p:cNvPr>
          <p:cNvSpPr/>
          <p:nvPr/>
        </p:nvSpPr>
        <p:spPr>
          <a:xfrm>
            <a:off x="9189489" y="1976041"/>
            <a:ext cx="299258" cy="265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31B713D-6082-3242-AAE1-DA0A19A27361}"/>
              </a:ext>
            </a:extLst>
          </p:cNvPr>
          <p:cNvSpPr/>
          <p:nvPr/>
        </p:nvSpPr>
        <p:spPr>
          <a:xfrm>
            <a:off x="9189489" y="2337803"/>
            <a:ext cx="299258" cy="2657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47B11AF-7954-8342-BA1F-9AD6A9AC1729}"/>
              </a:ext>
            </a:extLst>
          </p:cNvPr>
          <p:cNvSpPr/>
          <p:nvPr/>
        </p:nvSpPr>
        <p:spPr>
          <a:xfrm>
            <a:off x="9766819" y="2569042"/>
            <a:ext cx="299258" cy="2657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35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F6709-C5DD-564B-845C-4B3515A4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Lifo (Last in First out) di periodo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62EF82-0448-D245-B013-32FA8CFBC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2023963"/>
            <a:ext cx="5371699" cy="4023360"/>
          </a:xfrm>
        </p:spPr>
        <p:txBody>
          <a:bodyPr/>
          <a:lstStyle/>
          <a:p>
            <a:r>
              <a:rPr lang="it-IT" dirty="0"/>
              <a:t>I I20 KG DI RIMANENZE FINALE VENGONO CONSIDERATI COME COMPOSTI DAI 40 DELLE RIMANENZE INIZIALI E 80 DEL PRIMO ACQUISTO PER CUI</a:t>
            </a:r>
          </a:p>
          <a:p>
            <a:endParaRPr lang="it-IT" dirty="0"/>
          </a:p>
          <a:p>
            <a:r>
              <a:rPr lang="it-IT" dirty="0"/>
              <a:t>KG 40 (RIMANENZE INIZIALI) x 500 = 20.000</a:t>
            </a:r>
          </a:p>
          <a:p>
            <a:r>
              <a:rPr lang="it-IT" dirty="0"/>
              <a:t>KG 80 (I° ACQUISTO) x 520 = 41.600</a:t>
            </a:r>
          </a:p>
          <a:p>
            <a:r>
              <a:rPr lang="it-IT" dirty="0"/>
              <a:t>VALORIZZAZIONE DELLA RIMANEZA DI 120 KG = 20.000  + 41.600  = 61.600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19EAEC-B031-F347-A4AD-D566C562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71F1C65C-5152-2642-AB1A-743BE970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812871-B091-3748-A042-1D76E26C3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0849" t="56561" r="24987" b="5807"/>
          <a:stretch/>
        </p:blipFill>
        <p:spPr>
          <a:xfrm>
            <a:off x="8008219" y="2118982"/>
            <a:ext cx="2271562" cy="25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659677-2250-E14B-A1AC-EDD0898D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Fifo</a:t>
            </a:r>
            <a:r>
              <a:rPr lang="it-IT" dirty="0"/>
              <a:t> (First in First out) di periodo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21F32F-337D-9345-A773-90F66F0F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EFAB4277-3101-034F-A656-C1E271DF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430B8BD-CEF3-604D-A199-7C32F31F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202680" cy="4023360"/>
          </a:xfrm>
        </p:spPr>
        <p:txBody>
          <a:bodyPr/>
          <a:lstStyle/>
          <a:p>
            <a:r>
              <a:rPr lang="it-IT" dirty="0"/>
              <a:t>I I20 KG DI RIMANENZE FINALE VENGONO CONSIDERATI COME COMPOSTI  DAI 70 DELL’ ULTIMO ACQUISTO  E 50 DEL PENULTIMO ACQUISTO PER CUI</a:t>
            </a:r>
          </a:p>
          <a:p>
            <a:endParaRPr lang="it-IT" dirty="0"/>
          </a:p>
          <a:p>
            <a:r>
              <a:rPr lang="it-IT" dirty="0"/>
              <a:t>KG 70 (ULTIMO ACQUISTO) x 540 = 37.800</a:t>
            </a:r>
          </a:p>
          <a:p>
            <a:r>
              <a:rPr lang="it-IT" dirty="0"/>
              <a:t>KG 50 (PENULTIMO  ACQUISTO) x 530 = 26.500</a:t>
            </a:r>
          </a:p>
          <a:p>
            <a:r>
              <a:rPr lang="it-IT" dirty="0"/>
              <a:t>VALORIZZAZIONE DELLA RIMANENZA DI 120 KG = </a:t>
            </a:r>
          </a:p>
          <a:p>
            <a:r>
              <a:rPr lang="it-IT" dirty="0"/>
              <a:t>= 37.800 + 26.500 = 64.300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C57CC6B-3F1F-5743-A39B-92C72B1C9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7934" t="58749" r="35493" b="1813"/>
          <a:stretch/>
        </p:blipFill>
        <p:spPr>
          <a:xfrm>
            <a:off x="8533670" y="2261937"/>
            <a:ext cx="1880330" cy="37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F541A-D1CB-8549-A9E3-AEC9D583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confronto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82FD01-8D8B-EF41-A1D4-7B9B5A17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BAEF8E7A-B3C9-2E4E-B030-5642A210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egnaposto contenuto 11">
            <a:extLst>
              <a:ext uri="{FF2B5EF4-FFF2-40B4-BE49-F238E27FC236}">
                <a16:creationId xmlns:a16="http://schemas.microsoft.com/office/drawing/2014/main" id="{6C5E910B-B176-C346-ABB1-4C502D5A2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862828"/>
              </p:ext>
            </p:extLst>
          </p:nvPr>
        </p:nvGraphicFramePr>
        <p:xfrm>
          <a:off x="1047750" y="2508532"/>
          <a:ext cx="9493250" cy="175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39086">
                  <a:extLst>
                    <a:ext uri="{9D8B030D-6E8A-4147-A177-3AD203B41FA5}">
                      <a16:colId xmlns:a16="http://schemas.microsoft.com/office/drawing/2014/main" val="1729051469"/>
                    </a:ext>
                  </a:extLst>
                </a:gridCol>
                <a:gridCol w="1989747">
                  <a:extLst>
                    <a:ext uri="{9D8B030D-6E8A-4147-A177-3AD203B41FA5}">
                      <a16:colId xmlns:a16="http://schemas.microsoft.com/office/drawing/2014/main" val="3265193058"/>
                    </a:ext>
                  </a:extLst>
                </a:gridCol>
                <a:gridCol w="3164417">
                  <a:extLst>
                    <a:ext uri="{9D8B030D-6E8A-4147-A177-3AD203B41FA5}">
                      <a16:colId xmlns:a16="http://schemas.microsoft.com/office/drawing/2014/main" val="1527994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Metodo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Kg rimanenze finali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Valorizzazione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Costo medio ponderato di periodo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62.868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73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Lifo di periodo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61.600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574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Fifo</a:t>
                      </a:r>
                      <a:r>
                        <a:rPr lang="it-IT" dirty="0"/>
                        <a:t> di periodo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64.300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25091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CA12A1-A4A1-9B4F-BFB9-3A8636C4D5EC}"/>
              </a:ext>
            </a:extLst>
          </p:cNvPr>
          <p:cNvSpPr txBox="1"/>
          <p:nvPr/>
        </p:nvSpPr>
        <p:spPr>
          <a:xfrm>
            <a:off x="1047750" y="4660900"/>
            <a:ext cx="968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CASO DI PREZZI CRESCENTI, IL FIFO PRODUCE VALORI PIU’ ALTI, IL LIFO VALORI PIU’ BASSI MENTRE IL COSTO MEDIO PONDERATO PRODUCE VALORI INTEMEDI TRA I PRIMI DUE.</a:t>
            </a:r>
          </a:p>
        </p:txBody>
      </p:sp>
    </p:spTree>
    <p:extLst>
      <p:ext uri="{BB962C8B-B14F-4D97-AF65-F5344CB8AC3E}">
        <p14:creationId xmlns:p14="http://schemas.microsoft.com/office/powerpoint/2010/main" val="87203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E17B24-9C4B-5446-BA88-227161FC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lavori in corso su ordinazione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2447AB-05DE-B24A-B2EB-45FDBC8D7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08980"/>
            <a:ext cx="10058400" cy="131135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SECONDO IL CODICE CIVILE POSSONO ESSERE ISCRITTI SULLA BASE DEI CORRISPETTIVI CONTRATTUALI MATURATI CON RAGIONEVOLE CERTEZZA </a:t>
            </a:r>
          </a:p>
          <a:p>
            <a:pPr algn="ctr"/>
            <a:r>
              <a:rPr lang="it-IT" dirty="0"/>
              <a:t>Al fine di imputare sia i costi sia i ricavi a tutti gli esercizi di riferimento della commessa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BC6990-D1A4-4545-B1D2-2A80B20D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48EEB4D8-88B0-DB48-A30A-4DC28501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584E9C1-9009-F542-9C39-F7F2228CF12A}"/>
              </a:ext>
            </a:extLst>
          </p:cNvPr>
          <p:cNvSpPr txBox="1">
            <a:spLocks/>
          </p:cNvSpPr>
          <p:nvPr/>
        </p:nvSpPr>
        <p:spPr>
          <a:xfrm>
            <a:off x="1047750" y="3839471"/>
            <a:ext cx="10058400" cy="7049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SI ATTUA MEDIANTE IL CRITERIO DELLA PERCENTUALE DI COMPLETAMENTO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05517D-42E5-D446-B25A-4EE20150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275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63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30CAC-A6CE-A642-B57D-26E1977A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lavori in corso su ordinazione </a:t>
            </a:r>
          </a:p>
        </p:txBody>
      </p:sp>
      <p:pic>
        <p:nvPicPr>
          <p:cNvPr id="38" name="Picture 2" descr="logo">
            <a:extLst>
              <a:ext uri="{FF2B5EF4-FFF2-40B4-BE49-F238E27FC236}">
                <a16:creationId xmlns:a16="http://schemas.microsoft.com/office/drawing/2014/main" id="{E6B944A3-4D6F-994C-838B-A1E1CC0A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DFC30E1-5061-4841-B430-1AD63E162187}"/>
              </a:ext>
            </a:extLst>
          </p:cNvPr>
          <p:cNvSpPr txBox="1"/>
          <p:nvPr/>
        </p:nvSpPr>
        <p:spPr>
          <a:xfrm>
            <a:off x="1097280" y="2311717"/>
            <a:ext cx="9835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Es. il metodo del costo sostenuto </a:t>
            </a:r>
          </a:p>
          <a:p>
            <a:endParaRPr lang="it-IT" dirty="0"/>
          </a:p>
          <a:p>
            <a:r>
              <a:rPr lang="it-IT" dirty="0"/>
              <a:t>Si consideri una commessa triennale il cui corrispettivo è 240, i costi da sostenere 200 (quindi il margine sulla commessa è 40)</a:t>
            </a:r>
          </a:p>
          <a:p>
            <a:endParaRPr lang="it-IT" dirty="0"/>
          </a:p>
          <a:p>
            <a:r>
              <a:rPr lang="it-IT" dirty="0"/>
              <a:t>La stima delle percentuali di completamento è la seguente:</a:t>
            </a:r>
          </a:p>
          <a:p>
            <a:r>
              <a:rPr lang="it-IT" dirty="0"/>
              <a:t>Anno 1 costi sostenuti 80 su 200 = 40%</a:t>
            </a:r>
          </a:p>
          <a:p>
            <a:r>
              <a:rPr lang="it-IT" dirty="0"/>
              <a:t>Anno 2 costi sostenuti 140 su  200     = 70%</a:t>
            </a:r>
          </a:p>
          <a:p>
            <a:r>
              <a:rPr lang="it-IT" dirty="0"/>
              <a:t>Anno 3 costi sostenuti 200 su 200 = 100%</a:t>
            </a:r>
          </a:p>
        </p:txBody>
      </p:sp>
    </p:spTree>
    <p:extLst>
      <p:ext uri="{BB962C8B-B14F-4D97-AF65-F5344CB8AC3E}">
        <p14:creationId xmlns:p14="http://schemas.microsoft.com/office/powerpoint/2010/main" val="201709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F5E90F-667E-CE4D-9E04-0E8A6741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immobilizzazioni tecniche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4A03DEA-0868-A944-949B-05E42906D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MATERIALI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2FF9ACD-F7CD-F749-9B71-469AEA31E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b="1" dirty="0"/>
              <a:t>IMMATERIALI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2BE7B9D-0FB9-0343-A4CE-ECE8701F88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u="sng" dirty="0"/>
              <a:t>COSTI DI IMPIANTO </a:t>
            </a:r>
            <a:r>
              <a:rPr lang="it-IT" dirty="0"/>
              <a:t>(es. spese notarili per redazione dell’atto costitutivo, imposte e tasse per il deposito dell’atto costitutivo)</a:t>
            </a:r>
          </a:p>
          <a:p>
            <a:r>
              <a:rPr lang="it-IT" u="sng" dirty="0"/>
              <a:t>COSTI DI AMPLIAMENTO </a:t>
            </a:r>
            <a:r>
              <a:rPr lang="it-IT" dirty="0"/>
              <a:t>(es. spese notarili, imposte e tasse per la modifica dell’atto costitutivo)</a:t>
            </a:r>
          </a:p>
          <a:p>
            <a:r>
              <a:rPr lang="it-IT" u="sng" dirty="0"/>
              <a:t>COSTI DI SVILUPPO</a:t>
            </a:r>
          </a:p>
          <a:p>
            <a:r>
              <a:rPr lang="it-IT" u="sng" dirty="0"/>
              <a:t>DIRITTI DI BREVETTO INDUSTRIALE O DI UTILIZZAZIONE DI OPERE DELL’INGEGNO</a:t>
            </a:r>
          </a:p>
          <a:p>
            <a:r>
              <a:rPr lang="it-IT" u="sng" dirty="0"/>
              <a:t>CONCESSIONI, LICENZE, MARCHI</a:t>
            </a:r>
          </a:p>
          <a:p>
            <a:r>
              <a:rPr lang="it-IT" u="sng" dirty="0"/>
              <a:t>AVVIAMENTO</a:t>
            </a:r>
            <a:r>
              <a:rPr lang="it-IT" dirty="0"/>
              <a:t> (differenza tra il prezzo pagato per l’acquisto di un’impresa in funzionante e il suo capitale netto rivalutato)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C358C3-AC97-D44E-897C-F18E928B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D8E4E13-A496-684A-9D16-F791CDB9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8CAF37-46DE-3A4E-8537-15F0A27C7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420" y="4581572"/>
            <a:ext cx="1781924" cy="102340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28AC3FB-5B68-D54B-B7F3-85942C662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777" y="3182999"/>
            <a:ext cx="1915106" cy="13855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BE91EB7-2DD6-A64B-8CD1-1D6C085AA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580" y="4568549"/>
            <a:ext cx="1499840" cy="99807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E8AC2C4-42E8-544D-89EB-64A2118E8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460" y="3335168"/>
            <a:ext cx="1630680" cy="10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30CAC-A6CE-A642-B57D-26E1977A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lavori in corso su ordinazione  (I anno)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D07218E0-1A02-DC46-B107-3EBDD65C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944" y="2325689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/>
              <a:t>Stato Patrimoniale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6E18B37-B57C-F043-99D1-D2A14974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244" y="3098802"/>
            <a:ext cx="2398712" cy="21558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A000ECF-24BB-2746-B751-D5ADBFD9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264" y="3098802"/>
            <a:ext cx="2017713" cy="215582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01158FE-0A94-424F-9BC1-1EC595A33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1" y="3556956"/>
            <a:ext cx="2598738" cy="187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kumimoji="1" lang="it-IT" altLang="it-IT" dirty="0"/>
              <a:t> Rimanenze</a:t>
            </a:r>
          </a:p>
          <a:p>
            <a:r>
              <a:rPr kumimoji="1" lang="it-IT" altLang="it-IT" dirty="0"/>
              <a:t>   finali attive per </a:t>
            </a:r>
          </a:p>
          <a:p>
            <a:r>
              <a:rPr kumimoji="1" lang="it-IT" altLang="it-IT" dirty="0"/>
              <a:t>lavori in corso </a:t>
            </a:r>
          </a:p>
          <a:p>
            <a:r>
              <a:rPr kumimoji="1" lang="it-IT" altLang="it-IT" dirty="0"/>
              <a:t>su ordinazione </a:t>
            </a:r>
          </a:p>
          <a:p>
            <a:r>
              <a:rPr kumimoji="1" lang="it-IT" altLang="it-IT" dirty="0"/>
              <a:t>96 (40% di 240)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65FD5E8-6FED-BC48-B3CB-0E257C6D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1" y="2652712"/>
            <a:ext cx="21415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i="1" dirty="0"/>
              <a:t>Attività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3FE49886-D2AE-9D44-B258-BFD0041F0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7" y="2601915"/>
            <a:ext cx="23987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i="1" dirty="0"/>
              <a:t>Passività e Netto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40A4C17C-AD12-3945-BE22-F48751CAF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898" y="1969725"/>
            <a:ext cx="266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/>
              <a:t>Conto  economico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8AAA0DD-CD5B-A248-B0E9-4E3CC8D42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215" y="2127497"/>
            <a:ext cx="2061367" cy="7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sz="1400" b="1" i="1" dirty="0"/>
              <a:t>Componenti negativi</a:t>
            </a: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AF36DF93-37B8-5B48-81E1-44EB02ECF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182" y="2133329"/>
            <a:ext cx="2286000" cy="7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sz="1400" b="1" i="1" dirty="0"/>
              <a:t>Componenti positivi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FF3FF4A3-AFB2-4141-89EE-D64E7C84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2" y="2474363"/>
            <a:ext cx="1981200" cy="7665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0CFD688-CCFF-6A46-9658-8E5381C2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2" y="2474363"/>
            <a:ext cx="1981200" cy="7665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A1699D2-FA0A-FC49-BE4D-524E502E4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2" y="2973986"/>
            <a:ext cx="1981200" cy="8834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baseline="-25000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B9109442-9D4A-0F4B-9B76-E80B17F78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2" y="2973987"/>
            <a:ext cx="1981200" cy="6613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baseline="-25000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9D9D746F-C0FA-C548-899C-9613C5C3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420" y="3774925"/>
            <a:ext cx="1981200" cy="14796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35426987-849A-274C-9826-CE2BE4C3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65" y="4436518"/>
            <a:ext cx="1981200" cy="8181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09F9C7E8-D50A-314A-AAA9-D7D1E33110D9}"/>
              </a:ext>
            </a:extLst>
          </p:cNvPr>
          <p:cNvGrpSpPr>
            <a:grpSpLocks/>
          </p:cNvGrpSpPr>
          <p:nvPr/>
        </p:nvGrpSpPr>
        <p:grpSpPr bwMode="auto">
          <a:xfrm>
            <a:off x="6929832" y="3658019"/>
            <a:ext cx="3957638" cy="793135"/>
            <a:chOff x="164" y="1747"/>
            <a:chExt cx="2493" cy="298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AF035A33-445A-3E46-8DE5-706A0267A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" y="1791"/>
              <a:ext cx="1248" cy="2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it-IT" altLang="it-IT" sz="1400" b="1" dirty="0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D2DFF88B-F1F3-E643-ACFC-28F893CA9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1747"/>
              <a:ext cx="124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it-IT" altLang="it-IT" sz="1400" b="1" dirty="0"/>
                <a:t>RIMANENZE </a:t>
              </a:r>
            </a:p>
            <a:p>
              <a:pPr algn="ctr"/>
              <a:r>
                <a:rPr kumimoji="1" lang="it-IT" altLang="it-IT" sz="1400" b="1" dirty="0"/>
                <a:t>FINALI ATTIVE </a:t>
              </a:r>
            </a:p>
            <a:p>
              <a:pPr algn="ctr"/>
              <a:r>
                <a:rPr kumimoji="1" lang="it-IT" altLang="it-IT" sz="1400" b="1" dirty="0"/>
                <a:t>per lavori  in corso </a:t>
              </a:r>
            </a:p>
            <a:p>
              <a:pPr algn="ctr"/>
              <a:r>
                <a:rPr kumimoji="1" lang="it-IT" altLang="it-IT" sz="1400" b="1" dirty="0"/>
                <a:t>su ordinazione 96</a:t>
              </a:r>
            </a:p>
          </p:txBody>
        </p:sp>
      </p:grpSp>
      <p:pic>
        <p:nvPicPr>
          <p:cNvPr id="38" name="Picture 2" descr="logo">
            <a:extLst>
              <a:ext uri="{FF2B5EF4-FFF2-40B4-BE49-F238E27FC236}">
                <a16:creationId xmlns:a16="http://schemas.microsoft.com/office/drawing/2014/main" id="{E6B944A3-4D6F-994C-838B-A1E1CC0A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8A3955F-3423-4345-857D-9A71F2E491F0}"/>
              </a:ext>
            </a:extLst>
          </p:cNvPr>
          <p:cNvSpPr txBox="1"/>
          <p:nvPr/>
        </p:nvSpPr>
        <p:spPr>
          <a:xfrm>
            <a:off x="6973892" y="2882031"/>
            <a:ext cx="1669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Costi per lavori </a:t>
            </a:r>
          </a:p>
          <a:p>
            <a:r>
              <a:rPr lang="it-IT" b="1" dirty="0"/>
              <a:t>in corso su </a:t>
            </a:r>
          </a:p>
          <a:p>
            <a:r>
              <a:rPr lang="it-IT" b="1" dirty="0"/>
              <a:t>ordinazione 80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1CB7873-C6A2-1C43-AB02-81A0B41BFBEA}"/>
              </a:ext>
            </a:extLst>
          </p:cNvPr>
          <p:cNvSpPr txBox="1"/>
          <p:nvPr/>
        </p:nvSpPr>
        <p:spPr>
          <a:xfrm>
            <a:off x="6126480" y="5572125"/>
            <a:ext cx="526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margine della commessa per il primo anno è 96 – 80 = 16 ossia il 40% del margine totale di 40</a:t>
            </a:r>
          </a:p>
        </p:txBody>
      </p:sp>
    </p:spTree>
    <p:extLst>
      <p:ext uri="{BB962C8B-B14F-4D97-AF65-F5344CB8AC3E}">
        <p14:creationId xmlns:p14="http://schemas.microsoft.com/office/powerpoint/2010/main" val="107959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7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30CAC-A6CE-A642-B57D-26E1977A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lavori in corso su ordinazione  (II anno)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D07218E0-1A02-DC46-B107-3EBDD65C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944" y="2325689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/>
              <a:t>Stato Patrimoniale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6E18B37-B57C-F043-99D1-D2A14974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244" y="3098802"/>
            <a:ext cx="2398712" cy="21558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A000ECF-24BB-2746-B751-D5ADBFD9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264" y="3098802"/>
            <a:ext cx="2017713" cy="215582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01158FE-0A94-424F-9BC1-1EC595A33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1" y="3556956"/>
            <a:ext cx="2598738" cy="187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kumimoji="1" lang="it-IT" altLang="it-IT" dirty="0"/>
              <a:t> Rimanenze</a:t>
            </a:r>
          </a:p>
          <a:p>
            <a:r>
              <a:rPr kumimoji="1" lang="it-IT" altLang="it-IT" dirty="0"/>
              <a:t>   finali attive per </a:t>
            </a:r>
          </a:p>
          <a:p>
            <a:r>
              <a:rPr kumimoji="1" lang="it-IT" altLang="it-IT" dirty="0"/>
              <a:t>lavori in corso </a:t>
            </a:r>
          </a:p>
          <a:p>
            <a:r>
              <a:rPr kumimoji="1" lang="it-IT" altLang="it-IT" dirty="0"/>
              <a:t>su ordinazione </a:t>
            </a:r>
          </a:p>
          <a:p>
            <a:r>
              <a:rPr kumimoji="1" lang="it-IT" altLang="it-IT" dirty="0"/>
              <a:t>168 (70% di 240)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65FD5E8-6FED-BC48-B3CB-0E257C6D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1" y="2652712"/>
            <a:ext cx="21415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i="1" dirty="0"/>
              <a:t>Attività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3FE49886-D2AE-9D44-B258-BFD0041F0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7" y="2601915"/>
            <a:ext cx="23987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i="1" dirty="0"/>
              <a:t>Passività e Netto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40A4C17C-AD12-3945-BE22-F48751CAF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447" y="1755582"/>
            <a:ext cx="266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/>
              <a:t>Conto  economico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8AAA0DD-CD5B-A248-B0E9-4E3CC8D42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215" y="2127497"/>
            <a:ext cx="2061367" cy="7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sz="1400" b="1" i="1" dirty="0"/>
              <a:t>Componenti negativi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FF3FF4A3-AFB2-4141-89EE-D64E7C84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2" y="2474363"/>
            <a:ext cx="1981200" cy="7665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0CFD688-CCFF-6A46-9658-8E5381C2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498" y="2124914"/>
            <a:ext cx="2068654" cy="11715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A1699D2-FA0A-FC49-BE4D-524E502E4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2" y="2973986"/>
            <a:ext cx="1981200" cy="8834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baseline="-25000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B9109442-9D4A-0F4B-9B76-E80B17F78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2" y="2973987"/>
            <a:ext cx="1981200" cy="6613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baseline="-25000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9D9D746F-C0FA-C548-899C-9613C5C3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420" y="3774925"/>
            <a:ext cx="1981200" cy="14796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35426987-849A-274C-9826-CE2BE4C3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65" y="4436518"/>
            <a:ext cx="1981200" cy="8181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09F9C7E8-D50A-314A-AAA9-D7D1E33110D9}"/>
              </a:ext>
            </a:extLst>
          </p:cNvPr>
          <p:cNvGrpSpPr>
            <a:grpSpLocks/>
          </p:cNvGrpSpPr>
          <p:nvPr/>
        </p:nvGrpSpPr>
        <p:grpSpPr bwMode="auto">
          <a:xfrm>
            <a:off x="6929832" y="3658019"/>
            <a:ext cx="3957638" cy="793135"/>
            <a:chOff x="164" y="1747"/>
            <a:chExt cx="2493" cy="298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AF035A33-445A-3E46-8DE5-706A0267A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" y="1791"/>
              <a:ext cx="1248" cy="2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it-IT" altLang="it-IT" sz="1400" b="1" dirty="0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D2DFF88B-F1F3-E643-ACFC-28F893CA9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1747"/>
              <a:ext cx="124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it-IT" altLang="it-IT" sz="1400" b="1" dirty="0"/>
                <a:t>RIMANENZE </a:t>
              </a:r>
            </a:p>
            <a:p>
              <a:pPr algn="ctr"/>
              <a:r>
                <a:rPr kumimoji="1" lang="it-IT" altLang="it-IT" sz="1400" b="1" dirty="0"/>
                <a:t>FINALI ATTIVE </a:t>
              </a:r>
            </a:p>
            <a:p>
              <a:pPr algn="ctr"/>
              <a:r>
                <a:rPr kumimoji="1" lang="it-IT" altLang="it-IT" sz="1400" b="1" dirty="0"/>
                <a:t>per lavori  in corso </a:t>
              </a:r>
            </a:p>
            <a:p>
              <a:pPr algn="ctr"/>
              <a:r>
                <a:rPr kumimoji="1" lang="it-IT" altLang="it-IT" sz="1400" b="1" dirty="0"/>
                <a:t>su ordinazione 168</a:t>
              </a:r>
            </a:p>
          </p:txBody>
        </p:sp>
      </p:grpSp>
      <p:pic>
        <p:nvPicPr>
          <p:cNvPr id="38" name="Picture 2" descr="logo">
            <a:extLst>
              <a:ext uri="{FF2B5EF4-FFF2-40B4-BE49-F238E27FC236}">
                <a16:creationId xmlns:a16="http://schemas.microsoft.com/office/drawing/2014/main" id="{E6B944A3-4D6F-994C-838B-A1E1CC0A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8A3955F-3423-4345-857D-9A71F2E491F0}"/>
              </a:ext>
            </a:extLst>
          </p:cNvPr>
          <p:cNvSpPr txBox="1"/>
          <p:nvPr/>
        </p:nvSpPr>
        <p:spPr>
          <a:xfrm>
            <a:off x="7072528" y="2983608"/>
            <a:ext cx="1508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Costi per lavori </a:t>
            </a:r>
          </a:p>
          <a:p>
            <a:r>
              <a:rPr lang="it-IT" sz="1600" b="1" dirty="0"/>
              <a:t>in corso su </a:t>
            </a:r>
          </a:p>
          <a:p>
            <a:r>
              <a:rPr lang="it-IT" sz="1600" b="1" dirty="0"/>
              <a:t>ordinazione 60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1CB7873-C6A2-1C43-AB02-81A0B41BFBEA}"/>
              </a:ext>
            </a:extLst>
          </p:cNvPr>
          <p:cNvSpPr txBox="1"/>
          <p:nvPr/>
        </p:nvSpPr>
        <p:spPr>
          <a:xfrm>
            <a:off x="6126479" y="5572125"/>
            <a:ext cx="521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margine della commessa per il primo anno è 168 - 96 – 60 = 12 ossia il 30% del margine totale di 40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6718CF8E-45F5-B049-8CD4-86F9F208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752" y="2124914"/>
            <a:ext cx="1981200" cy="8393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sz="1400" b="1" dirty="0"/>
              <a:t>RIMANENZE </a:t>
            </a:r>
          </a:p>
          <a:p>
            <a:pPr algn="ctr"/>
            <a:r>
              <a:rPr kumimoji="1" lang="it-IT" altLang="it-IT" sz="1400" b="1" dirty="0"/>
              <a:t>INIZIALI ATTIVE </a:t>
            </a:r>
          </a:p>
          <a:p>
            <a:pPr algn="ctr"/>
            <a:r>
              <a:rPr kumimoji="1" lang="it-IT" altLang="it-IT" sz="1400" b="1" dirty="0"/>
              <a:t>per lavori  in corso </a:t>
            </a:r>
          </a:p>
          <a:p>
            <a:pPr algn="ctr"/>
            <a:r>
              <a:rPr kumimoji="1" lang="it-IT" altLang="it-IT" sz="1400" b="1" dirty="0"/>
              <a:t>su ordinazione 96</a:t>
            </a:r>
          </a:p>
        </p:txBody>
      </p:sp>
    </p:spTree>
    <p:extLst>
      <p:ext uri="{BB962C8B-B14F-4D97-AF65-F5344CB8AC3E}">
        <p14:creationId xmlns:p14="http://schemas.microsoft.com/office/powerpoint/2010/main" val="25513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7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30CAC-A6CE-A642-B57D-26E1977A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lavori in corso su ordinazione  (III anno)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D07218E0-1A02-DC46-B107-3EBDD65C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944" y="2325689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/>
              <a:t>Stato Patrimoniale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6E18B37-B57C-F043-99D1-D2A14974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244" y="3098802"/>
            <a:ext cx="2398712" cy="21558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A000ECF-24BB-2746-B751-D5ADBFD9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264" y="3098802"/>
            <a:ext cx="2017713" cy="215582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01158FE-0A94-424F-9BC1-1EC595A33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1" y="3556956"/>
            <a:ext cx="2598738" cy="187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kumimoji="1" lang="it-IT" altLang="it-IT" dirty="0"/>
              <a:t> Rimanenze</a:t>
            </a:r>
          </a:p>
          <a:p>
            <a:r>
              <a:rPr kumimoji="1" lang="it-IT" altLang="it-IT" dirty="0"/>
              <a:t>   finali attive per </a:t>
            </a:r>
          </a:p>
          <a:p>
            <a:r>
              <a:rPr kumimoji="1" lang="it-IT" altLang="it-IT" dirty="0"/>
              <a:t>lavori in corso </a:t>
            </a:r>
          </a:p>
          <a:p>
            <a:r>
              <a:rPr kumimoji="1" lang="it-IT" altLang="it-IT" dirty="0"/>
              <a:t>su ordinazione </a:t>
            </a:r>
          </a:p>
          <a:p>
            <a:r>
              <a:rPr kumimoji="1" lang="it-IT" altLang="it-IT" dirty="0"/>
              <a:t> 0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65FD5E8-6FED-BC48-B3CB-0E257C6D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1" y="2652712"/>
            <a:ext cx="21415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i="1" dirty="0"/>
              <a:t>Attività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3FE49886-D2AE-9D44-B258-BFD0041F0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7" y="2601915"/>
            <a:ext cx="23987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i="1" dirty="0"/>
              <a:t>Passività e Netto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40A4C17C-AD12-3945-BE22-F48751CAF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447" y="1755582"/>
            <a:ext cx="266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/>
              <a:t>Conto  economico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8AAA0DD-CD5B-A248-B0E9-4E3CC8D42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215" y="2127497"/>
            <a:ext cx="2061367" cy="7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sz="1400" b="1" i="1" dirty="0"/>
              <a:t>Componenti negativi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FF3FF4A3-AFB2-4141-89EE-D64E7C84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2" y="2474363"/>
            <a:ext cx="1981200" cy="7665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0CFD688-CCFF-6A46-9658-8E5381C2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498" y="2124914"/>
            <a:ext cx="2068654" cy="11715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A1699D2-FA0A-FC49-BE4D-524E502E4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2" y="2973986"/>
            <a:ext cx="1981200" cy="8834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baseline="-25000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B9109442-9D4A-0F4B-9B76-E80B17F78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2" y="2973987"/>
            <a:ext cx="1981200" cy="684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baseline="-25000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9D9D746F-C0FA-C548-899C-9613C5C3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420" y="3774925"/>
            <a:ext cx="1981200" cy="14796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35426987-849A-274C-9826-CE2BE4C3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65" y="4436518"/>
            <a:ext cx="1981200" cy="8181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it-IT" altLang="it-IT" sz="1400" b="1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09F9C7E8-D50A-314A-AAA9-D7D1E33110D9}"/>
              </a:ext>
            </a:extLst>
          </p:cNvPr>
          <p:cNvGrpSpPr>
            <a:grpSpLocks/>
          </p:cNvGrpSpPr>
          <p:nvPr/>
        </p:nvGrpSpPr>
        <p:grpSpPr bwMode="auto">
          <a:xfrm>
            <a:off x="6929832" y="3658019"/>
            <a:ext cx="3965576" cy="793135"/>
            <a:chOff x="164" y="1747"/>
            <a:chExt cx="2498" cy="298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AF035A33-445A-3E46-8DE5-706A0267A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" y="1791"/>
              <a:ext cx="1248" cy="2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it-IT" altLang="it-IT" sz="1400" b="1" dirty="0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D2DFF88B-F1F3-E643-ACFC-28F893CA9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1747"/>
              <a:ext cx="1253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it-IT" altLang="it-IT" sz="1400" b="1" dirty="0"/>
                <a:t>RIMANENZE </a:t>
              </a:r>
            </a:p>
            <a:p>
              <a:pPr algn="ctr"/>
              <a:r>
                <a:rPr kumimoji="1" lang="it-IT" altLang="it-IT" sz="1400" b="1" dirty="0"/>
                <a:t>FINALI ATTIVE </a:t>
              </a:r>
            </a:p>
            <a:p>
              <a:pPr algn="ctr"/>
              <a:r>
                <a:rPr kumimoji="1" lang="it-IT" altLang="it-IT" sz="1400" b="1" dirty="0"/>
                <a:t>per lavori  in corso </a:t>
              </a:r>
            </a:p>
            <a:p>
              <a:pPr algn="ctr"/>
              <a:r>
                <a:rPr kumimoji="1" lang="it-IT" altLang="it-IT" sz="1400" b="1" dirty="0"/>
                <a:t>su ordinazione 0</a:t>
              </a:r>
            </a:p>
          </p:txBody>
        </p:sp>
      </p:grpSp>
      <p:pic>
        <p:nvPicPr>
          <p:cNvPr id="38" name="Picture 2" descr="logo">
            <a:extLst>
              <a:ext uri="{FF2B5EF4-FFF2-40B4-BE49-F238E27FC236}">
                <a16:creationId xmlns:a16="http://schemas.microsoft.com/office/drawing/2014/main" id="{E6B944A3-4D6F-994C-838B-A1E1CC0A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8A3955F-3423-4345-857D-9A71F2E491F0}"/>
              </a:ext>
            </a:extLst>
          </p:cNvPr>
          <p:cNvSpPr txBox="1"/>
          <p:nvPr/>
        </p:nvSpPr>
        <p:spPr>
          <a:xfrm>
            <a:off x="9142849" y="2896822"/>
            <a:ext cx="1584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Ricavi per lavori </a:t>
            </a:r>
          </a:p>
          <a:p>
            <a:r>
              <a:rPr lang="it-IT" sz="1600" b="1" dirty="0"/>
              <a:t>in corso su </a:t>
            </a:r>
          </a:p>
          <a:p>
            <a:r>
              <a:rPr lang="it-IT" sz="1600" b="1" dirty="0"/>
              <a:t>ordinazione 240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1CB7873-C6A2-1C43-AB02-81A0B41BFBEA}"/>
              </a:ext>
            </a:extLst>
          </p:cNvPr>
          <p:cNvSpPr txBox="1"/>
          <p:nvPr/>
        </p:nvSpPr>
        <p:spPr>
          <a:xfrm>
            <a:off x="6126479" y="5572125"/>
            <a:ext cx="521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margine della commessa per il primo anno è 240  – 168 -  60 = 12 ossia il 30% del margine totale di 40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6718CF8E-45F5-B049-8CD4-86F9F208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752" y="2124914"/>
            <a:ext cx="1981200" cy="8393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it-IT" altLang="it-IT" sz="1400" b="1" dirty="0"/>
              <a:t>RIMANENZE </a:t>
            </a:r>
          </a:p>
          <a:p>
            <a:pPr algn="ctr"/>
            <a:r>
              <a:rPr kumimoji="1" lang="it-IT" altLang="it-IT" sz="1400" b="1" dirty="0"/>
              <a:t>INIZIALI ATTIVE </a:t>
            </a:r>
          </a:p>
          <a:p>
            <a:pPr algn="ctr"/>
            <a:r>
              <a:rPr kumimoji="1" lang="it-IT" altLang="it-IT" sz="1400" b="1" dirty="0"/>
              <a:t>per lavori  in corso </a:t>
            </a:r>
          </a:p>
          <a:p>
            <a:pPr algn="ctr"/>
            <a:r>
              <a:rPr kumimoji="1" lang="it-IT" altLang="it-IT" sz="1400" b="1" dirty="0"/>
              <a:t>su ordinazione 168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BBC2E94-9F10-7D4C-83A3-4BAB343A870E}"/>
              </a:ext>
            </a:extLst>
          </p:cNvPr>
          <p:cNvSpPr txBox="1"/>
          <p:nvPr/>
        </p:nvSpPr>
        <p:spPr>
          <a:xfrm>
            <a:off x="7072528" y="2983608"/>
            <a:ext cx="1508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Costi per lavori </a:t>
            </a:r>
          </a:p>
          <a:p>
            <a:r>
              <a:rPr lang="it-IT" sz="1600" b="1" dirty="0"/>
              <a:t>in corso su </a:t>
            </a:r>
          </a:p>
          <a:p>
            <a:r>
              <a:rPr lang="it-IT" sz="1600" b="1" dirty="0"/>
              <a:t>ordinazione 60</a:t>
            </a:r>
          </a:p>
        </p:txBody>
      </p:sp>
    </p:spTree>
    <p:extLst>
      <p:ext uri="{BB962C8B-B14F-4D97-AF65-F5344CB8AC3E}">
        <p14:creationId xmlns:p14="http://schemas.microsoft.com/office/powerpoint/2010/main" val="39295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7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F02FCC-3749-974D-B5F8-4B019CEC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principi contabili internazionali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42F0D5-FE9F-594F-AABA-286BB08B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88684"/>
            <a:ext cx="10058400" cy="1154641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L’UNICA DIFFERENZA SOSTANZIALE IN MATERIA DI VALUTAZIONE DELLE RIMANENZE CHE PRESENTANO GLI IFRS RIGUARDA I BENI FUNGIBILI PER I QUALI SONO AMMESSI SOLO IL COSTO MEDIO PONDERATO E IL FIFO MA NON IL LIFO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711F8B-66A4-0140-929C-DBD826E1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B508370D-E0CD-5243-8430-0D0BCD09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4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0F2AC5B6-C039-6D49-92D8-114D9CB0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criterio generale di valutazione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CA6885BB-5AB3-2B4E-9323-669FCC894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48496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/>
              <a:t>ISCRIZIONE AL COSTO DI ACQUISTO O DI PRODUZIONE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/>
              <a:t>SE L’UTILIZZAZIONE E’ LIMITATA NEL TEMPO IL COSTO DEVE ESSERE SISTEMATICAMENTE AMMORTIZZATO IN OGNI ESERCIZIO IN BASE ALLA RESIDUA POSSIBILITA’ DI UTILIZZAZIONE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/>
              <a:t>SE, ALLA CHIUSURA DELL’ESERCIZIO, L’IMMOBILIZZAZIONE RISULTA DUREVOLMENTE DI VALORE INFERIORE A QUELLO RISULTANTE DALL’APPLICAZIONE DEI DUE PUNTI PRECEDENTI, DEVE ESSERE ISCRITTA A TALE MINOR VALORE; IL MINOR VALORE NON PUO’ ESSERE MANTENUTO NEI SUCCESSIVI ESERCIZI SE SONO VENUTI MENO I MOTIVI DELLA RETTIFICA EFFETTUATA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4672D5-8D91-0B43-9D62-0291D5DF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BE324E1C-0CF0-9149-BDFD-FB71EA27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4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ACE61-E38F-1647-9A0C-D20CE1A9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costo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7D09340-E4FC-3C45-A52E-4FD195044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Di acquisto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CC6E8E6-39B1-BB4F-96E6-639782A137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Al netto di IVA (salvo il caso di IVA indetraibile) e al lordo di oneri accessori (es. costi notarili, imposte e tasse per l’atto di acquisto, spese di progettazione, trasporto, installazione, montaggio, collaudo, ecc.)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PUO’ INCLUDERE ANCHE COSTI DI MANUTENZIONE STRAORDINARIA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3049051-DC76-8D4E-892B-5C5AF6211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b="1" dirty="0"/>
              <a:t>Di produzione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4BDA8DEE-96FF-1B4D-A2AB-91760DD7CD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Deve includere tutti i costi direttamente imputabili all’immobilizzazione e può includere costi del periodo per la quota ragionevolmente imputabile ad essa (es. energia elettrica). Può comprendere anche oneri per il finanziamento della fabbricazione.</a:t>
            </a:r>
          </a:p>
          <a:p>
            <a:endParaRPr lang="it-IT" dirty="0"/>
          </a:p>
          <a:p>
            <a:r>
              <a:rPr lang="it-IT" dirty="0"/>
              <a:t>L’IMPUTAZIONE DI QUESTO TIPO DI COSTO COMPORTA UN’OPERAZIONE CONTABILE DI CAPITALIZZAZIONE DI COSTI SECONDO L’ESEMPIO VISTO NELLA LEZIONE N.15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ED87BF-722B-E144-8F96-FF51AE5B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EC194EBD-36C7-2F4B-8FE1-FB751125E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4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2B90C-8933-0C47-BCC9-9F64CBF0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L’ammortamento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093EBB19-12B2-0F4E-8DC5-424C87570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DEVE ESSERE EFFETTUATO </a:t>
            </a:r>
            <a:r>
              <a:rPr lang="it-IT" i="1" dirty="0"/>
              <a:t>SISTEMATICAMENTE</a:t>
            </a:r>
          </a:p>
          <a:p>
            <a:r>
              <a:rPr lang="it-IT" dirty="0"/>
              <a:t>OSSIA ATTRAVERSO </a:t>
            </a:r>
            <a:r>
              <a:rPr lang="it-IT" i="1" dirty="0"/>
              <a:t>UN PIANO DI AMMORTAMENTO </a:t>
            </a:r>
            <a:r>
              <a:rPr lang="it-IT" dirty="0"/>
              <a:t>CHE NE DEFINISCE: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IL VALORE DA AMMORTIZZARE (costo di acquisto o di produzione)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LA RESIDUA POSSIBILITA’ DI UTILIZZAZIONE (durata fisica/economica-obsolescenza)</a:t>
            </a:r>
          </a:p>
          <a:p>
            <a:pPr marL="201168" lvl="1" indent="0">
              <a:buNone/>
            </a:pPr>
            <a:r>
              <a:rPr lang="it-IT" dirty="0"/>
              <a:t>	N.B. PER I COSTI DI IMPIANTO E AMPLIAMENTO IL CODICE FISSA UN MAX DI 5 ANNI</a:t>
            </a:r>
          </a:p>
          <a:p>
            <a:pPr marL="201168" lvl="1" indent="0">
              <a:buNone/>
            </a:pPr>
            <a:r>
              <a:rPr lang="it-IT" dirty="0"/>
              <a:t>	         I COSTI DI SVILUPPO E L’AVVIAMENTO  SI AMMORTIZZANO IN BASE ALLA LORO VITA UTILE</a:t>
            </a:r>
          </a:p>
          <a:p>
            <a:pPr marL="201168" lvl="1" indent="0">
              <a:buNone/>
            </a:pPr>
            <a:r>
              <a:rPr lang="it-IT" dirty="0"/>
              <a:t>	         MA NEI CASI ECCEZIONALI IN CUI LA VITA UTILE NON PUO’ ESSERE STIMATA 		   	         ATTENDIBILMENTE E’ PREVISTO UN PERIODO MAX 5 ANNI PER I COSTI DI SVILUPPO E DI 10 	  	         ANNI PER  L’AVVIAMENTO	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I CRITERI DI RIPARTIZIONE DEL VALORE DA AMMORTIZZARE</a:t>
            </a:r>
          </a:p>
          <a:p>
            <a:pPr marL="0" indent="0">
              <a:buNone/>
            </a:pPr>
            <a:r>
              <a:rPr lang="it-IT" dirty="0"/>
              <a:t>               AMMORTAMENTO IN BASE ALL’UTILIZZO (es. km da percorrere per automezzo)</a:t>
            </a:r>
          </a:p>
          <a:p>
            <a:pPr marL="0" indent="0">
              <a:buNone/>
            </a:pPr>
            <a:r>
              <a:rPr lang="it-IT" dirty="0"/>
              <a:t>               AMMORTAMENTO IN BASE AL TEMPO (tempo di sostituzione prevista)</a:t>
            </a:r>
          </a:p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DCFD8A-3F37-9548-ACF8-DA1059A9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77744EEF-2909-8943-89CC-1AAFE6FE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27EF50-1503-064D-A19C-B7AC7804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valore (durevole) di fine esercizio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928CBB-C718-ED4A-9B49-0B74A32F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06966"/>
          </a:xfrm>
        </p:spPr>
        <p:txBody>
          <a:bodyPr/>
          <a:lstStyle/>
          <a:p>
            <a:r>
              <a:rPr lang="it-IT" dirty="0"/>
              <a:t>SE IL VALORE DUREVOLE DI FINE ESERCIZIO E’ INFERIORE AL COSTO E’ NECESSARIO OPERARE UNA SVALUTAZIONE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E9C9A4-38A0-A04F-9E46-A682EA9D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84E731C0-CF9A-8C4C-97C3-E578B0B7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7565FB9-E5E7-E945-9D86-C50A31A8C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982926"/>
              </p:ext>
            </p:extLst>
          </p:nvPr>
        </p:nvGraphicFramePr>
        <p:xfrm>
          <a:off x="1097280" y="2552700"/>
          <a:ext cx="915924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211">
                  <a:extLst>
                    <a:ext uri="{9D8B030D-6E8A-4147-A177-3AD203B41FA5}">
                      <a16:colId xmlns:a16="http://schemas.microsoft.com/office/drawing/2014/main" val="2017300393"/>
                    </a:ext>
                  </a:extLst>
                </a:gridCol>
                <a:gridCol w="1214624">
                  <a:extLst>
                    <a:ext uri="{9D8B030D-6E8A-4147-A177-3AD203B41FA5}">
                      <a16:colId xmlns:a16="http://schemas.microsoft.com/office/drawing/2014/main" val="3874280012"/>
                    </a:ext>
                  </a:extLst>
                </a:gridCol>
                <a:gridCol w="2565342">
                  <a:extLst>
                    <a:ext uri="{9D8B030D-6E8A-4147-A177-3AD203B41FA5}">
                      <a16:colId xmlns:a16="http://schemas.microsoft.com/office/drawing/2014/main" val="1218034736"/>
                    </a:ext>
                  </a:extLst>
                </a:gridCol>
                <a:gridCol w="737029">
                  <a:extLst>
                    <a:ext uri="{9D8B030D-6E8A-4147-A177-3AD203B41FA5}">
                      <a16:colId xmlns:a16="http://schemas.microsoft.com/office/drawing/2014/main" val="3288576834"/>
                    </a:ext>
                  </a:extLst>
                </a:gridCol>
                <a:gridCol w="778263">
                  <a:extLst>
                    <a:ext uri="{9D8B030D-6E8A-4147-A177-3AD203B41FA5}">
                      <a16:colId xmlns:a16="http://schemas.microsoft.com/office/drawing/2014/main" val="459496622"/>
                    </a:ext>
                  </a:extLst>
                </a:gridCol>
                <a:gridCol w="3097772">
                  <a:extLst>
                    <a:ext uri="{9D8B030D-6E8A-4147-A177-3AD203B41FA5}">
                      <a16:colId xmlns:a16="http://schemas.microsoft.com/office/drawing/2014/main" val="284826251"/>
                    </a:ext>
                  </a:extLst>
                </a:gridCol>
              </a:tblGrid>
              <a:tr h="3362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Variazione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conto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Dare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Avere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994195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31/12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VEN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Svalutazione impianti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307584"/>
                  </a:ext>
                </a:extLst>
              </a:tr>
              <a:tr h="449027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31/12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VEP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Fondo svalutazioni impianti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  500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192446"/>
                  </a:ext>
                </a:extLst>
              </a:tr>
            </a:tbl>
          </a:graphicData>
        </a:graphic>
      </p:graphicFrame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8E08C84C-F03F-254B-9579-03F9F69090FF}"/>
              </a:ext>
            </a:extLst>
          </p:cNvPr>
          <p:cNvCxnSpPr>
            <a:cxnSpLocks/>
          </p:cNvCxnSpPr>
          <p:nvPr/>
        </p:nvCxnSpPr>
        <p:spPr>
          <a:xfrm>
            <a:off x="787400" y="4597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3E420C88-CEC9-3341-A341-7339BF9CF8B7}"/>
              </a:ext>
            </a:extLst>
          </p:cNvPr>
          <p:cNvCxnSpPr>
            <a:cxnSpLocks/>
          </p:cNvCxnSpPr>
          <p:nvPr/>
        </p:nvCxnSpPr>
        <p:spPr>
          <a:xfrm>
            <a:off x="2070100" y="4597400"/>
            <a:ext cx="0" cy="96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9447981-808C-6146-A993-CA7AA529F6AE}"/>
              </a:ext>
            </a:extLst>
          </p:cNvPr>
          <p:cNvSpPr txBox="1"/>
          <p:nvPr/>
        </p:nvSpPr>
        <p:spPr>
          <a:xfrm>
            <a:off x="1562100" y="417980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impianti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D14F7C4-E9DB-E841-B5E3-B1683B906A15}"/>
              </a:ext>
            </a:extLst>
          </p:cNvPr>
          <p:cNvSpPr txBox="1"/>
          <p:nvPr/>
        </p:nvSpPr>
        <p:spPr>
          <a:xfrm>
            <a:off x="1097280" y="4638044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######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C95AF89C-0A7C-EC45-A7CF-A765EDF1087B}"/>
              </a:ext>
            </a:extLst>
          </p:cNvPr>
          <p:cNvCxnSpPr>
            <a:cxnSpLocks/>
          </p:cNvCxnSpPr>
          <p:nvPr/>
        </p:nvCxnSpPr>
        <p:spPr>
          <a:xfrm>
            <a:off x="4555488" y="4616209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C150CE73-8473-F947-A46F-70DA7452C2A3}"/>
              </a:ext>
            </a:extLst>
          </p:cNvPr>
          <p:cNvCxnSpPr>
            <a:cxnSpLocks/>
          </p:cNvCxnSpPr>
          <p:nvPr/>
        </p:nvCxnSpPr>
        <p:spPr>
          <a:xfrm>
            <a:off x="5838188" y="4616209"/>
            <a:ext cx="0" cy="96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BC43E6D-13F7-F948-8BA7-E5F41EB1BAF5}"/>
              </a:ext>
            </a:extLst>
          </p:cNvPr>
          <p:cNvSpPr txBox="1"/>
          <p:nvPr/>
        </p:nvSpPr>
        <p:spPr>
          <a:xfrm>
            <a:off x="4865368" y="4267200"/>
            <a:ext cx="251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Svalutazione impianti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0F6DE0D-BECC-0740-9F5F-E60CAD4DF9DE}"/>
              </a:ext>
            </a:extLst>
          </p:cNvPr>
          <p:cNvSpPr txBox="1"/>
          <p:nvPr/>
        </p:nvSpPr>
        <p:spPr>
          <a:xfrm>
            <a:off x="4992368" y="4656853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500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256B4ABD-6133-D340-B487-4707A57CA8CF}"/>
              </a:ext>
            </a:extLst>
          </p:cNvPr>
          <p:cNvCxnSpPr>
            <a:cxnSpLocks/>
          </p:cNvCxnSpPr>
          <p:nvPr/>
        </p:nvCxnSpPr>
        <p:spPr>
          <a:xfrm>
            <a:off x="8257539" y="4595886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C4F2884C-E6BB-EA49-8BC8-22A734A0D5A3}"/>
              </a:ext>
            </a:extLst>
          </p:cNvPr>
          <p:cNvCxnSpPr>
            <a:cxnSpLocks/>
          </p:cNvCxnSpPr>
          <p:nvPr/>
        </p:nvCxnSpPr>
        <p:spPr>
          <a:xfrm>
            <a:off x="9540239" y="4595886"/>
            <a:ext cx="0" cy="96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426DCE1-118D-9B49-9BD9-EC11D5CEB841}"/>
              </a:ext>
            </a:extLst>
          </p:cNvPr>
          <p:cNvSpPr txBox="1"/>
          <p:nvPr/>
        </p:nvSpPr>
        <p:spPr>
          <a:xfrm>
            <a:off x="8567419" y="4246877"/>
            <a:ext cx="297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Fondo Svalutazione impianti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D11AE18-28C7-CB4B-BC81-B0689A6DDBAB}"/>
              </a:ext>
            </a:extLst>
          </p:cNvPr>
          <p:cNvSpPr txBox="1"/>
          <p:nvPr/>
        </p:nvSpPr>
        <p:spPr>
          <a:xfrm>
            <a:off x="9801860" y="465789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500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F3D826B-2CA9-E146-AE3C-3AA69640E349}"/>
              </a:ext>
            </a:extLst>
          </p:cNvPr>
          <p:cNvSpPr txBox="1"/>
          <p:nvPr/>
        </p:nvSpPr>
        <p:spPr>
          <a:xfrm>
            <a:off x="114300" y="5791200"/>
            <a:ext cx="375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COSTO STORICO – DESTINAZIONE SP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401FB9C-242A-8549-BAAD-9FEFA07B6285}"/>
              </a:ext>
            </a:extLst>
          </p:cNvPr>
          <p:cNvSpPr txBox="1"/>
          <p:nvPr/>
        </p:nvSpPr>
        <p:spPr>
          <a:xfrm>
            <a:off x="4034788" y="5779532"/>
            <a:ext cx="39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COSTO DI ESERCIZIO – DESTINAZIONE CE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935486B-388E-F749-AF9D-47585588B7EB}"/>
              </a:ext>
            </a:extLst>
          </p:cNvPr>
          <p:cNvSpPr txBox="1"/>
          <p:nvPr/>
        </p:nvSpPr>
        <p:spPr>
          <a:xfrm>
            <a:off x="8437880" y="5631036"/>
            <a:ext cx="375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RETTIFICA DEL COSTO STORICO – DESTINAZIONE SP</a:t>
            </a:r>
          </a:p>
        </p:txBody>
      </p:sp>
    </p:spTree>
    <p:extLst>
      <p:ext uri="{BB962C8B-B14F-4D97-AF65-F5344CB8AC3E}">
        <p14:creationId xmlns:p14="http://schemas.microsoft.com/office/powerpoint/2010/main" val="1627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73941-E865-E948-AE3F-0D0F4578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caso di rivalutazione…..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D8AF1C-6C82-8546-B799-2CE6FDCA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72972192-AFBD-A447-912D-2E7F3428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870F7C9D-5C0B-B743-A8E2-CAC55B1FB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488440"/>
              </p:ext>
            </p:extLst>
          </p:nvPr>
        </p:nvGraphicFramePr>
        <p:xfrm>
          <a:off x="411705" y="2230672"/>
          <a:ext cx="9159241" cy="1454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211">
                  <a:extLst>
                    <a:ext uri="{9D8B030D-6E8A-4147-A177-3AD203B41FA5}">
                      <a16:colId xmlns:a16="http://schemas.microsoft.com/office/drawing/2014/main" val="2017300393"/>
                    </a:ext>
                  </a:extLst>
                </a:gridCol>
                <a:gridCol w="1214624">
                  <a:extLst>
                    <a:ext uri="{9D8B030D-6E8A-4147-A177-3AD203B41FA5}">
                      <a16:colId xmlns:a16="http://schemas.microsoft.com/office/drawing/2014/main" val="3874280012"/>
                    </a:ext>
                  </a:extLst>
                </a:gridCol>
                <a:gridCol w="2565342">
                  <a:extLst>
                    <a:ext uri="{9D8B030D-6E8A-4147-A177-3AD203B41FA5}">
                      <a16:colId xmlns:a16="http://schemas.microsoft.com/office/drawing/2014/main" val="1218034736"/>
                    </a:ext>
                  </a:extLst>
                </a:gridCol>
                <a:gridCol w="737029">
                  <a:extLst>
                    <a:ext uri="{9D8B030D-6E8A-4147-A177-3AD203B41FA5}">
                      <a16:colId xmlns:a16="http://schemas.microsoft.com/office/drawing/2014/main" val="3288576834"/>
                    </a:ext>
                  </a:extLst>
                </a:gridCol>
                <a:gridCol w="778263">
                  <a:extLst>
                    <a:ext uri="{9D8B030D-6E8A-4147-A177-3AD203B41FA5}">
                      <a16:colId xmlns:a16="http://schemas.microsoft.com/office/drawing/2014/main" val="459496622"/>
                    </a:ext>
                  </a:extLst>
                </a:gridCol>
                <a:gridCol w="3097772">
                  <a:extLst>
                    <a:ext uri="{9D8B030D-6E8A-4147-A177-3AD203B41FA5}">
                      <a16:colId xmlns:a16="http://schemas.microsoft.com/office/drawing/2014/main" val="284826251"/>
                    </a:ext>
                  </a:extLst>
                </a:gridCol>
              </a:tblGrid>
              <a:tr h="3362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Variazione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conto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Dare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Avere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994195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31/12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VEN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Fondo svalutazioni impianti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307584"/>
                  </a:ext>
                </a:extLst>
              </a:tr>
              <a:tr h="449027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31/12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VEP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Rivalutazione impianti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  500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192446"/>
                  </a:ext>
                </a:extLst>
              </a:tr>
            </a:tbl>
          </a:graphicData>
        </a:graphic>
      </p:graphicFrame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7FABBC93-F312-C446-ADD6-B771620C2A36}"/>
              </a:ext>
            </a:extLst>
          </p:cNvPr>
          <p:cNvCxnSpPr>
            <a:cxnSpLocks/>
          </p:cNvCxnSpPr>
          <p:nvPr/>
        </p:nvCxnSpPr>
        <p:spPr>
          <a:xfrm>
            <a:off x="787400" y="4597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8C602294-8BE3-C941-9802-7FDA5994D622}"/>
              </a:ext>
            </a:extLst>
          </p:cNvPr>
          <p:cNvCxnSpPr>
            <a:cxnSpLocks/>
          </p:cNvCxnSpPr>
          <p:nvPr/>
        </p:nvCxnSpPr>
        <p:spPr>
          <a:xfrm>
            <a:off x="2070100" y="4597400"/>
            <a:ext cx="0" cy="96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F8E50F-E6A5-934C-BC7C-D83E16570DC1}"/>
              </a:ext>
            </a:extLst>
          </p:cNvPr>
          <p:cNvSpPr txBox="1"/>
          <p:nvPr/>
        </p:nvSpPr>
        <p:spPr>
          <a:xfrm>
            <a:off x="1562100" y="4179807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impianti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DE734D-7464-0A4D-B9A3-CE9D66ED2563}"/>
              </a:ext>
            </a:extLst>
          </p:cNvPr>
          <p:cNvSpPr txBox="1"/>
          <p:nvPr/>
        </p:nvSpPr>
        <p:spPr>
          <a:xfrm>
            <a:off x="1097280" y="4638044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######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E725ABCA-B9B0-8D44-8812-459F43D63CC7}"/>
              </a:ext>
            </a:extLst>
          </p:cNvPr>
          <p:cNvCxnSpPr>
            <a:cxnSpLocks/>
          </p:cNvCxnSpPr>
          <p:nvPr/>
        </p:nvCxnSpPr>
        <p:spPr>
          <a:xfrm>
            <a:off x="4555488" y="4616209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6C3CDB72-A030-A543-A15E-911B41BFF687}"/>
              </a:ext>
            </a:extLst>
          </p:cNvPr>
          <p:cNvCxnSpPr>
            <a:cxnSpLocks/>
          </p:cNvCxnSpPr>
          <p:nvPr/>
        </p:nvCxnSpPr>
        <p:spPr>
          <a:xfrm>
            <a:off x="5838188" y="4616209"/>
            <a:ext cx="0" cy="96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8FBA37-1FDF-594E-BBF1-ADA41EB78C98}"/>
              </a:ext>
            </a:extLst>
          </p:cNvPr>
          <p:cNvSpPr txBox="1"/>
          <p:nvPr/>
        </p:nvSpPr>
        <p:spPr>
          <a:xfrm>
            <a:off x="4865368" y="4267200"/>
            <a:ext cx="251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Rivalutazione impianti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90EB19D-82F8-CB41-82E4-90FE80AF309D}"/>
              </a:ext>
            </a:extLst>
          </p:cNvPr>
          <p:cNvSpPr txBox="1"/>
          <p:nvPr/>
        </p:nvSpPr>
        <p:spPr>
          <a:xfrm>
            <a:off x="5976849" y="465789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500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A24D6447-325A-0F45-9C8A-A2A7F6C5B626}"/>
              </a:ext>
            </a:extLst>
          </p:cNvPr>
          <p:cNvCxnSpPr>
            <a:cxnSpLocks/>
          </p:cNvCxnSpPr>
          <p:nvPr/>
        </p:nvCxnSpPr>
        <p:spPr>
          <a:xfrm>
            <a:off x="8257539" y="4595886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EC7729FF-0F47-A947-8683-F8B77535A508}"/>
              </a:ext>
            </a:extLst>
          </p:cNvPr>
          <p:cNvCxnSpPr>
            <a:cxnSpLocks/>
          </p:cNvCxnSpPr>
          <p:nvPr/>
        </p:nvCxnSpPr>
        <p:spPr>
          <a:xfrm>
            <a:off x="9540239" y="4595886"/>
            <a:ext cx="0" cy="96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38BECC-26BF-5347-9939-39ADAF9091D4}"/>
              </a:ext>
            </a:extLst>
          </p:cNvPr>
          <p:cNvSpPr txBox="1"/>
          <p:nvPr/>
        </p:nvSpPr>
        <p:spPr>
          <a:xfrm>
            <a:off x="8567419" y="4246877"/>
            <a:ext cx="297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Fondo Svalutazione impianti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15B2BF-079B-B642-9BC1-6430BE581690}"/>
              </a:ext>
            </a:extLst>
          </p:cNvPr>
          <p:cNvSpPr txBox="1"/>
          <p:nvPr/>
        </p:nvSpPr>
        <p:spPr>
          <a:xfrm>
            <a:off x="9801860" y="465789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500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0B678C4-48BA-6646-AF93-4B7D4960666C}"/>
              </a:ext>
            </a:extLst>
          </p:cNvPr>
          <p:cNvSpPr txBox="1"/>
          <p:nvPr/>
        </p:nvSpPr>
        <p:spPr>
          <a:xfrm>
            <a:off x="114300" y="5791200"/>
            <a:ext cx="375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COSTO STORICO – DESTINAZIONE SP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9C045AE-2F08-214B-A43A-44C6AADAFE84}"/>
              </a:ext>
            </a:extLst>
          </p:cNvPr>
          <p:cNvSpPr txBox="1"/>
          <p:nvPr/>
        </p:nvSpPr>
        <p:spPr>
          <a:xfrm>
            <a:off x="4034787" y="5779532"/>
            <a:ext cx="422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RICAVO DI ESERCIZIO – DESTINAZIONE CE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CE24A5F-CC7F-EA46-8FB6-03E9A4FE7D5C}"/>
              </a:ext>
            </a:extLst>
          </p:cNvPr>
          <p:cNvSpPr txBox="1"/>
          <p:nvPr/>
        </p:nvSpPr>
        <p:spPr>
          <a:xfrm>
            <a:off x="8437880" y="5631036"/>
            <a:ext cx="375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RETTIFICA DEL COSTO STORICO E’ ANNULLATA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B4BE7E6-53B4-2247-93BE-080EC9C649A3}"/>
              </a:ext>
            </a:extLst>
          </p:cNvPr>
          <p:cNvSpPr txBox="1"/>
          <p:nvPr/>
        </p:nvSpPr>
        <p:spPr>
          <a:xfrm>
            <a:off x="8859746" y="4665837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500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1DB687B-48D8-174D-8670-F2B6B5A0262D}"/>
              </a:ext>
            </a:extLst>
          </p:cNvPr>
          <p:cNvSpPr txBox="1"/>
          <p:nvPr/>
        </p:nvSpPr>
        <p:spPr>
          <a:xfrm>
            <a:off x="9801860" y="1889760"/>
            <a:ext cx="20701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NB SE L’AVVIAMENTO E’ STATO SVALUTATO NON E’ SUCCESSIVAMENTE RIVALUTABILE</a:t>
            </a:r>
          </a:p>
        </p:txBody>
      </p:sp>
    </p:spTree>
    <p:extLst>
      <p:ext uri="{BB962C8B-B14F-4D97-AF65-F5344CB8AC3E}">
        <p14:creationId xmlns:p14="http://schemas.microsoft.com/office/powerpoint/2010/main" val="9442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14FB5-4CCA-704B-8163-7A45F9AC1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Principi contabili internazionali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9B5DC-3703-3C40-8F4A-8CECB5DA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2910840" cy="455506"/>
          </a:xfrm>
        </p:spPr>
        <p:txBody>
          <a:bodyPr/>
          <a:lstStyle/>
          <a:p>
            <a:r>
              <a:rPr lang="it-IT" dirty="0"/>
              <a:t>LE RISORSE IMMATERIALI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68E5A8-22BE-794D-9645-8CA83835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FD7569F-C8B2-9B46-AA63-3783E1B7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82D940-29E8-E94D-ABA6-E5FDB61DF183}"/>
              </a:ext>
            </a:extLst>
          </p:cNvPr>
          <p:cNvSpPr txBox="1"/>
          <p:nvPr/>
        </p:nvSpPr>
        <p:spPr>
          <a:xfrm>
            <a:off x="4589780" y="1737360"/>
            <a:ext cx="620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Vasta gamma di elementi intangibili di cui dispone un’impresa tra cui anche le conoscenze scientifiche e tecniche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0D31791-729E-F943-8BDF-3E87C2EDC1D2}"/>
              </a:ext>
            </a:extLst>
          </p:cNvPr>
          <p:cNvSpPr txBox="1">
            <a:spLocks/>
          </p:cNvSpPr>
          <p:nvPr/>
        </p:nvSpPr>
        <p:spPr>
          <a:xfrm>
            <a:off x="1047750" y="2953457"/>
            <a:ext cx="2910840" cy="4555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LE ATTIVITA’ IMMATERIALI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A8002D-8F7B-0041-B3B4-4388806A5920}"/>
              </a:ext>
            </a:extLst>
          </p:cNvPr>
          <p:cNvSpPr txBox="1"/>
          <p:nvPr/>
        </p:nvSpPr>
        <p:spPr>
          <a:xfrm>
            <a:off x="4589779" y="2864951"/>
            <a:ext cx="7322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Tipologia di risorse immateriali che ha i requisiti di 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Identificabilità (è separabile dall’azienda o deriva da diritti contrattuali o legali)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Controllabilità (l’azienda può usufruirne e limitarne l’accesso ad altri)</a:t>
            </a:r>
          </a:p>
          <a:p>
            <a:pPr marL="342900" indent="-342900">
              <a:buFont typeface="+mj-lt"/>
              <a:buAutoNum type="alphaLcParenR"/>
            </a:pPr>
            <a:r>
              <a:rPr lang="it-IT" dirty="0"/>
              <a:t>Genera benefici futuri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A54CD97-EA2A-E34C-A943-2493D355F1D7}"/>
              </a:ext>
            </a:extLst>
          </p:cNvPr>
          <p:cNvSpPr/>
          <p:nvPr/>
        </p:nvSpPr>
        <p:spPr>
          <a:xfrm>
            <a:off x="723900" y="2692400"/>
            <a:ext cx="3568700" cy="876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081D062-9363-2745-A63D-55692192AF46}"/>
              </a:ext>
            </a:extLst>
          </p:cNvPr>
          <p:cNvCxnSpPr>
            <a:stCxn id="9" idx="4"/>
          </p:cNvCxnSpPr>
          <p:nvPr/>
        </p:nvCxnSpPr>
        <p:spPr>
          <a:xfrm>
            <a:off x="2508250" y="3568700"/>
            <a:ext cx="6350" cy="1193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54B561-9CA4-2542-B5AA-2D15971DF7B6}"/>
              </a:ext>
            </a:extLst>
          </p:cNvPr>
          <p:cNvSpPr txBox="1"/>
          <p:nvPr/>
        </p:nvSpPr>
        <p:spPr>
          <a:xfrm>
            <a:off x="426721" y="5041900"/>
            <a:ext cx="103682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SONO ISCRIVIBILI NELLO STATO PATRIMONIALE A CONDIZIONE CHE SIA PROBABILE CHE L’AZIENDA PUO’ TRARNE BENEFICI ECONOMICI E CHE IL LORO COSTO SIA ATTENDIBILMENTE DETERMINABILE</a:t>
            </a:r>
          </a:p>
        </p:txBody>
      </p:sp>
    </p:spTree>
    <p:extLst>
      <p:ext uri="{BB962C8B-B14F-4D97-AF65-F5344CB8AC3E}">
        <p14:creationId xmlns:p14="http://schemas.microsoft.com/office/powerpoint/2010/main" val="31808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103E5-706B-0C46-AFE9-98C6D1D8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principi contabili internazionali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92969D-EBB0-BB41-92C5-210E85E5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" y="1845733"/>
            <a:ext cx="11811000" cy="4979177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SECONDO GLI IFRS I COSTI DI IMPIANTO E AMPLIAMENTO CHE IL CODICE CIVILE INSERISCE NELLO STATO PATRIMONIALE NON SONO ISCRIVIBILI COME ATTIVITA’ MA VANNO IMPUTATI COME COSTI DI ESERCIZIO.</a:t>
            </a:r>
          </a:p>
          <a:p>
            <a:r>
              <a:rPr lang="it-IT" sz="2400" dirty="0"/>
              <a:t>BREVETTI, LICENZE,  MARCHI E SIMILI SONO CAPITALIZZABILI SOLO SE DERIVANO DA ACQUISIZIONE ESTERNA</a:t>
            </a:r>
          </a:p>
          <a:p>
            <a:r>
              <a:rPr lang="it-IT" sz="2400" dirty="0"/>
              <a:t>I BENI ACQUISITI MEDIANTE LEASING (LOCAZIONE FINANZIARIA) DEVONO ESSERE ISCRITTI TRA LE IMMOBILIZZAZIONI MATERIALI.</a:t>
            </a:r>
          </a:p>
          <a:p>
            <a:r>
              <a:rPr lang="it-IT" sz="2400" dirty="0"/>
              <a:t>IN ALTERNATIVA ALLA VALUTAZIONE AL COSTO LE IMMOBILIZZAZIONI MATERIALI E IMMATERIALI, ESCLUSO L’AVVIAMENTO, POSSONO ESSERE ISCRITTE AL FAIR VALUE OSSIA AL PREZZO CHE SI PERCEPIREBBE A QUELLA DATA PER LA LORO VENDITA IN UNA REGOLARE OPERAZIONE TRA OPERATORI DI MERCATO.</a:t>
            </a:r>
          </a:p>
          <a:p>
            <a:r>
              <a:rPr lang="it-IT" sz="2400" dirty="0"/>
              <a:t>I BENI A VITA UTILE INDEFINITA NON VANNO AMMORTIZZATI MA ALMENO UNA VOLTA L’ANNO  DEVONO ESSERE SOGGETTI AD UNA VERIFICA DI RIDUZIONE DEL VALORE (IMPAIRMENT TEST)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F3702F-E74D-EC4D-984C-DE497DDC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A9CCB626-49DF-4348-82C2-DAD856F4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614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3539</TotalTime>
  <Words>1727</Words>
  <Application>Microsoft Macintosh PowerPoint</Application>
  <PresentationFormat>Widescreen</PresentationFormat>
  <Paragraphs>310</Paragraphs>
  <Slides>23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Wingdings</vt:lpstr>
      <vt:lpstr>Retrospettivo</vt:lpstr>
      <vt:lpstr>La valutazione delle immobilizzazioni materiali e immateriali</vt:lpstr>
      <vt:lpstr>Le immobilizzazioni tecniche</vt:lpstr>
      <vt:lpstr>Il criterio generale di valutazione</vt:lpstr>
      <vt:lpstr>Il costo </vt:lpstr>
      <vt:lpstr>L’ammortamento</vt:lpstr>
      <vt:lpstr>Il valore (durevole) di fine esercizio</vt:lpstr>
      <vt:lpstr>In caso di rivalutazione…..</vt:lpstr>
      <vt:lpstr>I Principi contabili internazionali</vt:lpstr>
      <vt:lpstr>I principi contabili internazionali</vt:lpstr>
      <vt:lpstr>La valutazione delle rimanenze</vt:lpstr>
      <vt:lpstr>Il criterio generale di valutazione</vt:lpstr>
      <vt:lpstr>Il costo delle giacenze</vt:lpstr>
      <vt:lpstr>Il costo dei beni fungibili</vt:lpstr>
      <vt:lpstr>Il costo medio ponderato di periodo</vt:lpstr>
      <vt:lpstr>Lifo (Last in First out) di periodo</vt:lpstr>
      <vt:lpstr>Fifo (First in First out) di periodo</vt:lpstr>
      <vt:lpstr>Un confronto</vt:lpstr>
      <vt:lpstr>I lavori in corso su ordinazione</vt:lpstr>
      <vt:lpstr>I lavori in corso su ordinazione </vt:lpstr>
      <vt:lpstr>I lavori in corso su ordinazione  (I anno)</vt:lpstr>
      <vt:lpstr>I lavori in corso su ordinazione  (II anno)</vt:lpstr>
      <vt:lpstr>I lavori in corso su ordinazione  (III anno)</vt:lpstr>
      <vt:lpstr>I principi contabili internazionali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Tiziana Di Cimbrini</dc:creator>
  <cp:lastModifiedBy>Tiziana Di Cimbrini</cp:lastModifiedBy>
  <cp:revision>213</cp:revision>
  <cp:lastPrinted>2017-09-27T12:38:57Z</cp:lastPrinted>
  <dcterms:created xsi:type="dcterms:W3CDTF">2016-01-10T08:40:03Z</dcterms:created>
  <dcterms:modified xsi:type="dcterms:W3CDTF">2019-11-06T09:27:12Z</dcterms:modified>
</cp:coreProperties>
</file>