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4" r:id="rId3"/>
    <p:sldId id="265" r:id="rId4"/>
    <p:sldId id="263" r:id="rId5"/>
    <p:sldId id="266" r:id="rId6"/>
    <p:sldId id="267" r:id="rId7"/>
    <p:sldId id="268" r:id="rId8"/>
    <p:sldId id="269" r:id="rId9"/>
    <p:sldId id="258" r:id="rId10"/>
    <p:sldId id="270" r:id="rId11"/>
    <p:sldId id="259" r:id="rId12"/>
    <p:sldId id="271" r:id="rId13"/>
    <p:sldId id="272" r:id="rId14"/>
    <p:sldId id="273" r:id="rId15"/>
    <p:sldId id="274" r:id="rId16"/>
    <p:sldId id="277" r:id="rId17"/>
    <p:sldId id="278" r:id="rId18"/>
    <p:sldId id="262" r:id="rId19"/>
    <p:sldId id="280" r:id="rId20"/>
    <p:sldId id="283" r:id="rId21"/>
    <p:sldId id="281" r:id="rId22"/>
    <p:sldId id="284" r:id="rId23"/>
    <p:sldId id="282" r:id="rId24"/>
    <p:sldId id="285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Gli scenari del secondo 900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Prof. Pasquale </a:t>
            </a:r>
            <a:r>
              <a:rPr lang="it-IT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Iuso</a:t>
            </a:r>
            <a:endParaRPr lang="it-IT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t-IT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A. A. 2021-2022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Osservando la mappa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81200" y="1500175"/>
            <a:ext cx="8229600" cy="4625989"/>
          </a:xfrm>
        </p:spPr>
        <p:txBody>
          <a:bodyPr>
            <a:noAutofit/>
          </a:bodyPr>
          <a:lstStyle/>
          <a:p>
            <a:pPr algn="just"/>
            <a:r>
              <a:rPr lang="it-IT" sz="1900" b="1" dirty="0"/>
              <a:t>Tre “mondi” che corrispondono a tre generazioni e a tre trasformazioni radicali della società</a:t>
            </a:r>
          </a:p>
          <a:p>
            <a:pPr lvl="1" algn="just"/>
            <a:r>
              <a:rPr lang="it-IT" sz="1900" dirty="0"/>
              <a:t>Società agricola (che termina negli anni 50)</a:t>
            </a:r>
          </a:p>
          <a:p>
            <a:pPr lvl="1" algn="just"/>
            <a:r>
              <a:rPr lang="it-IT" sz="1900" dirty="0"/>
              <a:t>Società industriale (che termina con gli anni 70)</a:t>
            </a:r>
          </a:p>
          <a:p>
            <a:pPr lvl="1" algn="just"/>
            <a:r>
              <a:rPr lang="it-IT" sz="1900" dirty="0"/>
              <a:t>Società post industriale che arriva al 2008 </a:t>
            </a:r>
          </a:p>
          <a:p>
            <a:pPr algn="just"/>
            <a:r>
              <a:rPr lang="it-IT" sz="1900" dirty="0"/>
              <a:t>La vicenda italiana e quella mondiale vivono in “asincronia” nel senso che l’Italia vive in tempi accelerati quello che altre società occidentali assorbono in molti più anni, riuscendo a generare al proprio interno i giusti anticorpi alle crisi di trasformazione</a:t>
            </a:r>
          </a:p>
          <a:p>
            <a:pPr algn="just"/>
            <a:r>
              <a:rPr lang="it-IT" sz="1900" dirty="0"/>
              <a:t>Le conseguenze agiscono come altrettanti detonatori della vicenda nazionale che – è bene precisarlo – giunge ad una democrazia matura ed a uno sviluppo.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L’Italia nel contesto mondiale ed europeo</a:t>
            </a:r>
            <a:br>
              <a:rPr lang="it-IT" dirty="0"/>
            </a:br>
            <a:r>
              <a:rPr lang="it-IT" sz="2000" dirty="0"/>
              <a:t>(la mappa è tratta da www.novecento.org)</a:t>
            </a:r>
          </a:p>
        </p:txBody>
      </p:sp>
      <p:pic>
        <p:nvPicPr>
          <p:cNvPr id="4" name="Segnaposto contenuto 3" descr="mappa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1224" y="1714488"/>
            <a:ext cx="7286676" cy="4500594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Osservando la mappa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it-IT" dirty="0"/>
              <a:t>Seguendo questa ipotesi di periodizzazione abbiamo tre fasi:</a:t>
            </a:r>
          </a:p>
          <a:p>
            <a:pPr algn="ctr">
              <a:buNone/>
            </a:pPr>
            <a:r>
              <a:rPr lang="it-IT" dirty="0"/>
              <a:t>L’Italia agricola</a:t>
            </a:r>
          </a:p>
          <a:p>
            <a:pPr algn="ctr">
              <a:buNone/>
            </a:pPr>
            <a:r>
              <a:rPr lang="it-IT" dirty="0"/>
              <a:t>La grande trasformazione</a:t>
            </a:r>
          </a:p>
          <a:p>
            <a:pPr algn="ctr">
              <a:buNone/>
            </a:pPr>
            <a:r>
              <a:rPr lang="it-IT" dirty="0"/>
              <a:t>Verso la globalizzazione</a:t>
            </a:r>
          </a:p>
          <a:p>
            <a:pPr algn="ctr">
              <a:buNone/>
            </a:pPr>
            <a:endParaRPr lang="it-IT" dirty="0"/>
          </a:p>
          <a:p>
            <a:pPr algn="ctr">
              <a:buNone/>
            </a:pPr>
            <a:r>
              <a:rPr lang="it-IT" dirty="0"/>
              <a:t>Due grandi temi percorrono l’intero arco del secondo novecento italiano:</a:t>
            </a:r>
          </a:p>
          <a:p>
            <a:pPr lvl="1" algn="ctr">
              <a:buNone/>
            </a:pPr>
            <a:r>
              <a:rPr lang="it-IT" sz="1800" dirty="0"/>
              <a:t>La trasformazione sociale ed economica </a:t>
            </a:r>
          </a:p>
          <a:p>
            <a:pPr lvl="1" algn="ctr">
              <a:buNone/>
            </a:pPr>
            <a:r>
              <a:rPr lang="it-IT" sz="1800" dirty="0"/>
              <a:t>La trasformazione istituzionale e politica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La trasformazione sociale ed economica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328890"/>
          </a:xfrm>
        </p:spPr>
        <p:txBody>
          <a:bodyPr>
            <a:noAutofit/>
          </a:bodyPr>
          <a:lstStyle/>
          <a:p>
            <a:pPr algn="just"/>
            <a:r>
              <a:rPr lang="it-IT" sz="2000" dirty="0"/>
              <a:t>L’Italia è un paese</a:t>
            </a:r>
          </a:p>
          <a:p>
            <a:pPr lvl="1" algn="just"/>
            <a:r>
              <a:rPr lang="it-IT" sz="1800" dirty="0"/>
              <a:t>devastato materialmente e moralmente da una guerra persa.</a:t>
            </a:r>
          </a:p>
          <a:p>
            <a:pPr lvl="1" algn="just"/>
            <a:r>
              <a:rPr lang="it-IT" sz="1800" dirty="0"/>
              <a:t>profondamente diviso, come mostrarono i risultati del referendum istituzionale, opposti tra Nord e Sud</a:t>
            </a:r>
          </a:p>
          <a:p>
            <a:pPr lvl="1" algn="just"/>
            <a:r>
              <a:rPr lang="it-IT" sz="1800" dirty="0"/>
              <a:t>prevalentemente agrario fino alla metà degli anni ’50.</a:t>
            </a:r>
          </a:p>
          <a:p>
            <a:pPr lvl="1" algn="just"/>
            <a:r>
              <a:rPr lang="it-IT" sz="1800" dirty="0"/>
              <a:t>con una memoria divisa per le contraddittorie contrapposte esperienze</a:t>
            </a:r>
          </a:p>
          <a:p>
            <a:pPr lvl="1" algn="just"/>
            <a:r>
              <a:rPr lang="it-IT" sz="1800" dirty="0"/>
              <a:t>dove gran parte della popolazione vive il processo di formazione nazionale su basi di estraneità e non di accettazione (questo processo – che si caratterizza e si riconosce nei miti e nei simboli condivisi - si concluderà solo negli anni repubblicani)</a:t>
            </a:r>
          </a:p>
          <a:p>
            <a:pPr lvl="1" algn="just">
              <a:buNone/>
            </a:pPr>
            <a:endParaRPr lang="it-IT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La trasformazione sociale ed economica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1784412"/>
            <a:ext cx="8915400" cy="412681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it-IT" sz="2000" dirty="0"/>
              <a:t>La trasformazione </a:t>
            </a:r>
            <a:r>
              <a:rPr lang="it-IT" sz="2000" dirty="0" err="1"/>
              <a:t>industriale-urbana</a:t>
            </a:r>
            <a:r>
              <a:rPr lang="it-IT" sz="2000" dirty="0"/>
              <a:t> inizia presto ma in modo quasi invisibile per due motivi: </a:t>
            </a:r>
          </a:p>
          <a:p>
            <a:pPr lvl="1" algn="just">
              <a:lnSpc>
                <a:spcPct val="120000"/>
              </a:lnSpc>
            </a:pPr>
            <a:r>
              <a:rPr lang="it-IT" sz="2000" dirty="0"/>
              <a:t>i bassi salari, che non consentono un’espansione dei consumi dei beni di massa; </a:t>
            </a:r>
          </a:p>
          <a:p>
            <a:pPr lvl="1" algn="just">
              <a:lnSpc>
                <a:spcPct val="120000"/>
              </a:lnSpc>
            </a:pPr>
            <a:r>
              <a:rPr lang="it-IT" sz="2000" dirty="0"/>
              <a:t>il prevalere di forze e tendenze tradizionali e conservatrici (specie nei modelli di comportamento e nei valori dominanti) che frenano se non fermano. </a:t>
            </a:r>
          </a:p>
          <a:p>
            <a:pPr lvl="1" algn="just">
              <a:lnSpc>
                <a:spcPct val="120000"/>
              </a:lnSpc>
            </a:pPr>
            <a:r>
              <a:rPr lang="it-IT" sz="2000" dirty="0"/>
              <a:t>Le continuità con il passato e le mancate rotture</a:t>
            </a:r>
          </a:p>
          <a:p>
            <a:pPr lvl="1" algn="just">
              <a:lnSpc>
                <a:spcPct val="120000"/>
              </a:lnSpc>
            </a:pPr>
            <a:r>
              <a:rPr lang="it-IT" sz="2000" dirty="0"/>
              <a:t>Il confronto ideologico dominante nei primi decenni </a:t>
            </a:r>
          </a:p>
          <a:p>
            <a:pPr lvl="1">
              <a:lnSpc>
                <a:spcPct val="120000"/>
              </a:lnSpc>
            </a:pPr>
            <a:endParaRPr lang="it-IT" sz="2000" dirty="0"/>
          </a:p>
          <a:p>
            <a:pPr algn="just">
              <a:lnSpc>
                <a:spcPct val="120000"/>
              </a:lnSpc>
            </a:pPr>
            <a:r>
              <a:rPr lang="it-IT" sz="2000" dirty="0"/>
              <a:t>Si potrebbe dire che la società italiana di quell’epoca correva verso il nuovo con lo sguardo volto all’indietro, al passato.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La trasformazione istituzionale e politica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fontAlgn="base"/>
            <a:r>
              <a:rPr lang="it-IT" sz="2000" dirty="0"/>
              <a:t>Il rapporto tra istituzioni, politica, società si può leggere in tre passaggi: </a:t>
            </a:r>
          </a:p>
          <a:p>
            <a:pPr lvl="1" algn="just" fontAlgn="base"/>
            <a:r>
              <a:rPr lang="it-IT" sz="2000" dirty="0"/>
              <a:t>dal fascismo alla democrazia,</a:t>
            </a:r>
          </a:p>
          <a:p>
            <a:pPr lvl="1" algn="just" fontAlgn="base"/>
            <a:r>
              <a:rPr lang="it-IT" sz="2000" dirty="0"/>
              <a:t>dalla monarchia alla repubblica,</a:t>
            </a:r>
          </a:p>
          <a:p>
            <a:pPr lvl="1" algn="just" fontAlgn="base"/>
            <a:r>
              <a:rPr lang="it-IT" sz="2000" dirty="0"/>
              <a:t>dallo Statuto </a:t>
            </a:r>
            <a:r>
              <a:rPr lang="it-IT" sz="2000" dirty="0" err="1"/>
              <a:t>albertino</a:t>
            </a:r>
            <a:r>
              <a:rPr lang="it-IT" sz="2000" dirty="0"/>
              <a:t> alla Costituzione repubblicana.</a:t>
            </a:r>
          </a:p>
          <a:p>
            <a:pPr lvl="1" algn="just" fontAlgn="base"/>
            <a:endParaRPr lang="it-IT" sz="2000" dirty="0"/>
          </a:p>
          <a:p>
            <a:pPr algn="just" fontAlgn="base"/>
            <a:r>
              <a:rPr lang="it-IT" sz="2000" dirty="0"/>
              <a:t>Ognuno di questi porta con se elementi fondamentali per la valutazione e l’analisi critica della storia repubblicana inserita in un contesto europeo ed internazionale </a:t>
            </a:r>
          </a:p>
          <a:p>
            <a:pPr algn="just" fontAlgn="base"/>
            <a:endParaRPr lang="it-IT" sz="2000" dirty="0"/>
          </a:p>
          <a:p>
            <a:pPr algn="just" fontAlgn="base"/>
            <a:r>
              <a:rPr lang="it-IT" sz="2000" dirty="0"/>
              <a:t>Il ruolo giocato dai partiti nella democratizzazione degli italiani è il punto di partenza per il superamento della mancanza  di cultura democratica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Dall’Italia agricola alla grande trasformazione (1956-1980)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 fontAlgn="base"/>
            <a:endParaRPr lang="it-IT" sz="2000" dirty="0"/>
          </a:p>
          <a:p>
            <a:pPr algn="just" fontAlgn="base">
              <a:lnSpc>
                <a:spcPct val="120000"/>
              </a:lnSpc>
            </a:pPr>
            <a:r>
              <a:rPr lang="it-IT" sz="2000" dirty="0"/>
              <a:t>Dopo la fase 45-55, prende avvio la grande trasformazione che – sempre in rapporto al quadro internazionale – può essere  analizzata con quattro concetti chiave: </a:t>
            </a:r>
          </a:p>
          <a:p>
            <a:pPr lvl="1" algn="just" fontAlgn="base">
              <a:lnSpc>
                <a:spcPct val="120000"/>
              </a:lnSpc>
            </a:pPr>
            <a:r>
              <a:rPr lang="it-IT" sz="2000" dirty="0"/>
              <a:t>lo sviluppo economico: dalla fine del Piano Marshall alla nascita del MEC, il boom economico</a:t>
            </a:r>
          </a:p>
          <a:p>
            <a:pPr lvl="1" algn="just" fontAlgn="base">
              <a:lnSpc>
                <a:spcPct val="120000"/>
              </a:lnSpc>
            </a:pPr>
            <a:r>
              <a:rPr lang="it-IT" sz="2000" dirty="0"/>
              <a:t>le trasformazioni antropologiche e culturali: i movimenti giovanili e la rottura della tradizione</a:t>
            </a:r>
          </a:p>
          <a:p>
            <a:pPr lvl="1" algn="just" fontAlgn="base">
              <a:lnSpc>
                <a:spcPct val="120000"/>
              </a:lnSpc>
            </a:pPr>
            <a:r>
              <a:rPr lang="it-IT" sz="2000" dirty="0"/>
              <a:t>Il lavoro: la rappresentanza, i diritti, le vertenze e le lotte.</a:t>
            </a:r>
          </a:p>
          <a:p>
            <a:pPr lvl="1" algn="just" fontAlgn="base">
              <a:lnSpc>
                <a:spcPct val="120000"/>
              </a:lnSpc>
            </a:pPr>
            <a:r>
              <a:rPr lang="it-IT" sz="2000" dirty="0"/>
              <a:t>gli ambivalenti anni ’70: pluralità di fenomeni, contraddittori, violenti ma molto ricchi (terrorismo, affermazione dei diritti, inizio del debito pubblico)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Dall’Italia agricola alla grande trasformazione (1956-1980)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486922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Alcuni passaggi nodali di questo periodo:</a:t>
            </a:r>
          </a:p>
          <a:p>
            <a:pPr lvl="1"/>
            <a:r>
              <a:rPr lang="it-IT" dirty="0"/>
              <a:t>Il cambio di formula politica e la ricerca di nuovi equilibri </a:t>
            </a:r>
          </a:p>
          <a:p>
            <a:pPr lvl="1"/>
            <a:r>
              <a:rPr lang="it-IT" dirty="0"/>
              <a:t>Il boom economico non è governato ma lasciato alla spontaneità del mercato</a:t>
            </a:r>
          </a:p>
          <a:p>
            <a:pPr lvl="1"/>
            <a:r>
              <a:rPr lang="it-IT" dirty="0"/>
              <a:t>Nuovi soggetti collettivi (i figli del boom ma anche i protagonisti della politicizzazione della società), i giovani operai e la nuova dimensione dei movimenti femminili</a:t>
            </a:r>
          </a:p>
          <a:p>
            <a:pPr lvl="1"/>
            <a:r>
              <a:rPr lang="it-IT" dirty="0"/>
              <a:t>Il nuovo diritto di famiglia (parità uomo donna) 1975</a:t>
            </a:r>
          </a:p>
          <a:p>
            <a:pPr lvl="1"/>
            <a:r>
              <a:rPr lang="it-IT" dirty="0"/>
              <a:t>La legge e il referendum sul divorzio 1970 e 1974</a:t>
            </a:r>
          </a:p>
          <a:p>
            <a:pPr lvl="1"/>
            <a:r>
              <a:rPr lang="it-IT" dirty="0"/>
              <a:t>La legge e il referendum sull’aborto 1978 e 1981</a:t>
            </a:r>
          </a:p>
          <a:p>
            <a:pPr lvl="1"/>
            <a:r>
              <a:rPr lang="it-IT" dirty="0"/>
              <a:t>La legge sulle malattie mentali 1978</a:t>
            </a:r>
          </a:p>
          <a:p>
            <a:pPr lvl="1"/>
            <a:r>
              <a:rPr lang="it-IT" dirty="0"/>
              <a:t>Statuto dei lavoratori 1970 (quella sulle pensioni è del 1969, estremamente costosa)</a:t>
            </a:r>
          </a:p>
          <a:p>
            <a:pPr lvl="1"/>
            <a:r>
              <a:rPr lang="it-IT" dirty="0"/>
              <a:t>Applicazione della Costituzione: le regioni (1970), corte costituzionale (1953), Csm (1958)</a:t>
            </a:r>
          </a:p>
          <a:p>
            <a:pPr lvl="1"/>
            <a:r>
              <a:rPr lang="it-IT" dirty="0"/>
              <a:t>Riforma fiscale 1974 (tutta a carico del lavoro dipendente) e Riforma sanitaria 1978</a:t>
            </a:r>
          </a:p>
          <a:p>
            <a:pPr lvl="1"/>
            <a:r>
              <a:rPr lang="it-IT" dirty="0"/>
              <a:t>Strategia della tensione (1969-1974) le altre stragi e il terrorismo rosso (1970-1980) e il  golpismo (1964-1975)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L’espansione drogata degli anni 80</a:t>
            </a:r>
            <a:br>
              <a:rPr lang="it-IT" dirty="0"/>
            </a:br>
            <a:r>
              <a:rPr lang="it-IT" sz="2000" dirty="0"/>
              <a:t>(la mappa è tratta da www.novecento.org)</a:t>
            </a:r>
          </a:p>
        </p:txBody>
      </p:sp>
      <p:pic>
        <p:nvPicPr>
          <p:cNvPr id="4" name="Segnaposto contenuto 3" descr="mappa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52795" y="2000241"/>
            <a:ext cx="5035923" cy="4322299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Osservando l’ultima fase (1980-2008)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fontAlgn="base"/>
            <a:r>
              <a:rPr lang="it-IT" dirty="0"/>
              <a:t>Osserviamo il ventennio successivo  per cogliere gli effetti del passato. </a:t>
            </a:r>
          </a:p>
          <a:p>
            <a:pPr algn="just" fontAlgn="base"/>
            <a:r>
              <a:rPr lang="it-IT" dirty="0"/>
              <a:t>Tre fasi: </a:t>
            </a:r>
          </a:p>
          <a:p>
            <a:pPr lvl="1" algn="just" fontAlgn="base"/>
            <a:r>
              <a:rPr lang="it-IT" sz="1800" dirty="0"/>
              <a:t>il decennio del Pentapartito (1979 – 1992), raddoppio del debito pubblico e blocco della prima repubblica</a:t>
            </a:r>
          </a:p>
          <a:p>
            <a:pPr lvl="1" algn="just" fontAlgn="base"/>
            <a:r>
              <a:rPr lang="it-IT" sz="1800" dirty="0"/>
              <a:t>il decennio riformista (1992 – 2001), prove di risanamento e di riforma del sistema politico</a:t>
            </a:r>
          </a:p>
          <a:p>
            <a:pPr lvl="1" algn="just" fontAlgn="base"/>
            <a:r>
              <a:rPr lang="it-IT" sz="1800" dirty="0"/>
              <a:t>il decennio populista (2001 – 2011), blocco della politica</a:t>
            </a:r>
          </a:p>
          <a:p>
            <a:pPr algn="just" fontAlgn="base"/>
            <a:r>
              <a:rPr lang="it-IT" dirty="0"/>
              <a:t>Gli anni 80 a livello mondiale furono il primo decennio della globalizzazione neoliberista</a:t>
            </a:r>
          </a:p>
          <a:p>
            <a:pPr algn="just" fontAlgn="base">
              <a:buNone/>
            </a:pPr>
            <a:r>
              <a:rPr lang="it-IT" sz="2000" dirty="0"/>
              <a:t>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Gli obiettivi della lezione sono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it-IT" sz="2000" dirty="0"/>
          </a:p>
          <a:p>
            <a:pPr lvl="1" algn="just"/>
            <a:r>
              <a:rPr lang="it-IT" sz="2000" b="1" dirty="0"/>
              <a:t>Definire</a:t>
            </a:r>
            <a:r>
              <a:rPr lang="it-IT" sz="2000" dirty="0"/>
              <a:t> una scansione del Secondo Novecento sulla quale inserire le trasformazioni globali, europee e nazionali.</a:t>
            </a:r>
          </a:p>
          <a:p>
            <a:pPr lvl="1" algn="just"/>
            <a:endParaRPr lang="it-IT" sz="2000" dirty="0"/>
          </a:p>
          <a:p>
            <a:pPr lvl="1" algn="just"/>
            <a:r>
              <a:rPr lang="it-IT" sz="2000" b="1" dirty="0"/>
              <a:t>Periodizzare</a:t>
            </a:r>
            <a:r>
              <a:rPr lang="it-IT" sz="2000" dirty="0"/>
              <a:t>: perché la storia italiana si colloca in uno scenario internazionale ed è attraverso questo che definisce la prima</a:t>
            </a:r>
          </a:p>
          <a:p>
            <a:pPr lvl="1" algn="just"/>
            <a:endParaRPr lang="it-IT" sz="2000" dirty="0"/>
          </a:p>
          <a:p>
            <a:pPr lvl="1" algn="just"/>
            <a:r>
              <a:rPr lang="it-IT" sz="2000" b="1" dirty="0"/>
              <a:t>Inserire</a:t>
            </a:r>
            <a:r>
              <a:rPr lang="it-IT" sz="2000" dirty="0"/>
              <a:t>: la storia del turismo nel secondo novecento ed i suoi rapporti con la storia del cinquantennio</a:t>
            </a:r>
          </a:p>
          <a:p>
            <a:pPr lvl="1" algn="just">
              <a:buNone/>
            </a:pPr>
            <a:endParaRPr lang="it-IT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Osservando l’ultima fase (1980-2008)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it-IT" sz="2000" dirty="0"/>
              <a:t>Il decennio del Pentapartito (1979 – 92).  In Italia si vive la crisi della classe dirigente e del sistema politico (pentapartito: sorta di centrismo con esclusione del PCI)  che vide affermarsi un blocco di potere formato dai partiti di governo e da gran parte della grande industria pubblica e privata,  legati  fra loro da un’economia basata su un capitalismo senza mercato, cioè senza concorrenza, attraverso : basato su due meccanismi:</a:t>
            </a:r>
          </a:p>
          <a:p>
            <a:pPr lvl="1" algn="just" fontAlgn="base"/>
            <a:r>
              <a:rPr lang="it-IT" sz="2000" dirty="0"/>
              <a:t>Commesse pubbliche in cambio di tangenti, i cui costi venivano scaricati sulla collettività. </a:t>
            </a:r>
          </a:p>
          <a:p>
            <a:pPr lvl="1" algn="just" fontAlgn="base"/>
            <a:r>
              <a:rPr lang="it-IT" sz="2000" dirty="0"/>
              <a:t>Assunzioni clientelari imposte alle aziende e agli enti pubblici, a prescindere dal merito e dalla professionalità.</a:t>
            </a:r>
          </a:p>
          <a:p>
            <a:endParaRPr lang="it-IT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Osservando l’ultima fase (1980-2008)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 fontAlgn="base"/>
            <a:endParaRPr lang="it-IT" dirty="0"/>
          </a:p>
          <a:p>
            <a:pPr algn="just" fontAlgn="base"/>
            <a:r>
              <a:rPr lang="it-IT" sz="2900" dirty="0"/>
              <a:t>La ripresa economica dei “dorati anni ‘80” fu dunque “drogata” dalla dilatazione incontrollata della </a:t>
            </a:r>
            <a:r>
              <a:rPr lang="it-IT" sz="2900" b="1" dirty="0"/>
              <a:t>spesa pubblica</a:t>
            </a:r>
            <a:r>
              <a:rPr lang="it-IT" sz="2900" dirty="0"/>
              <a:t>, in un intreccio tra politica e affari. </a:t>
            </a:r>
          </a:p>
          <a:p>
            <a:pPr algn="just" fontAlgn="base"/>
            <a:endParaRPr lang="it-IT" sz="2900" dirty="0"/>
          </a:p>
          <a:p>
            <a:pPr algn="just" fontAlgn="base"/>
            <a:r>
              <a:rPr lang="it-IT" sz="2900" dirty="0"/>
              <a:t>Il </a:t>
            </a:r>
            <a:r>
              <a:rPr lang="it-IT" sz="2900" b="1" dirty="0"/>
              <a:t>deficit primario</a:t>
            </a:r>
            <a:r>
              <a:rPr lang="it-IT" sz="2900" dirty="0"/>
              <a:t> arrivò a superare il 10% del Pil </a:t>
            </a:r>
          </a:p>
          <a:p>
            <a:pPr algn="just" fontAlgn="base"/>
            <a:endParaRPr lang="it-IT" sz="2900" dirty="0"/>
          </a:p>
          <a:p>
            <a:pPr algn="just" fontAlgn="base"/>
            <a:r>
              <a:rPr lang="it-IT" sz="2900" dirty="0"/>
              <a:t>Il </a:t>
            </a:r>
            <a:r>
              <a:rPr lang="it-IT" sz="2900" b="1" dirty="0"/>
              <a:t>debito pubblico</a:t>
            </a:r>
            <a:r>
              <a:rPr lang="it-IT" sz="2900" dirty="0"/>
              <a:t> raddoppiò, nel corso del decennio, passando dal 55% del Pil nel 1980 al 115% del 1993 e al 122% del 1994.</a:t>
            </a:r>
          </a:p>
          <a:p>
            <a:pPr algn="just" fontAlgn="base">
              <a:buNone/>
            </a:pPr>
            <a:br>
              <a:rPr lang="it-IT" sz="3000" b="1" dirty="0"/>
            </a:br>
            <a:endParaRPr lang="it-IT" sz="3000" dirty="0"/>
          </a:p>
          <a:p>
            <a:pPr algn="just"/>
            <a:endParaRPr lang="it-I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Osservando l’ultima fase (1980-2008)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it-IT" dirty="0"/>
              <a:t>Oltre alla corruzione, un’altra escalation caratterizzò gli anni ’80, quella della </a:t>
            </a:r>
            <a:r>
              <a:rPr lang="it-IT" b="1" dirty="0"/>
              <a:t>criminalità organizzata</a:t>
            </a:r>
            <a:r>
              <a:rPr lang="it-IT" dirty="0"/>
              <a:t>: dal rapporto tra camorra e gestione del terremoto in Campania del 1981, allo scandalo della loggia P2, alla guerra di mafia in Sicilia con gli omicidi eccellenti da Terranova e Dalla Chiesa a Falcone e Borsellino. Molto più silenziosa, ma ancora più insidiosa, fu in quel decennio la diffusione della criminalità mafiosa nel tessuto economico e sociale del Nord.</a:t>
            </a:r>
          </a:p>
          <a:p>
            <a:pPr algn="just" fontAlgn="base"/>
            <a:endParaRPr lang="it-IT" dirty="0"/>
          </a:p>
          <a:p>
            <a:pPr algn="just" fontAlgn="base"/>
            <a:r>
              <a:rPr lang="it-IT" dirty="0"/>
              <a:t>Sul piano della cultura di massa, questo fu il decennio del “</a:t>
            </a:r>
            <a:r>
              <a:rPr lang="it-IT" b="1" dirty="0"/>
              <a:t>riflusso nel privato</a:t>
            </a:r>
            <a:r>
              <a:rPr lang="it-IT" dirty="0"/>
              <a:t>” e del “rampantismo degli </a:t>
            </a:r>
            <a:r>
              <a:rPr lang="it-IT" dirty="0" err="1"/>
              <a:t>yuppies</a:t>
            </a:r>
            <a:r>
              <a:rPr lang="it-IT" dirty="0"/>
              <a:t>”, segnato dalla forte influenza della “neo-televisione” che coincise con la formazione dell’impero televisivo (Fininvest, poi Mediaset) e pubblicitario (Publitalia) di Berlusconi.</a:t>
            </a:r>
            <a:r>
              <a:rPr lang="it-IT" b="1" dirty="0"/>
              <a:t> </a:t>
            </a:r>
            <a:endParaRPr lang="it-IT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Osservando l’ultima fase (1980-2008)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87301"/>
          </a:xfrm>
        </p:spPr>
        <p:txBody>
          <a:bodyPr>
            <a:normAutofit/>
          </a:bodyPr>
          <a:lstStyle/>
          <a:p>
            <a:pPr algn="just" fontAlgn="base"/>
            <a:r>
              <a:rPr lang="it-IT" b="1" dirty="0"/>
              <a:t>Il decennio riformista. </a:t>
            </a:r>
            <a:r>
              <a:rPr lang="it-IT" dirty="0"/>
              <a:t>Il 1992 fu un anno di svolta per il concentrarsi di fattori internazionali (il crollo dell’Urss e il Trattato di Maastricht) e interni, quali la dissoluzione della “</a:t>
            </a:r>
            <a:r>
              <a:rPr lang="it-IT" b="1" dirty="0"/>
              <a:t>prima repubblica</a:t>
            </a:r>
            <a:r>
              <a:rPr lang="it-IT" dirty="0"/>
              <a:t>” e la scomparsa dei partiti che ne erano stati i protagonisti. A quel crollo concorsero:</a:t>
            </a:r>
          </a:p>
          <a:p>
            <a:pPr algn="just" fontAlgn="base"/>
            <a:endParaRPr lang="it-IT" dirty="0"/>
          </a:p>
          <a:p>
            <a:pPr lvl="1" algn="just" fontAlgn="base"/>
            <a:r>
              <a:rPr lang="it-IT" dirty="0"/>
              <a:t>La fragilità finanziaria, che espose la lira agli </a:t>
            </a:r>
            <a:r>
              <a:rPr lang="it-IT" b="1" dirty="0"/>
              <a:t>attacchi speculativi</a:t>
            </a:r>
            <a:r>
              <a:rPr lang="it-IT" dirty="0"/>
              <a:t> e costrinse il governo Amato a una pesante </a:t>
            </a:r>
            <a:r>
              <a:rPr lang="it-IT" b="1" dirty="0"/>
              <a:t>svalutazione</a:t>
            </a:r>
            <a:r>
              <a:rPr lang="it-IT" dirty="0"/>
              <a:t> della lira e a una drastica </a:t>
            </a:r>
            <a:r>
              <a:rPr lang="it-IT" b="1" dirty="0"/>
              <a:t>manovra finanziaria</a:t>
            </a:r>
            <a:r>
              <a:rPr lang="it-IT" dirty="0"/>
              <a:t> (100 miliardi di lire).</a:t>
            </a:r>
          </a:p>
          <a:p>
            <a:pPr lvl="1" algn="just" fontAlgn="base"/>
            <a:endParaRPr lang="it-IT" dirty="0"/>
          </a:p>
          <a:p>
            <a:pPr lvl="1" algn="just" fontAlgn="base"/>
            <a:r>
              <a:rPr lang="it-IT" dirty="0"/>
              <a:t>L’esplosione di </a:t>
            </a:r>
            <a:r>
              <a:rPr lang="it-IT" b="1" dirty="0"/>
              <a:t>Tangentopoli</a:t>
            </a:r>
            <a:r>
              <a:rPr lang="it-IT" dirty="0"/>
              <a:t>, con il pool “Mani Pulite che scoperchiò il sistema delle tangenti.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Osservando l’ultima fase (1980-2008)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it-IT" dirty="0"/>
              <a:t>Un </a:t>
            </a:r>
            <a:r>
              <a:rPr lang="it-IT" b="1" dirty="0"/>
              <a:t>terremoto elettorale</a:t>
            </a:r>
            <a:r>
              <a:rPr lang="it-IT" dirty="0"/>
              <a:t>, con pesanti perdite sia dei partiti del pentapartito sia del Pds (nato l’anno prima dallo scioglimento del Pci), e la forte crescita della Lega Nord.</a:t>
            </a:r>
          </a:p>
          <a:p>
            <a:pPr algn="just" fontAlgn="base"/>
            <a:endParaRPr lang="it-IT" dirty="0"/>
          </a:p>
          <a:p>
            <a:pPr algn="just" fontAlgn="base"/>
            <a:r>
              <a:rPr lang="it-IT" dirty="0"/>
              <a:t>Le </a:t>
            </a:r>
            <a:r>
              <a:rPr lang="it-IT" b="1" dirty="0"/>
              <a:t>uccisioni di mafia </a:t>
            </a:r>
            <a:r>
              <a:rPr lang="it-IT" dirty="0"/>
              <a:t>dei magistrati Falcone e poi Borsellino a </a:t>
            </a:r>
            <a:r>
              <a:rPr lang="it-IT"/>
              <a:t>Palermo.</a:t>
            </a:r>
          </a:p>
          <a:p>
            <a:pPr marL="0" indent="0" algn="just" fontAlgn="base">
              <a:buNone/>
            </a:pPr>
            <a:endParaRPr lang="it-IT" dirty="0"/>
          </a:p>
          <a:p>
            <a:pPr algn="just" fontAlgn="base"/>
            <a:r>
              <a:rPr lang="it-IT" dirty="0"/>
              <a:t>I due referendum (1991 e 1993), che imposero l’adozione del </a:t>
            </a:r>
            <a:r>
              <a:rPr lang="it-IT" b="1" dirty="0"/>
              <a:t>sistema elettorale maggioritario</a:t>
            </a:r>
            <a:r>
              <a:rPr lang="it-IT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I tre passaggi dell’Occidente</a:t>
            </a:r>
            <a:br>
              <a:rPr lang="it-IT" sz="4000" dirty="0"/>
            </a:br>
            <a:r>
              <a:rPr lang="it-IT" sz="1800" dirty="0"/>
              <a:t>(la mappa è tratta da www.novecento.org)</a:t>
            </a:r>
          </a:p>
        </p:txBody>
      </p:sp>
      <p:pic>
        <p:nvPicPr>
          <p:cNvPr id="4" name="Segnaposto contenuto 3" descr="mappa 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4166" y="2571744"/>
            <a:ext cx="6286544" cy="4070442"/>
          </a:xfrm>
        </p:spPr>
      </p:pic>
      <p:cxnSp>
        <p:nvCxnSpPr>
          <p:cNvPr id="6" name="Connettore 2 5"/>
          <p:cNvCxnSpPr/>
          <p:nvPr/>
        </p:nvCxnSpPr>
        <p:spPr>
          <a:xfrm rot="5400000">
            <a:off x="2703092" y="3178570"/>
            <a:ext cx="121444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/>
          <p:nvPr/>
        </p:nvCxnSpPr>
        <p:spPr>
          <a:xfrm rot="5400000">
            <a:off x="4953786" y="3143248"/>
            <a:ext cx="128509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/>
          <p:nvPr/>
        </p:nvCxnSpPr>
        <p:spPr>
          <a:xfrm rot="5400000">
            <a:off x="7311240" y="3142454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/>
          <p:cNvSpPr txBox="1"/>
          <p:nvPr/>
        </p:nvSpPr>
        <p:spPr>
          <a:xfrm>
            <a:off x="2595538" y="2285992"/>
            <a:ext cx="1428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Fine della guerra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4667240" y="2214555"/>
            <a:ext cx="18573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Fine </a:t>
            </a:r>
            <a:r>
              <a:rPr lang="it-IT" sz="1400" dirty="0" err="1"/>
              <a:t>Bretton</a:t>
            </a:r>
            <a:r>
              <a:rPr lang="it-IT" sz="1400" dirty="0"/>
              <a:t> </a:t>
            </a:r>
            <a:r>
              <a:rPr lang="it-IT" sz="1400" dirty="0" err="1"/>
              <a:t>woods</a:t>
            </a:r>
            <a:r>
              <a:rPr lang="it-IT" sz="1400" dirty="0"/>
              <a:t> 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7167570" y="2285993"/>
            <a:ext cx="1571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Nuova fase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Osservando la mappa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fontAlgn="base"/>
            <a:r>
              <a:rPr lang="it-IT" sz="2000" dirty="0"/>
              <a:t>All’ordine internazionale degli anni 30 come strascico dell’età degli imperialismi, subentra un nuovo ordine internazionale  basato sulla contrapposizione bipolare di due sistemi antitetici (guerra fredda). </a:t>
            </a:r>
          </a:p>
          <a:p>
            <a:pPr algn="just" fontAlgn="base"/>
            <a:endParaRPr lang="it-IT" sz="2000" dirty="0"/>
          </a:p>
          <a:p>
            <a:pPr algn="just" fontAlgn="base"/>
            <a:r>
              <a:rPr lang="it-IT" sz="2000" dirty="0"/>
              <a:t>Una sorta di duplice egemonia asimmetrica: cosa è una asimmetria nella storia.</a:t>
            </a:r>
          </a:p>
          <a:p>
            <a:pPr algn="just" fontAlgn="base"/>
            <a:endParaRPr lang="it-IT" sz="2000" dirty="0"/>
          </a:p>
          <a:p>
            <a:pPr algn="just" fontAlgn="base"/>
            <a:r>
              <a:rPr lang="it-IT" sz="2000" dirty="0"/>
              <a:t>Le due superpotenze si confrontano a tutto campo e sono sostanzialmente in parità tranne che nel campo economico finanziario</a:t>
            </a:r>
          </a:p>
          <a:p>
            <a:pPr algn="just" fontAlgn="base"/>
            <a:endParaRPr lang="it-IT" sz="2000" dirty="0"/>
          </a:p>
          <a:p>
            <a:pPr fontAlgn="base"/>
            <a:endParaRPr lang="it-IT" sz="2000" dirty="0"/>
          </a:p>
          <a:p>
            <a:pPr lvl="1" fontAlgn="base">
              <a:buNone/>
            </a:pPr>
            <a:endParaRPr lang="it-IT" sz="2000" dirty="0"/>
          </a:p>
          <a:p>
            <a:endParaRPr lang="it-IT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Osservando la mappa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757758"/>
          </a:xfrm>
        </p:spPr>
        <p:txBody>
          <a:bodyPr>
            <a:normAutofit fontScale="55000" lnSpcReduction="20000"/>
          </a:bodyPr>
          <a:lstStyle/>
          <a:p>
            <a:pPr algn="just" fontAlgn="base">
              <a:lnSpc>
                <a:spcPct val="120000"/>
              </a:lnSpc>
            </a:pPr>
            <a:r>
              <a:rPr lang="it-IT" sz="2600" dirty="0"/>
              <a:t>La forza economica e finanziaria USA si esprime a ovest su </a:t>
            </a:r>
            <a:r>
              <a:rPr lang="it-IT" sz="2600" b="1" dirty="0"/>
              <a:t>4 pilastri:</a:t>
            </a:r>
          </a:p>
          <a:p>
            <a:pPr lvl="1" algn="just" fontAlgn="base">
              <a:lnSpc>
                <a:spcPct val="120000"/>
              </a:lnSpc>
            </a:pPr>
            <a:r>
              <a:rPr lang="it-IT" sz="2600" dirty="0"/>
              <a:t>accordi di </a:t>
            </a:r>
            <a:r>
              <a:rPr lang="it-IT" sz="2600" b="1" dirty="0" err="1"/>
              <a:t>Bretton</a:t>
            </a:r>
            <a:r>
              <a:rPr lang="it-IT" sz="2600" b="1" dirty="0"/>
              <a:t> Woods </a:t>
            </a:r>
            <a:r>
              <a:rPr lang="it-IT" sz="2600" dirty="0"/>
              <a:t>del 1944. </a:t>
            </a:r>
          </a:p>
          <a:p>
            <a:pPr lvl="1" algn="just" fontAlgn="base">
              <a:lnSpc>
                <a:spcPct val="120000"/>
              </a:lnSpc>
            </a:pPr>
            <a:r>
              <a:rPr lang="it-IT" sz="2600" b="1" dirty="0" err="1"/>
              <a:t>Gold</a:t>
            </a:r>
            <a:r>
              <a:rPr lang="it-IT" sz="2600" b="1" dirty="0"/>
              <a:t> Exchange Standard</a:t>
            </a:r>
            <a:r>
              <a:rPr lang="it-IT" sz="2600" dirty="0"/>
              <a:t>, che prevedeva la centralità del dollaro negli scambi internazionali, la sua convertibilità in oro, i cambi fissi tra le monete. </a:t>
            </a:r>
          </a:p>
          <a:p>
            <a:pPr lvl="1" algn="just" fontAlgn="base">
              <a:lnSpc>
                <a:spcPct val="120000"/>
              </a:lnSpc>
            </a:pPr>
            <a:r>
              <a:rPr lang="it-IT" sz="2600" b="1" dirty="0"/>
              <a:t>organismi internazionali</a:t>
            </a:r>
            <a:r>
              <a:rPr lang="it-IT" sz="2600" dirty="0"/>
              <a:t> finanziari (FMI e Banca Mondiale) e commerciali (il </a:t>
            </a:r>
            <a:r>
              <a:rPr lang="it-IT" sz="2600" dirty="0" err="1"/>
              <a:t>Gatt</a:t>
            </a:r>
            <a:r>
              <a:rPr lang="it-IT" sz="2600" dirty="0"/>
              <a:t>, poi diventato Wto).</a:t>
            </a:r>
          </a:p>
          <a:p>
            <a:pPr lvl="1" algn="just" fontAlgn="base">
              <a:lnSpc>
                <a:spcPct val="120000"/>
              </a:lnSpc>
            </a:pPr>
            <a:r>
              <a:rPr lang="it-IT" sz="2600" b="1" dirty="0"/>
              <a:t>Fordismo:</a:t>
            </a:r>
            <a:r>
              <a:rPr lang="it-IT" sz="2600" dirty="0"/>
              <a:t> modo di produzione tipico della fase matura del capitalismo, che alimentò la crescita della produzione, dei redditi e dei consumi di massa.</a:t>
            </a:r>
          </a:p>
          <a:p>
            <a:pPr lvl="1" algn="just" fontAlgn="base">
              <a:lnSpc>
                <a:spcPct val="120000"/>
              </a:lnSpc>
            </a:pPr>
            <a:endParaRPr lang="it-IT" sz="2600" dirty="0"/>
          </a:p>
          <a:p>
            <a:pPr algn="just" fontAlgn="base">
              <a:lnSpc>
                <a:spcPct val="120000"/>
              </a:lnSpc>
            </a:pPr>
            <a:r>
              <a:rPr lang="it-IT" sz="2600" b="1" dirty="0"/>
              <a:t>I 4 pilastri e la guerra fredda </a:t>
            </a:r>
            <a:r>
              <a:rPr lang="it-IT" sz="2600" dirty="0"/>
              <a:t>(con i derivanti accordi internazionali che in Europa sono Patto Atlantico e NATO) </a:t>
            </a:r>
            <a:r>
              <a:rPr lang="it-IT" sz="2600" b="1" dirty="0"/>
              <a:t>determinarono</a:t>
            </a:r>
            <a:r>
              <a:rPr lang="it-IT" sz="2600" dirty="0"/>
              <a:t>: </a:t>
            </a:r>
          </a:p>
          <a:p>
            <a:pPr lvl="1" algn="just" fontAlgn="base">
              <a:lnSpc>
                <a:spcPct val="120000"/>
              </a:lnSpc>
            </a:pPr>
            <a:r>
              <a:rPr lang="it-IT" sz="2600" dirty="0"/>
              <a:t>una crescita economica stabile e di lungo periodo, </a:t>
            </a:r>
          </a:p>
          <a:p>
            <a:pPr lvl="1" algn="just" fontAlgn="base">
              <a:lnSpc>
                <a:spcPct val="120000"/>
              </a:lnSpc>
            </a:pPr>
            <a:r>
              <a:rPr lang="it-IT" sz="2600" dirty="0"/>
              <a:t>una trasformazione socio-culturale impensabile </a:t>
            </a:r>
          </a:p>
          <a:p>
            <a:pPr lvl="1" algn="just" fontAlgn="base">
              <a:lnSpc>
                <a:spcPct val="120000"/>
              </a:lnSpc>
            </a:pPr>
            <a:r>
              <a:rPr lang="it-IT" sz="2600" dirty="0"/>
              <a:t>condizionamenti delle politiche e dei sistemi nazionali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Osservando la mappa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757758"/>
          </a:xfrm>
        </p:spPr>
        <p:txBody>
          <a:bodyPr>
            <a:noAutofit/>
          </a:bodyPr>
          <a:lstStyle/>
          <a:p>
            <a:pPr algn="just" fontAlgn="base"/>
            <a:r>
              <a:rPr lang="it-IT" dirty="0"/>
              <a:t>La </a:t>
            </a:r>
            <a:r>
              <a:rPr lang="it-IT" b="1" dirty="0"/>
              <a:t>rottura</a:t>
            </a:r>
            <a:r>
              <a:rPr lang="it-IT" dirty="0"/>
              <a:t>  </a:t>
            </a:r>
            <a:r>
              <a:rPr lang="it-IT" b="1" dirty="0"/>
              <a:t>avviene su alcuni avvenimenti del decennio 70</a:t>
            </a:r>
            <a:r>
              <a:rPr lang="it-IT" dirty="0"/>
              <a:t>:</a:t>
            </a:r>
          </a:p>
          <a:p>
            <a:pPr lvl="1" algn="just" fontAlgn="base"/>
            <a:r>
              <a:rPr lang="it-IT" sz="1800" dirty="0"/>
              <a:t>1971: crollo del sistema di </a:t>
            </a:r>
            <a:r>
              <a:rPr lang="it-IT" sz="1800" dirty="0" err="1"/>
              <a:t>Bretton</a:t>
            </a:r>
            <a:r>
              <a:rPr lang="it-IT" sz="1800" dirty="0"/>
              <a:t> Woods da parte degli Stati Uniti;</a:t>
            </a:r>
          </a:p>
          <a:p>
            <a:pPr lvl="1" algn="just" fontAlgn="base"/>
            <a:r>
              <a:rPr lang="it-IT" sz="1800" dirty="0"/>
              <a:t>1973 e 1979: le due crisi petrolifere, innescate da altrettante crisi politico-militari nel Medio Oriente, </a:t>
            </a:r>
          </a:p>
          <a:p>
            <a:pPr lvl="1" algn="just" fontAlgn="base"/>
            <a:r>
              <a:rPr lang="it-IT" sz="1800" dirty="0"/>
              <a:t>Per la prima volta si presenta la stagflazione;</a:t>
            </a:r>
          </a:p>
          <a:p>
            <a:pPr lvl="1" algn="just" fontAlgn="base"/>
            <a:r>
              <a:rPr lang="it-IT" sz="1800" dirty="0"/>
              <a:t>1979 e 1981; la svolta conservatrice o neoliberista iniziata nel mondo anglosassone da </a:t>
            </a:r>
            <a:r>
              <a:rPr lang="it-IT" sz="1800" dirty="0" err="1"/>
              <a:t>Tatcher</a:t>
            </a:r>
            <a:r>
              <a:rPr lang="it-IT" sz="1800" dirty="0"/>
              <a:t> e Reagan; </a:t>
            </a:r>
          </a:p>
          <a:p>
            <a:pPr algn="just" fontAlgn="base"/>
            <a:r>
              <a:rPr lang="it-IT" b="1" dirty="0"/>
              <a:t>Fenomeni successivi</a:t>
            </a:r>
            <a:r>
              <a:rPr lang="it-IT" dirty="0"/>
              <a:t>: apertura della Cina (78), crollo Muro Berlino (89), India (91), le nuove economie dell’est asiatico e del sud-America</a:t>
            </a:r>
          </a:p>
          <a:p>
            <a:pPr algn="just" fontAlgn="base"/>
            <a:r>
              <a:rPr lang="it-IT" b="1" dirty="0"/>
              <a:t>L’esito</a:t>
            </a:r>
            <a:r>
              <a:rPr lang="it-IT" dirty="0"/>
              <a:t> fu  la fine della centralità del fordismo; la fine della piena occupazione; la crisi  del ruolo positivo dell’espansione della spesa pubblica. </a:t>
            </a:r>
          </a:p>
          <a:p>
            <a:pPr algn="just" fontAlgn="base"/>
            <a:endParaRPr lang="it-IT" sz="2000" dirty="0"/>
          </a:p>
          <a:p>
            <a:pPr algn="just" fontAlgn="base"/>
            <a:endParaRPr lang="it-IT" sz="2000" dirty="0"/>
          </a:p>
          <a:p>
            <a:endParaRPr lang="it-IT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Osservando la mappa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086252" y="1775534"/>
            <a:ext cx="9418360" cy="4135688"/>
          </a:xfrm>
        </p:spPr>
        <p:txBody>
          <a:bodyPr>
            <a:normAutofit fontScale="92500" lnSpcReduction="20000"/>
          </a:bodyPr>
          <a:lstStyle/>
          <a:p>
            <a:pPr algn="just" fontAlgn="base">
              <a:lnSpc>
                <a:spcPct val="110000"/>
              </a:lnSpc>
            </a:pPr>
            <a:r>
              <a:rPr lang="it-IT" sz="2000" dirty="0"/>
              <a:t>Crisi del fordismo e crisi della spesa pubblica conducono alla ripresa di concetti del liberismo classico attualizzati in:</a:t>
            </a:r>
          </a:p>
          <a:p>
            <a:pPr lvl="1" algn="just" fontAlgn="base">
              <a:lnSpc>
                <a:spcPct val="110000"/>
              </a:lnSpc>
            </a:pPr>
            <a:r>
              <a:rPr lang="it-IT" sz="2000" dirty="0"/>
              <a:t>Austerità finanziaria (legata alla crisi petrolifera, ma anche alla spesa pubblica – pareggio del bilancio)</a:t>
            </a:r>
          </a:p>
          <a:p>
            <a:pPr lvl="1" algn="just" fontAlgn="base">
              <a:lnSpc>
                <a:spcPct val="110000"/>
              </a:lnSpc>
            </a:pPr>
            <a:r>
              <a:rPr lang="it-IT" sz="2000" dirty="0"/>
              <a:t>Ridimensionamento dell’interventismo statale (crisi del welfare state)</a:t>
            </a:r>
          </a:p>
          <a:p>
            <a:pPr lvl="1" algn="just" fontAlgn="base">
              <a:lnSpc>
                <a:spcPct val="110000"/>
              </a:lnSpc>
            </a:pPr>
            <a:r>
              <a:rPr lang="it-IT" sz="2000" dirty="0"/>
              <a:t>Liberalizzazione della circolazione dei capitali (origini della cosiddetta </a:t>
            </a:r>
            <a:r>
              <a:rPr lang="it-IT" sz="2000" dirty="0" err="1"/>
              <a:t>finanziarizzazione</a:t>
            </a:r>
            <a:r>
              <a:rPr lang="it-IT" sz="2000" dirty="0"/>
              <a:t> dell’economia)</a:t>
            </a:r>
          </a:p>
          <a:p>
            <a:pPr algn="just" fontAlgn="base">
              <a:lnSpc>
                <a:spcPct val="110000"/>
              </a:lnSpc>
            </a:pPr>
            <a:endParaRPr lang="it-IT" sz="2000" dirty="0"/>
          </a:p>
          <a:p>
            <a:pPr algn="just" fontAlgn="base">
              <a:lnSpc>
                <a:spcPct val="110000"/>
              </a:lnSpc>
            </a:pPr>
            <a:r>
              <a:rPr lang="it-IT" sz="2000" dirty="0"/>
              <a:t>Dal canto suo l’industria subì un duplice processo di trasformazione:</a:t>
            </a:r>
          </a:p>
          <a:p>
            <a:pPr lvl="1" algn="just" fontAlgn="base">
              <a:lnSpc>
                <a:spcPct val="110000"/>
              </a:lnSpc>
            </a:pPr>
            <a:r>
              <a:rPr lang="it-IT" sz="2000" dirty="0"/>
              <a:t>il passaggio al post-fordismo (</a:t>
            </a:r>
            <a:r>
              <a:rPr lang="it-IT" sz="2000" dirty="0" err="1"/>
              <a:t>toyotismo</a:t>
            </a:r>
            <a:r>
              <a:rPr lang="it-IT" sz="2000" dirty="0"/>
              <a:t>, automazione, just in </a:t>
            </a:r>
            <a:r>
              <a:rPr lang="it-IT" sz="2000" dirty="0" err="1"/>
              <a:t>time</a:t>
            </a:r>
            <a:r>
              <a:rPr lang="it-IT" sz="2000" dirty="0"/>
              <a:t>);</a:t>
            </a:r>
          </a:p>
          <a:p>
            <a:pPr lvl="1" algn="just" fontAlgn="base">
              <a:lnSpc>
                <a:spcPct val="110000"/>
              </a:lnSpc>
            </a:pPr>
            <a:r>
              <a:rPr lang="it-IT" sz="2000" dirty="0"/>
              <a:t>la delocalizzazione, a favore dei paesi di nuova industrializzazione, con costi del lavoro più bassi;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Osservando la mappa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08699" y="1606858"/>
            <a:ext cx="9595913" cy="4304364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it-IT" sz="2900" dirty="0"/>
              <a:t>A partire dalla metà degli anni Settanta si osserva una radicale modifica del mondo del lavoro : </a:t>
            </a:r>
          </a:p>
          <a:p>
            <a:pPr lvl="1" algn="just">
              <a:lnSpc>
                <a:spcPct val="120000"/>
              </a:lnSpc>
            </a:pPr>
            <a:r>
              <a:rPr lang="it-IT" sz="2900" dirty="0"/>
              <a:t>il declino numerico e del rilievo politico-sociale della classe operaia</a:t>
            </a:r>
          </a:p>
          <a:p>
            <a:pPr lvl="1" algn="just">
              <a:lnSpc>
                <a:spcPct val="120000"/>
              </a:lnSpc>
            </a:pPr>
            <a:r>
              <a:rPr lang="it-IT" sz="2900" dirty="0"/>
              <a:t>Lo sviluppo della terziarizzazione della società </a:t>
            </a:r>
          </a:p>
          <a:p>
            <a:pPr lvl="1" algn="just">
              <a:lnSpc>
                <a:spcPct val="120000"/>
              </a:lnSpc>
            </a:pPr>
            <a:r>
              <a:rPr lang="it-IT" sz="2900" dirty="0"/>
              <a:t>La precarizzazione del lavoro abbinata ad una polarizzazione dei redditi </a:t>
            </a:r>
          </a:p>
          <a:p>
            <a:pPr lvl="1" algn="just">
              <a:lnSpc>
                <a:spcPct val="120000"/>
              </a:lnSpc>
            </a:pPr>
            <a:r>
              <a:rPr lang="it-IT" sz="2900" dirty="0"/>
              <a:t>Il conseguente aumento delle disuguaglianze economico-sociali</a:t>
            </a:r>
          </a:p>
          <a:p>
            <a:pPr lvl="1" algn="just">
              <a:lnSpc>
                <a:spcPct val="120000"/>
              </a:lnSpc>
            </a:pPr>
            <a:r>
              <a:rPr lang="it-IT" sz="2900" dirty="0"/>
              <a:t>Bassi ritmi di crescita. </a:t>
            </a:r>
          </a:p>
          <a:p>
            <a:pPr lvl="1">
              <a:lnSpc>
                <a:spcPct val="120000"/>
              </a:lnSpc>
            </a:pPr>
            <a:r>
              <a:rPr lang="it-IT" sz="2900" dirty="0"/>
              <a:t>Ritorno a una quota rilevante di “disoccupazione strutturale”</a:t>
            </a:r>
          </a:p>
          <a:p>
            <a:pPr lvl="1">
              <a:lnSpc>
                <a:spcPct val="120000"/>
              </a:lnSpc>
            </a:pPr>
            <a:endParaRPr lang="it-IT" sz="2900" dirty="0"/>
          </a:p>
          <a:p>
            <a:pPr algn="just">
              <a:lnSpc>
                <a:spcPct val="120000"/>
              </a:lnSpc>
            </a:pPr>
            <a:r>
              <a:rPr lang="it-IT" sz="2900" dirty="0"/>
              <a:t>Le conseguenze sono dirompenti nelle economie “deboli” in presenza di un forte movimento operaio sindacalizzato e con istituzioni non in grado di condurre una politica di sostegno alla trasformazione se non attraverso l’intervento pubblico </a:t>
            </a:r>
          </a:p>
          <a:p>
            <a:pPr>
              <a:lnSpc>
                <a:spcPct val="120000"/>
              </a:lnSpc>
            </a:pP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i="1" dirty="0"/>
              <a:t> </a:t>
            </a:r>
            <a:r>
              <a:rPr lang="it-IT" sz="4000" dirty="0"/>
              <a:t>I 3 mondi </a:t>
            </a:r>
            <a:br>
              <a:rPr lang="it-IT" dirty="0"/>
            </a:br>
            <a:r>
              <a:rPr lang="it-IT" dirty="0"/>
              <a:t> </a:t>
            </a:r>
            <a:r>
              <a:rPr lang="it-IT" sz="2000" dirty="0"/>
              <a:t>(la mappa è tratta da www.novecento.org)</a:t>
            </a:r>
            <a:endParaRPr lang="it-IT" sz="2000" i="1" dirty="0"/>
          </a:p>
        </p:txBody>
      </p:sp>
      <p:pic>
        <p:nvPicPr>
          <p:cNvPr id="4" name="Segnaposto contenuto 3" descr="mappa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1224" y="1785927"/>
            <a:ext cx="7000924" cy="343045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</TotalTime>
  <Words>2037</Words>
  <Application>Microsoft Office PowerPoint</Application>
  <PresentationFormat>Widescreen</PresentationFormat>
  <Paragraphs>160</Paragraphs>
  <Slides>24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9" baseType="lpstr">
      <vt:lpstr>Arial</vt:lpstr>
      <vt:lpstr>Century Gothic</vt:lpstr>
      <vt:lpstr>Times New Roman</vt:lpstr>
      <vt:lpstr>Wingdings 3</vt:lpstr>
      <vt:lpstr>Filo</vt:lpstr>
      <vt:lpstr>Gli scenari del secondo 900</vt:lpstr>
      <vt:lpstr>Gli obiettivi della lezione sono</vt:lpstr>
      <vt:lpstr>I tre passaggi dell’Occidente (la mappa è tratta da www.novecento.org)</vt:lpstr>
      <vt:lpstr>Osservando la mappa </vt:lpstr>
      <vt:lpstr>Osservando la mappa </vt:lpstr>
      <vt:lpstr>Osservando la mappa </vt:lpstr>
      <vt:lpstr>Osservando la mappa </vt:lpstr>
      <vt:lpstr>Osservando la mappa </vt:lpstr>
      <vt:lpstr> I 3 mondi   (la mappa è tratta da www.novecento.org)</vt:lpstr>
      <vt:lpstr>Osservando la mappa</vt:lpstr>
      <vt:lpstr>L’Italia nel contesto mondiale ed europeo (la mappa è tratta da www.novecento.org)</vt:lpstr>
      <vt:lpstr>Osservando la mappa</vt:lpstr>
      <vt:lpstr>La trasformazione sociale ed economica </vt:lpstr>
      <vt:lpstr>La trasformazione sociale ed economica </vt:lpstr>
      <vt:lpstr>La trasformazione istituzionale e politica</vt:lpstr>
      <vt:lpstr>Dall’Italia agricola alla grande trasformazione (1956-1980)</vt:lpstr>
      <vt:lpstr>Dall’Italia agricola alla grande trasformazione (1956-1980)</vt:lpstr>
      <vt:lpstr>L’espansione drogata degli anni 80 (la mappa è tratta da www.novecento.org)</vt:lpstr>
      <vt:lpstr>Osservando l’ultima fase (1980-2008)</vt:lpstr>
      <vt:lpstr>Osservando l’ultima fase (1980-2008)</vt:lpstr>
      <vt:lpstr>Osservando l’ultima fase (1980-2008)</vt:lpstr>
      <vt:lpstr>Osservando l’ultima fase (1980-2008)</vt:lpstr>
      <vt:lpstr>Osservando l’ultima fase (1980-2008)</vt:lpstr>
      <vt:lpstr>Osservando l’ultima fase (1980-2008)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Gli scenari del secondo 900</dc:title>
  <dc:creator>utente</dc:creator>
  <cp:lastModifiedBy>utente</cp:lastModifiedBy>
  <cp:revision>5</cp:revision>
  <dcterms:created xsi:type="dcterms:W3CDTF">2021-12-07T14:53:04Z</dcterms:created>
  <dcterms:modified xsi:type="dcterms:W3CDTF">2021-12-07T15:08:59Z</dcterms:modified>
</cp:coreProperties>
</file>