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80" r:id="rId22"/>
    <p:sldId id="281" r:id="rId23"/>
    <p:sldId id="284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300" r:id="rId32"/>
    <p:sldId id="301" r:id="rId33"/>
    <p:sldId id="302" r:id="rId34"/>
    <p:sldId id="303" r:id="rId35"/>
    <p:sldId id="304" r:id="rId36"/>
    <p:sldId id="305" r:id="rId37"/>
    <p:sldId id="308" r:id="rId38"/>
    <p:sldId id="309" r:id="rId39"/>
    <p:sldId id="306" r:id="rId40"/>
    <p:sldId id="307" r:id="rId41"/>
    <p:sldId id="310" r:id="rId42"/>
    <p:sldId id="311" r:id="rId43"/>
    <p:sldId id="312" r:id="rId44"/>
    <p:sldId id="313" r:id="rId45"/>
    <p:sldId id="314" r:id="rId46"/>
    <p:sldId id="315" r:id="rId47"/>
    <p:sldId id="316" r:id="rId4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8F3"/>
          </a:solidFill>
        </a:fill>
      </a:tcStyle>
    </a:wholeTbl>
    <a:band2H>
      <a:tcTxStyle/>
      <a:tcStyle>
        <a:tcBdr/>
        <a:fill>
          <a:solidFill>
            <a:srgbClr val="ECED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3E6"/>
          </a:solidFill>
        </a:fill>
      </a:tcStyle>
    </a:wholeTbl>
    <a:band2H>
      <a:tcTxStyle/>
      <a:tcStyle>
        <a:tcBdr/>
        <a:fill>
          <a:solidFill>
            <a:srgbClr val="E9F2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5CF"/>
          </a:solidFill>
        </a:fill>
      </a:tcStyle>
    </a:wholeTbl>
    <a:band2H>
      <a:tcTxStyle/>
      <a:tcStyle>
        <a:tcBdr/>
        <a:fill>
          <a:solidFill>
            <a:srgbClr val="EAF3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1"/>
  </p:normalViewPr>
  <p:slideViewPr>
    <p:cSldViewPr snapToGrid="0">
      <p:cViewPr varScale="1">
        <p:scale>
          <a:sx n="88" d="100"/>
          <a:sy n="88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Univers Condensed Light"/>
      </a:defRPr>
    </a:lvl1pPr>
    <a:lvl2pPr indent="228600" latinLnBrk="0">
      <a:defRPr sz="1200">
        <a:latin typeface="+mn-lt"/>
        <a:ea typeface="+mn-ea"/>
        <a:cs typeface="+mn-cs"/>
        <a:sym typeface="Univers Condensed Light"/>
      </a:defRPr>
    </a:lvl2pPr>
    <a:lvl3pPr indent="457200" latinLnBrk="0">
      <a:defRPr sz="1200">
        <a:latin typeface="+mn-lt"/>
        <a:ea typeface="+mn-ea"/>
        <a:cs typeface="+mn-cs"/>
        <a:sym typeface="Univers Condensed Light"/>
      </a:defRPr>
    </a:lvl3pPr>
    <a:lvl4pPr indent="685800" latinLnBrk="0">
      <a:defRPr sz="1200">
        <a:latin typeface="+mn-lt"/>
        <a:ea typeface="+mn-ea"/>
        <a:cs typeface="+mn-cs"/>
        <a:sym typeface="Univers Condensed Light"/>
      </a:defRPr>
    </a:lvl4pPr>
    <a:lvl5pPr indent="914400" latinLnBrk="0">
      <a:defRPr sz="1200">
        <a:latin typeface="+mn-lt"/>
        <a:ea typeface="+mn-ea"/>
        <a:cs typeface="+mn-cs"/>
        <a:sym typeface="Univers Condensed Light"/>
      </a:defRPr>
    </a:lvl5pPr>
    <a:lvl6pPr indent="1143000" latinLnBrk="0">
      <a:defRPr sz="1200">
        <a:latin typeface="+mn-lt"/>
        <a:ea typeface="+mn-ea"/>
        <a:cs typeface="+mn-cs"/>
        <a:sym typeface="Univers Condensed Light"/>
      </a:defRPr>
    </a:lvl6pPr>
    <a:lvl7pPr indent="1371600" latinLnBrk="0">
      <a:defRPr sz="1200">
        <a:latin typeface="+mn-lt"/>
        <a:ea typeface="+mn-ea"/>
        <a:cs typeface="+mn-cs"/>
        <a:sym typeface="Univers Condensed Light"/>
      </a:defRPr>
    </a:lvl7pPr>
    <a:lvl8pPr indent="1600200" latinLnBrk="0">
      <a:defRPr sz="1200">
        <a:latin typeface="+mn-lt"/>
        <a:ea typeface="+mn-ea"/>
        <a:cs typeface="+mn-cs"/>
        <a:sym typeface="Univers Condensed Light"/>
      </a:defRPr>
    </a:lvl8pPr>
    <a:lvl9pPr indent="1828800" latinLnBrk="0">
      <a:defRPr sz="1200">
        <a:latin typeface="+mn-lt"/>
        <a:ea typeface="+mn-ea"/>
        <a:cs typeface="+mn-cs"/>
        <a:sym typeface="Univers Condensed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3025309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t>Titolo Testo</a:t>
            </a:r>
          </a:p>
        </p:txBody>
      </p:sp>
      <p:sp>
        <p:nvSpPr>
          <p:cNvPr id="1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4386729"/>
            <a:ext cx="9144000" cy="11355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FontTx/>
              <a:buNone/>
              <a:defRPr sz="1800" b="1" cap="all" spc="300"/>
            </a:lvl1pPr>
            <a:lvl2pPr marL="0" indent="0" algn="ctr">
              <a:lnSpc>
                <a:spcPct val="120000"/>
              </a:lnSpc>
              <a:buSzTx/>
              <a:buFontTx/>
              <a:buNone/>
              <a:defRPr sz="1800" b="1" cap="all" spc="300"/>
            </a:lvl2pPr>
            <a:lvl3pPr marL="0" indent="0" algn="ctr">
              <a:lnSpc>
                <a:spcPct val="120000"/>
              </a:lnSpc>
              <a:buSzTx/>
              <a:buFontTx/>
              <a:buNone/>
              <a:defRPr sz="1800" b="1" cap="all" spc="300"/>
            </a:lvl3pPr>
            <a:lvl4pPr marL="0" indent="0" algn="ctr">
              <a:lnSpc>
                <a:spcPct val="120000"/>
              </a:lnSpc>
              <a:buSzTx/>
              <a:buFontTx/>
              <a:buNone/>
              <a:defRPr sz="1800" b="1" cap="all" spc="300"/>
            </a:lvl4pPr>
            <a:lvl5pPr marL="0" indent="0" algn="ctr">
              <a:lnSpc>
                <a:spcPct val="120000"/>
              </a:lnSpc>
              <a:buSzTx/>
              <a:buFontTx/>
              <a:buNone/>
              <a:defRPr sz="1800" b="1" cap="all" spc="3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8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924492"/>
            <a:ext cx="5181600" cy="425247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73432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 cap="all" spc="300"/>
            </a:lvl1pPr>
            <a:lvl2pPr marL="0" indent="0">
              <a:buSzTx/>
              <a:buFontTx/>
              <a:buNone/>
              <a:defRPr sz="2000" b="1" cap="all" spc="300"/>
            </a:lvl2pPr>
            <a:lvl3pPr marL="0" indent="0">
              <a:buSzTx/>
              <a:buFontTx/>
              <a:buNone/>
              <a:defRPr sz="2000" b="1" cap="all" spc="300"/>
            </a:lvl3pPr>
            <a:lvl4pPr marL="0" indent="0">
              <a:buSzTx/>
              <a:buFontTx/>
              <a:buNone/>
              <a:defRPr sz="2000" b="1" cap="all" spc="300"/>
            </a:lvl4pPr>
            <a:lvl5pPr marL="0" indent="0">
              <a:buSzTx/>
              <a:buFontTx/>
              <a:buNone/>
              <a:defRPr sz="2000" b="1" cap="all" spc="3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73432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9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20"/>
          <p:cNvSpPr/>
          <p:nvPr/>
        </p:nvSpPr>
        <p:spPr>
          <a:xfrm flipH="1">
            <a:off x="-1" y="-2"/>
            <a:ext cx="3119721" cy="68580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Straight Connector 21"/>
          <p:cNvSpPr/>
          <p:nvPr/>
        </p:nvSpPr>
        <p:spPr>
          <a:xfrm flipH="1">
            <a:off x="-1" y="0"/>
            <a:ext cx="903769" cy="654367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traight Connector 22"/>
          <p:cNvSpPr/>
          <p:nvPr/>
        </p:nvSpPr>
        <p:spPr>
          <a:xfrm flipH="1" flipV="1">
            <a:off x="-42864" y="5791198"/>
            <a:ext cx="6286504" cy="10668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Straight Connector 23"/>
          <p:cNvSpPr/>
          <p:nvPr/>
        </p:nvSpPr>
        <p:spPr>
          <a:xfrm flipH="1">
            <a:off x="8462963" y="5848348"/>
            <a:ext cx="3729039" cy="100965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Straight Connector 24"/>
          <p:cNvSpPr/>
          <p:nvPr/>
        </p:nvSpPr>
        <p:spPr>
          <a:xfrm flipH="1">
            <a:off x="11543158" y="1647824"/>
            <a:ext cx="648845" cy="52101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Straight Connector 25"/>
          <p:cNvSpPr/>
          <p:nvPr/>
        </p:nvSpPr>
        <p:spPr>
          <a:xfrm flipH="1" flipV="1">
            <a:off x="10781554" y="0"/>
            <a:ext cx="1410449" cy="42583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Straight Connector 26"/>
          <p:cNvSpPr/>
          <p:nvPr/>
        </p:nvSpPr>
        <p:spPr>
          <a:xfrm flipH="1" flipV="1">
            <a:off x="6529388" y="-4764"/>
            <a:ext cx="5662615" cy="93197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Titolo Testo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13840" y="6453172"/>
            <a:ext cx="259526" cy="256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normAutofit/>
          </a:bodyPr>
          <a:lstStyle>
            <a:lvl1pPr algn="r">
              <a:defRPr sz="11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1pPr>
      <a:lvl2pPr marL="731519" marR="0" indent="-27431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2pPr>
      <a:lvl3pPr marL="12192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3pPr>
      <a:lvl4pPr marL="1714500" marR="0" indent="-3429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4pPr>
      <a:lvl5pPr marL="2171700" marR="0" indent="-3429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5pPr>
      <a:lvl6pPr marL="25908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6pPr>
      <a:lvl7pPr marL="30480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7pPr>
      <a:lvl8pPr marL="35052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8pPr>
      <a:lvl9pPr marL="39624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sellaDiTesto 3"/>
          <p:cNvSpPr txBox="1"/>
          <p:nvPr/>
        </p:nvSpPr>
        <p:spPr>
          <a:xfrm>
            <a:off x="1360951" y="288100"/>
            <a:ext cx="3660608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Gli antiossidanti</a:t>
            </a:r>
          </a:p>
        </p:txBody>
      </p:sp>
      <p:sp>
        <p:nvSpPr>
          <p:cNvPr id="102" name="CasellaDiTesto 4"/>
          <p:cNvSpPr txBox="1"/>
          <p:nvPr/>
        </p:nvSpPr>
        <p:spPr>
          <a:xfrm>
            <a:off x="548847" y="1229638"/>
            <a:ext cx="10002454" cy="377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marL="342900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La chimica degli antiossidanti</a:t>
            </a:r>
          </a:p>
          <a:p>
            <a:pPr marL="800100" lvl="1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Antiossidanti idrofili</a:t>
            </a:r>
          </a:p>
          <a:p>
            <a:pPr marL="800100" lvl="1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Antiossidanti lipofili</a:t>
            </a:r>
          </a:p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marL="342900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Metodi per la misura della attività antiossidante</a:t>
            </a:r>
          </a:p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marL="342900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Alimenti ricchi di antiossidanti</a:t>
            </a:r>
          </a:p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marL="342900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Utilizzo degli antiossidanti per la valorizzazione degli alimenti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pic>
        <p:nvPicPr>
          <p:cNvPr id="159" name="Picture 4" descr="Picture 4"/>
          <p:cNvPicPr>
            <a:picLocks noChangeAspect="1"/>
          </p:cNvPicPr>
          <p:nvPr/>
        </p:nvPicPr>
        <p:blipFill>
          <a:blip r:embed="rId2"/>
          <a:srcRect l="32967" r="15899"/>
          <a:stretch>
            <a:fillRect/>
          </a:stretch>
        </p:blipFill>
        <p:spPr>
          <a:xfrm>
            <a:off x="7252571" y="9"/>
            <a:ext cx="4939507" cy="6857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9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96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0" name="Straight Connector 10"/>
          <p:cNvSpPr/>
          <p:nvPr/>
        </p:nvSpPr>
        <p:spPr>
          <a:xfrm flipH="1" flipV="1">
            <a:off x="5528234" y="-1"/>
            <a:ext cx="6663768" cy="99209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1" name="CasellaDiTesto 2"/>
          <p:cNvSpPr txBox="1"/>
          <p:nvPr/>
        </p:nvSpPr>
        <p:spPr>
          <a:xfrm>
            <a:off x="185360" y="148376"/>
            <a:ext cx="7328890" cy="6504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-228600">
              <a:spcBef>
                <a:spcPts val="600"/>
              </a:spcBef>
              <a:buSzPct val="80000"/>
              <a:buFont typeface="Arial"/>
              <a:buChar char="•"/>
              <a:defRPr sz="2600" b="1" u="sng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Importanza delle reazioni redox nel campo degli alimenti</a:t>
            </a:r>
          </a:p>
          <a:p>
            <a:pPr indent="-228600">
              <a:spcBef>
                <a:spcPts val="600"/>
              </a:spcBef>
              <a:buSzPct val="80000"/>
              <a:buFont typeface="Arial"/>
              <a:buChar char="•"/>
              <a:defRPr sz="2200" b="1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spcBef>
                <a:spcPts val="600"/>
              </a:spcBef>
              <a:defRPr sz="2200" b="1" u="sng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OSSIDAZIONE</a:t>
            </a:r>
            <a:r>
              <a:rPr u="none"/>
              <a:t> di substrati costituenti gli alimenti</a:t>
            </a:r>
          </a:p>
          <a:p>
            <a:pPr indent="-228600">
              <a:spcBef>
                <a:spcPts val="600"/>
              </a:spcBef>
              <a:buSzPct val="80000"/>
              <a:buFont typeface="Arial"/>
              <a:buChar char="•"/>
              <a:defRPr sz="2200" b="1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Spoilage ossidativo degli alimenti</a:t>
            </a:r>
          </a:p>
          <a:p>
            <a:pPr indent="-228600">
              <a:spcBef>
                <a:spcPts val="600"/>
              </a:spcBef>
              <a:buSzPct val="80000"/>
              <a:buFont typeface="Arial"/>
              <a:buChar char="•"/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Irrancidimento (acidi grassi), imbrunimento (polifenoli) </a:t>
            </a:r>
          </a:p>
          <a:p>
            <a:pPr>
              <a:spcBef>
                <a:spcPts val="600"/>
              </a:spcBef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spcBef>
                <a:spcPts val="600"/>
              </a:spcBef>
              <a:defRPr sz="2200" b="1" u="sng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ANTIOSSIDANTI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Protezione degli alimenti dalle reazioni di ossidazione (Shelf Life) 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Effetti nutraceutici sull’uomo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 sz="2200" u="sng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Valorizzazione</a:t>
            </a:r>
            <a:r>
              <a:rPr u="none"/>
              <a:t> commerciale dell’alimento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 u="none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asellaDiTesto 1"/>
          <p:cNvSpPr txBox="1"/>
          <p:nvPr/>
        </p:nvSpPr>
        <p:spPr>
          <a:xfrm>
            <a:off x="1360950" y="288100"/>
            <a:ext cx="9080259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La chimica degli antiossidanti: AO idrofili</a:t>
            </a:r>
          </a:p>
        </p:txBody>
      </p:sp>
      <p:sp>
        <p:nvSpPr>
          <p:cNvPr id="166" name="CasellaDiTesto 3"/>
          <p:cNvSpPr txBox="1"/>
          <p:nvPr/>
        </p:nvSpPr>
        <p:spPr>
          <a:xfrm>
            <a:off x="957334" y="2073998"/>
            <a:ext cx="10277331" cy="452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900" b="1" u="sng">
                <a:latin typeface="+mn-lt"/>
                <a:ea typeface="+mn-ea"/>
                <a:cs typeface="+mn-cs"/>
                <a:sym typeface="Univers Condensed Light"/>
              </a:defRPr>
            </a:pPr>
            <a:r>
              <a:t>L’acido ascorbico </a:t>
            </a:r>
            <a:r>
              <a:rPr b="0" u="none"/>
              <a:t>agisce attraverso:</a:t>
            </a:r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 b="0" u="none"/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Azione di </a:t>
            </a:r>
            <a:r>
              <a:rPr b="1"/>
              <a:t>scavenger</a:t>
            </a:r>
            <a:r>
              <a:t> delle specie reattive dell’ossigeno (ROS)</a:t>
            </a:r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Inibizione enzimatica (AA come cofattore essenziale per le diossigenasi α-chetoglutarato dipendenti. Ad esempio nel controllo del </a:t>
            </a:r>
            <a:r>
              <a:rPr b="1"/>
              <a:t>fattore inducibile dall'ipossia (HIF) -1</a:t>
            </a:r>
            <a:r>
              <a:t>, un fattore di trascrizione che regola molti geni responsabili della crescita del tumore e dell’infiammazione. </a:t>
            </a:r>
            <a:r>
              <a:rPr b="1"/>
              <a:t>L'inibizione</a:t>
            </a:r>
            <a:r>
              <a:t> dipendente dalla vitamina C del percorso HIF può spiegare l’effetto osservato </a:t>
            </a:r>
            <a:r>
              <a:rPr b="1"/>
              <a:t>in studi in vitro</a:t>
            </a:r>
            <a:r>
              <a:t> dell’azione di AA nel controllare la progressione del tumore, le infezioni e l'infiammazione.</a:t>
            </a:r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Ruolo della vitamina C nella formazione di addotti covalenti con </a:t>
            </a:r>
            <a:r>
              <a:rPr b="1"/>
              <a:t>metaboliti secondari elettrofili </a:t>
            </a:r>
            <a:r>
              <a:rPr sz="1200" i="1"/>
              <a:t>(elettrofili come ossidanti in quanto avidi di elettroni)</a:t>
            </a:r>
          </a:p>
          <a:p>
            <a:pPr algn="just">
              <a:defRPr sz="1200" i="1">
                <a:latin typeface="+mn-lt"/>
                <a:ea typeface="+mn-ea"/>
                <a:cs typeface="+mn-cs"/>
                <a:sym typeface="Univers Condensed Light"/>
              </a:defRPr>
            </a:pPr>
            <a:endParaRPr sz="1200" i="1"/>
          </a:p>
          <a:p>
            <a:pPr algn="just">
              <a:defRPr sz="1200" i="1">
                <a:latin typeface="+mn-lt"/>
                <a:ea typeface="+mn-ea"/>
                <a:cs typeface="+mn-cs"/>
                <a:sym typeface="Univers Condensed Light"/>
              </a:defRPr>
            </a:pPr>
            <a:endParaRPr sz="1200" i="1"/>
          </a:p>
          <a:p>
            <a:pPr algn="just"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t>Azione </a:t>
            </a:r>
            <a:r>
              <a:rPr b="1"/>
              <a:t>riducente</a:t>
            </a:r>
            <a:r>
              <a:t> dell’acido ascorbico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  <p:pic>
        <p:nvPicPr>
          <p:cNvPr id="167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03" y="992558"/>
            <a:ext cx="2161157" cy="2074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52" y="1402785"/>
            <a:ext cx="5081657" cy="263464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CasellaDiTesto 5"/>
          <p:cNvSpPr txBox="1"/>
          <p:nvPr/>
        </p:nvSpPr>
        <p:spPr>
          <a:xfrm>
            <a:off x="1548844" y="475989"/>
            <a:ext cx="422797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Acido Ascorbico AZIONE RIDUCENTE</a:t>
            </a:r>
          </a:p>
        </p:txBody>
      </p:sp>
      <p:sp>
        <p:nvSpPr>
          <p:cNvPr id="171" name="CasellaDiTesto 6"/>
          <p:cNvSpPr txBox="1"/>
          <p:nvPr/>
        </p:nvSpPr>
        <p:spPr>
          <a:xfrm>
            <a:off x="1236191" y="4476176"/>
            <a:ext cx="4693419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Questo meccanismo d’azione è alla base della azione di conservante dell’acido ascorbico negli alimenti</a:t>
            </a:r>
          </a:p>
        </p:txBody>
      </p:sp>
      <p:pic>
        <p:nvPicPr>
          <p:cNvPr id="172" name="Immagine 10" descr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456" y="2512422"/>
            <a:ext cx="5081655" cy="183315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CasellaDiTesto 11"/>
          <p:cNvSpPr txBox="1"/>
          <p:nvPr/>
        </p:nvSpPr>
        <p:spPr>
          <a:xfrm>
            <a:off x="7002174" y="1952324"/>
            <a:ext cx="2314232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 u="sng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Additivi alimentari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42" y="3996918"/>
            <a:ext cx="3940448" cy="232117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CasellaDiTesto 4"/>
          <p:cNvSpPr txBox="1"/>
          <p:nvPr/>
        </p:nvSpPr>
        <p:spPr>
          <a:xfrm>
            <a:off x="3251182" y="28136"/>
            <a:ext cx="473328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Metodi di Analisi: cromatografia</a:t>
            </a:r>
          </a:p>
        </p:txBody>
      </p: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39" y="2573583"/>
            <a:ext cx="2529317" cy="2386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magine 6" descr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81" y="895936"/>
            <a:ext cx="2670493" cy="220559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CasellaDiTesto 8"/>
          <p:cNvSpPr txBox="1"/>
          <p:nvPr/>
        </p:nvSpPr>
        <p:spPr>
          <a:xfrm>
            <a:off x="1744926" y="3228943"/>
            <a:ext cx="200938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Strumentazione</a:t>
            </a:r>
          </a:p>
        </p:txBody>
      </p:sp>
      <p:sp>
        <p:nvSpPr>
          <p:cNvPr id="180" name="CasellaDiTesto 9"/>
          <p:cNvSpPr txBox="1"/>
          <p:nvPr/>
        </p:nvSpPr>
        <p:spPr>
          <a:xfrm>
            <a:off x="5459931" y="5157504"/>
            <a:ext cx="11908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Principio</a:t>
            </a:r>
          </a:p>
        </p:txBody>
      </p:sp>
      <p:sp>
        <p:nvSpPr>
          <p:cNvPr id="181" name="CasellaDiTesto 10"/>
          <p:cNvSpPr txBox="1"/>
          <p:nvPr/>
        </p:nvSpPr>
        <p:spPr>
          <a:xfrm>
            <a:off x="9482101" y="6389299"/>
            <a:ext cx="119070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Risultato</a:t>
            </a:r>
          </a:p>
        </p:txBody>
      </p:sp>
      <p:pic>
        <p:nvPicPr>
          <p:cNvPr id="182" name="Immagine 11" descr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043" y="2509296"/>
            <a:ext cx="2612323" cy="1354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asellaDiTesto 4"/>
          <p:cNvSpPr txBox="1"/>
          <p:nvPr/>
        </p:nvSpPr>
        <p:spPr>
          <a:xfrm>
            <a:off x="3194911" y="84408"/>
            <a:ext cx="6020055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Metodi di Analisi: titolazione iodometrica</a:t>
            </a:r>
          </a:p>
        </p:txBody>
      </p:sp>
      <p:sp>
        <p:nvSpPr>
          <p:cNvPr id="185" name="CasellaDiTesto 8"/>
          <p:cNvSpPr txBox="1"/>
          <p:nvPr/>
        </p:nvSpPr>
        <p:spPr>
          <a:xfrm>
            <a:off x="1345503" y="3616924"/>
            <a:ext cx="2009386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Strumentazione</a:t>
            </a:r>
          </a:p>
        </p:txBody>
      </p:sp>
      <p:sp>
        <p:nvSpPr>
          <p:cNvPr id="186" name="CasellaDiTesto 9"/>
          <p:cNvSpPr txBox="1"/>
          <p:nvPr/>
        </p:nvSpPr>
        <p:spPr>
          <a:xfrm>
            <a:off x="5416960" y="3863683"/>
            <a:ext cx="11908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Principio</a:t>
            </a:r>
          </a:p>
        </p:txBody>
      </p:sp>
      <p:sp>
        <p:nvSpPr>
          <p:cNvPr id="187" name="CasellaDiTesto 10"/>
          <p:cNvSpPr txBox="1"/>
          <p:nvPr/>
        </p:nvSpPr>
        <p:spPr>
          <a:xfrm>
            <a:off x="9496169" y="6403366"/>
            <a:ext cx="119070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Risultato</a:t>
            </a:r>
          </a:p>
        </p:txBody>
      </p:sp>
      <p:pic>
        <p:nvPicPr>
          <p:cNvPr id="188" name="Immagine 11" descr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839" y="1777841"/>
            <a:ext cx="2612322" cy="1354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81" y="663826"/>
            <a:ext cx="1766811" cy="2913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magine 5" descr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735" y="3247873"/>
            <a:ext cx="4578530" cy="455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magine 7" descr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233" y="3323485"/>
            <a:ext cx="2417739" cy="138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magine 12" descr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264" y="4970869"/>
            <a:ext cx="2696708" cy="140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CasellaDiTesto 14"/>
          <p:cNvSpPr txBox="1"/>
          <p:nvPr/>
        </p:nvSpPr>
        <p:spPr>
          <a:xfrm>
            <a:off x="8703798" y="3052640"/>
            <a:ext cx="2781059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Succo arancia commerciale</a:t>
            </a:r>
          </a:p>
        </p:txBody>
      </p:sp>
      <p:sp>
        <p:nvSpPr>
          <p:cNvPr id="194" name="CasellaDiTesto 15"/>
          <p:cNvSpPr txBox="1"/>
          <p:nvPr/>
        </p:nvSpPr>
        <p:spPr>
          <a:xfrm>
            <a:off x="8799928" y="4836890"/>
            <a:ext cx="2148440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Succo arancia fresco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asellaDiTesto 2"/>
          <p:cNvSpPr txBox="1"/>
          <p:nvPr/>
        </p:nvSpPr>
        <p:spPr>
          <a:xfrm>
            <a:off x="851469" y="142454"/>
            <a:ext cx="9080259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La chimica degli antiossidanti: AO idrofili</a:t>
            </a:r>
          </a:p>
        </p:txBody>
      </p:sp>
      <p:sp>
        <p:nvSpPr>
          <p:cNvPr id="197" name="CasellaDiTesto 3"/>
          <p:cNvSpPr txBox="1"/>
          <p:nvPr/>
        </p:nvSpPr>
        <p:spPr>
          <a:xfrm>
            <a:off x="905389" y="1479001"/>
            <a:ext cx="7852379" cy="339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200" b="1" u="sng">
                <a:latin typeface="+mn-lt"/>
                <a:ea typeface="+mn-ea"/>
                <a:cs typeface="+mn-cs"/>
                <a:sym typeface="Univers Condensed Light"/>
              </a:defRPr>
            </a:pPr>
            <a:r>
              <a:t>L’acido citrico </a:t>
            </a:r>
            <a:r>
              <a:rPr b="0" u="none"/>
              <a:t>agisce attraverso:</a:t>
            </a:r>
          </a:p>
          <a:p>
            <a:pPr algn="just">
              <a:defRPr sz="2200">
                <a:latin typeface="+mn-lt"/>
                <a:ea typeface="+mn-ea"/>
                <a:cs typeface="+mn-cs"/>
                <a:sym typeface="Univers Condensed Light"/>
              </a:defRPr>
            </a:pPr>
            <a:endParaRPr b="0" u="none"/>
          </a:p>
          <a:p>
            <a:pPr algn="just">
              <a:defRPr sz="2200">
                <a:latin typeface="+mn-lt"/>
                <a:ea typeface="+mn-ea"/>
                <a:cs typeface="+mn-cs"/>
                <a:sym typeface="Univers Condensed Light"/>
              </a:defRPr>
            </a:pPr>
            <a:endParaRPr b="0" u="none"/>
          </a:p>
          <a:p>
            <a:pPr algn="just"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L'acido citrico agisce sotto forma di citrato riducendo la perossidazione lipidica e limitando l'infiammazione </a:t>
            </a:r>
          </a:p>
          <a:p>
            <a:pPr algn="just"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In vitro, il citrato ha migliorato la funzione endoteliale riducendo i marker infiammatori</a:t>
            </a:r>
          </a:p>
          <a:p>
            <a:pPr algn="just"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Inoltre, è stato dimostrato che l'acido citrico riduce il danno epatocellulare provocato nei ratti dal tetracloruro di carbonio. </a:t>
            </a:r>
          </a:p>
        </p:txBody>
      </p:sp>
      <p:pic>
        <p:nvPicPr>
          <p:cNvPr id="198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517" y="927917"/>
            <a:ext cx="2143128" cy="214312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CasellaDiTesto 7"/>
          <p:cNvSpPr txBox="1"/>
          <p:nvPr/>
        </p:nvSpPr>
        <p:spPr>
          <a:xfrm>
            <a:off x="8849286" y="2649085"/>
            <a:ext cx="3647581" cy="49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Acido</a:t>
            </a:r>
            <a:r>
              <a:rPr sz="1300" b="0"/>
              <a:t> citrico (acido 2-idrossi-1,2,3-propan-tricarbossilico) </a:t>
            </a:r>
          </a:p>
        </p:txBody>
      </p:sp>
      <p:pic>
        <p:nvPicPr>
          <p:cNvPr id="200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625" y="4862533"/>
            <a:ext cx="2456904" cy="987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asellaDiTesto 4"/>
          <p:cNvSpPr txBox="1"/>
          <p:nvPr/>
        </p:nvSpPr>
        <p:spPr>
          <a:xfrm>
            <a:off x="3265251" y="98476"/>
            <a:ext cx="473328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Metodi di Analisi: cromatografia</a:t>
            </a:r>
          </a:p>
        </p:txBody>
      </p:sp>
      <p:pic>
        <p:nvPicPr>
          <p:cNvPr id="20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70" y="2509296"/>
            <a:ext cx="2529317" cy="2386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magine 6" descr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81" y="895936"/>
            <a:ext cx="2670493" cy="220559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asellaDiTesto 8"/>
          <p:cNvSpPr txBox="1"/>
          <p:nvPr/>
        </p:nvSpPr>
        <p:spPr>
          <a:xfrm>
            <a:off x="1744926" y="3228943"/>
            <a:ext cx="200938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Strumentazione</a:t>
            </a:r>
          </a:p>
        </p:txBody>
      </p:sp>
      <p:sp>
        <p:nvSpPr>
          <p:cNvPr id="206" name="CasellaDiTesto 9"/>
          <p:cNvSpPr txBox="1"/>
          <p:nvPr/>
        </p:nvSpPr>
        <p:spPr>
          <a:xfrm>
            <a:off x="5459931" y="5157504"/>
            <a:ext cx="11908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Principio</a:t>
            </a:r>
          </a:p>
        </p:txBody>
      </p:sp>
      <p:sp>
        <p:nvSpPr>
          <p:cNvPr id="207" name="CasellaDiTesto 10"/>
          <p:cNvSpPr txBox="1"/>
          <p:nvPr/>
        </p:nvSpPr>
        <p:spPr>
          <a:xfrm>
            <a:off x="9482101" y="6389299"/>
            <a:ext cx="119070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Risultato</a:t>
            </a:r>
          </a:p>
        </p:txBody>
      </p:sp>
      <p:pic>
        <p:nvPicPr>
          <p:cNvPr id="208" name="Immagine 12" descr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104" y="1998727"/>
            <a:ext cx="2143128" cy="214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294" y="3702780"/>
            <a:ext cx="3662744" cy="266121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Ovale 1"/>
          <p:cNvSpPr/>
          <p:nvPr/>
        </p:nvSpPr>
        <p:spPr>
          <a:xfrm rot="16200000">
            <a:off x="9120569" y="5283296"/>
            <a:ext cx="1003607" cy="400115"/>
          </a:xfrm>
          <a:prstGeom prst="ellipse">
            <a:avLst/>
          </a:prstGeom>
          <a:solidFill>
            <a:schemeClr val="accent1">
              <a:alpha val="17000"/>
            </a:schemeClr>
          </a:solidFill>
          <a:ln w="47625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asellaDiTesto 4"/>
          <p:cNvSpPr txBox="1"/>
          <p:nvPr/>
        </p:nvSpPr>
        <p:spPr>
          <a:xfrm>
            <a:off x="3194911" y="84408"/>
            <a:ext cx="5223974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Metodi di Analisi: spettrofotometria</a:t>
            </a:r>
          </a:p>
        </p:txBody>
      </p:sp>
      <p:sp>
        <p:nvSpPr>
          <p:cNvPr id="213" name="CasellaDiTesto 8"/>
          <p:cNvSpPr txBox="1"/>
          <p:nvPr/>
        </p:nvSpPr>
        <p:spPr>
          <a:xfrm>
            <a:off x="1971673" y="2706260"/>
            <a:ext cx="200938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Strumentazione</a:t>
            </a:r>
          </a:p>
        </p:txBody>
      </p:sp>
      <p:sp>
        <p:nvSpPr>
          <p:cNvPr id="214" name="CasellaDiTesto 9"/>
          <p:cNvSpPr txBox="1"/>
          <p:nvPr/>
        </p:nvSpPr>
        <p:spPr>
          <a:xfrm>
            <a:off x="5211483" y="5291211"/>
            <a:ext cx="11908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Principio</a:t>
            </a:r>
          </a:p>
        </p:txBody>
      </p:sp>
      <p:sp>
        <p:nvSpPr>
          <p:cNvPr id="215" name="CasellaDiTesto 10"/>
          <p:cNvSpPr txBox="1"/>
          <p:nvPr/>
        </p:nvSpPr>
        <p:spPr>
          <a:xfrm>
            <a:off x="9496169" y="6403366"/>
            <a:ext cx="119070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Risultato</a:t>
            </a:r>
          </a:p>
        </p:txBody>
      </p:sp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216" y="2925608"/>
            <a:ext cx="3311438" cy="345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09" y="546073"/>
            <a:ext cx="3765085" cy="1986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817" y="3165505"/>
            <a:ext cx="4965282" cy="1986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76" y="996494"/>
            <a:ext cx="8619050" cy="1685715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Ovale 2"/>
          <p:cNvSpPr/>
          <p:nvPr/>
        </p:nvSpPr>
        <p:spPr>
          <a:xfrm>
            <a:off x="3348480" y="1866475"/>
            <a:ext cx="1687755" cy="665713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60325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20" y="1399523"/>
            <a:ext cx="4629152" cy="2781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CasellaDiTesto 2"/>
          <p:cNvSpPr txBox="1"/>
          <p:nvPr/>
        </p:nvSpPr>
        <p:spPr>
          <a:xfrm>
            <a:off x="1453711" y="630696"/>
            <a:ext cx="7550901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Univers Condensed Light"/>
              </a:defRPr>
            </a:pPr>
            <a:r>
              <a:t>2-fenilcromano  STRUTTURA BASE DEI </a:t>
            </a:r>
            <a:r>
              <a:rPr b="1"/>
              <a:t>FLAVONOIDI</a:t>
            </a:r>
          </a:p>
        </p:txBody>
      </p:sp>
      <p:sp>
        <p:nvSpPr>
          <p:cNvPr id="230" name="Ovale 3"/>
          <p:cNvSpPr/>
          <p:nvPr/>
        </p:nvSpPr>
        <p:spPr>
          <a:xfrm>
            <a:off x="3720293" y="2548526"/>
            <a:ext cx="640777" cy="620199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60325">
            <a:solidFill>
              <a:srgbClr val="48678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231" name="Ovale 4"/>
          <p:cNvSpPr/>
          <p:nvPr/>
        </p:nvSpPr>
        <p:spPr>
          <a:xfrm>
            <a:off x="4178475" y="1374104"/>
            <a:ext cx="2016695" cy="1794619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60325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pic>
        <p:nvPicPr>
          <p:cNvPr id="232" name="Immagine 5" descr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55" y="3511274"/>
            <a:ext cx="4477023" cy="278130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CasellaDiTesto 6"/>
          <p:cNvSpPr txBox="1"/>
          <p:nvPr/>
        </p:nvSpPr>
        <p:spPr>
          <a:xfrm>
            <a:off x="7677962" y="3811489"/>
            <a:ext cx="173001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Catione flavilio</a:t>
            </a:r>
          </a:p>
        </p:txBody>
      </p:sp>
      <p:sp>
        <p:nvSpPr>
          <p:cNvPr id="234" name="Ovale 7"/>
          <p:cNvSpPr/>
          <p:nvPr/>
        </p:nvSpPr>
        <p:spPr>
          <a:xfrm>
            <a:off x="8514295" y="4684541"/>
            <a:ext cx="559373" cy="536927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60325">
            <a:solidFill>
              <a:srgbClr val="48678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235" name="Connettore 2 9"/>
          <p:cNvSpPr/>
          <p:nvPr/>
        </p:nvSpPr>
        <p:spPr>
          <a:xfrm>
            <a:off x="4867421" y="3603988"/>
            <a:ext cx="1822428" cy="911741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" name="CasellaDiTesto 10"/>
          <p:cNvSpPr txBox="1"/>
          <p:nvPr/>
        </p:nvSpPr>
        <p:spPr>
          <a:xfrm>
            <a:off x="3653821" y="4206240"/>
            <a:ext cx="3127171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Dai flavonoidi agli antociani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01" y="1567761"/>
            <a:ext cx="5468449" cy="340815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asellaDiTesto 7"/>
          <p:cNvSpPr txBox="1"/>
          <p:nvPr/>
        </p:nvSpPr>
        <p:spPr>
          <a:xfrm>
            <a:off x="188723" y="163459"/>
            <a:ext cx="11814554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Perché qualcosa possa agire come antiossidante deve esserci un’ OSSIDAZIONE potenziale o in corso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56" y="966375"/>
            <a:ext cx="3588018" cy="246262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CasellaDiTesto 4"/>
          <p:cNvSpPr txBox="1"/>
          <p:nvPr/>
        </p:nvSpPr>
        <p:spPr>
          <a:xfrm>
            <a:off x="997698" y="425883"/>
            <a:ext cx="4342749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2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Struttura base delle </a:t>
            </a:r>
            <a:r>
              <a:rPr>
                <a:solidFill>
                  <a:srgbClr val="FF0000"/>
                </a:solidFill>
              </a:rPr>
              <a:t>antocianine</a:t>
            </a:r>
          </a:p>
        </p:txBody>
      </p:sp>
      <p:sp>
        <p:nvSpPr>
          <p:cNvPr id="240" name="CasellaDiTesto 5"/>
          <p:cNvSpPr txBox="1"/>
          <p:nvPr/>
        </p:nvSpPr>
        <p:spPr>
          <a:xfrm>
            <a:off x="6141720" y="766525"/>
            <a:ext cx="4703769" cy="428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t>Le </a:t>
            </a:r>
            <a:r>
              <a:rPr b="1"/>
              <a:t>antocianine</a:t>
            </a:r>
            <a:r>
              <a:t>, una famiglia di molte centinaia di molecole, sono responsabili di gran parte della colorazione rossa, rosa, blu, malva, violetto e magenta che possiamo osservare nei petali dei fiori, come la malva o le petunie, nella frutta come l’uva, i mirtilli o le fragole, e nella verdura, come nella cipolla rossa </a:t>
            </a:r>
            <a:r>
              <a:rPr b="1"/>
              <a:t>o nel cavolo rosso.</a:t>
            </a:r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Derivano dalle antocianidine, legate ad almeno un residuo zuccherino</a:t>
            </a:r>
          </a:p>
        </p:txBody>
      </p:sp>
      <p:pic>
        <p:nvPicPr>
          <p:cNvPr id="241" name="Immagine 6" descr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25" y="3941328"/>
            <a:ext cx="3321049" cy="2490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2" y="1046274"/>
            <a:ext cx="11874676" cy="217877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CasellaDiTesto 2"/>
          <p:cNvSpPr txBox="1"/>
          <p:nvPr/>
        </p:nvSpPr>
        <p:spPr>
          <a:xfrm>
            <a:off x="1245544" y="513377"/>
            <a:ext cx="3508431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Equilibri della cianidina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FE98588-F482-555C-306B-73DB22299234}"/>
              </a:ext>
            </a:extLst>
          </p:cNvPr>
          <p:cNvGrpSpPr/>
          <p:nvPr/>
        </p:nvGrpSpPr>
        <p:grpSpPr>
          <a:xfrm>
            <a:off x="2882901" y="3225052"/>
            <a:ext cx="5547692" cy="3632948"/>
            <a:chOff x="1491657" y="400644"/>
            <a:chExt cx="6167652" cy="4324550"/>
          </a:xfrm>
        </p:grpSpPr>
        <p:pic>
          <p:nvPicPr>
            <p:cNvPr id="3" name="Immagine 1" descr="Immagine 1">
              <a:extLst>
                <a:ext uri="{FF2B5EF4-FFF2-40B4-BE49-F238E27FC236}">
                  <a16:creationId xmlns:a16="http://schemas.microsoft.com/office/drawing/2014/main" id="{1DD62344-A139-C8DD-6B94-4C4867ECE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6455" y="1189449"/>
              <a:ext cx="5524502" cy="14478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" name="CasellaDiTesto 2">
              <a:extLst>
                <a:ext uri="{FF2B5EF4-FFF2-40B4-BE49-F238E27FC236}">
                  <a16:creationId xmlns:a16="http://schemas.microsoft.com/office/drawing/2014/main" id="{476E3CE8-C68F-9889-8F48-B4F36679817B}"/>
                </a:ext>
              </a:extLst>
            </p:cNvPr>
            <p:cNvSpPr txBox="1"/>
            <p:nvPr/>
          </p:nvSpPr>
          <p:spPr>
            <a:xfrm>
              <a:off x="2197520" y="400644"/>
              <a:ext cx="5136150" cy="4567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2400" b="1"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rPr sz="1400" dirty="0" err="1"/>
                <a:t>Estratto</a:t>
              </a:r>
              <a:r>
                <a:rPr sz="1400" dirty="0"/>
                <a:t> di cavolo rosso in </a:t>
              </a:r>
              <a:r>
                <a:rPr sz="1400" dirty="0" err="1"/>
                <a:t>funzione</a:t>
              </a:r>
              <a:r>
                <a:rPr sz="1400" dirty="0"/>
                <a:t> del pH</a:t>
              </a:r>
            </a:p>
          </p:txBody>
        </p:sp>
        <p:sp>
          <p:nvSpPr>
            <p:cNvPr id="5" name="Connettore 2 4">
              <a:extLst>
                <a:ext uri="{FF2B5EF4-FFF2-40B4-BE49-F238E27FC236}">
                  <a16:creationId xmlns:a16="http://schemas.microsoft.com/office/drawing/2014/main" id="{0077DFC6-A642-DE19-1A71-D936FBCED786}"/>
                </a:ext>
              </a:extLst>
            </p:cNvPr>
            <p:cNvSpPr/>
            <p:nvPr/>
          </p:nvSpPr>
          <p:spPr>
            <a:xfrm>
              <a:off x="2977018" y="3014533"/>
              <a:ext cx="3118985" cy="3"/>
            </a:xfrm>
            <a:prstGeom prst="line">
              <a:avLst/>
            </a:prstGeom>
            <a:ln w="19050">
              <a:solidFill>
                <a:srgbClr val="000000"/>
              </a:solidFill>
              <a:miter/>
              <a:headEnd type="triangle"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6" name="CasellaDiTesto 6">
              <a:extLst>
                <a:ext uri="{FF2B5EF4-FFF2-40B4-BE49-F238E27FC236}">
                  <a16:creationId xmlns:a16="http://schemas.microsoft.com/office/drawing/2014/main" id="{AC5D1CC4-84A8-EB4E-61F5-8821DA7A6BB4}"/>
                </a:ext>
              </a:extLst>
            </p:cNvPr>
            <p:cNvSpPr txBox="1"/>
            <p:nvPr/>
          </p:nvSpPr>
          <p:spPr>
            <a:xfrm>
              <a:off x="2146881" y="2829866"/>
              <a:ext cx="1057037" cy="3708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pH 2</a:t>
              </a:r>
            </a:p>
          </p:txBody>
        </p:sp>
        <p:pic>
          <p:nvPicPr>
            <p:cNvPr id="7" name="Immagine 8" descr="Immagine 8">
              <a:extLst>
                <a:ext uri="{FF2B5EF4-FFF2-40B4-BE49-F238E27FC236}">
                  <a16:creationId xmlns:a16="http://schemas.microsoft.com/office/drawing/2014/main" id="{E0838661-F160-A542-FD4B-F494F19C6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1657" y="3482906"/>
              <a:ext cx="1999690" cy="124228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8" name="Gruppo 11">
              <a:extLst>
                <a:ext uri="{FF2B5EF4-FFF2-40B4-BE49-F238E27FC236}">
                  <a16:creationId xmlns:a16="http://schemas.microsoft.com/office/drawing/2014/main" id="{AE2D4CCD-916D-32AD-6F14-5E85080BA70E}"/>
                </a:ext>
              </a:extLst>
            </p:cNvPr>
            <p:cNvGrpSpPr/>
            <p:nvPr/>
          </p:nvGrpSpPr>
          <p:grpSpPr>
            <a:xfrm>
              <a:off x="5705338" y="2873155"/>
              <a:ext cx="1953971" cy="1852039"/>
              <a:chOff x="0" y="0"/>
              <a:chExt cx="1953970" cy="1852038"/>
            </a:xfrm>
          </p:grpSpPr>
          <p:sp>
            <p:nvSpPr>
              <p:cNvPr id="9" name="CasellaDiTesto 7">
                <a:extLst>
                  <a:ext uri="{FF2B5EF4-FFF2-40B4-BE49-F238E27FC236}">
                    <a16:creationId xmlns:a16="http://schemas.microsoft.com/office/drawing/2014/main" id="{7B19C4B8-A6B8-D027-E802-E39D5F207D67}"/>
                  </a:ext>
                </a:extLst>
              </p:cNvPr>
              <p:cNvSpPr txBox="1"/>
              <p:nvPr/>
            </p:nvSpPr>
            <p:spPr>
              <a:xfrm>
                <a:off x="1022374" y="-1"/>
                <a:ext cx="931597" cy="3708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lvl1pPr>
              </a:lstStyle>
              <a:p>
                <a:r>
                  <a:t>pH 12</a:t>
                </a:r>
              </a:p>
            </p:txBody>
          </p:sp>
          <p:pic>
            <p:nvPicPr>
              <p:cNvPr id="10" name="Immagine 9" descr="Immagine 9">
                <a:extLst>
                  <a:ext uri="{FF2B5EF4-FFF2-40B4-BE49-F238E27FC236}">
                    <a16:creationId xmlns:a16="http://schemas.microsoft.com/office/drawing/2014/main" id="{CAA3EED3-4A4E-432D-9714-E2B99D76F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698493"/>
                <a:ext cx="1953311" cy="11535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" name="Ovale 10">
                <a:extLst>
                  <a:ext uri="{FF2B5EF4-FFF2-40B4-BE49-F238E27FC236}">
                    <a16:creationId xmlns:a16="http://schemas.microsoft.com/office/drawing/2014/main" id="{817C8CFC-585F-0D75-6370-64319FCEA231}"/>
                  </a:ext>
                </a:extLst>
              </p:cNvPr>
              <p:cNvSpPr/>
              <p:nvPr/>
            </p:nvSpPr>
            <p:spPr>
              <a:xfrm>
                <a:off x="772257" y="1203571"/>
                <a:ext cx="345285" cy="20753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asellaDiTesto 1"/>
          <p:cNvSpPr txBox="1"/>
          <p:nvPr/>
        </p:nvSpPr>
        <p:spPr>
          <a:xfrm>
            <a:off x="1416786" y="231354"/>
            <a:ext cx="6014995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Stabilizzazione del colore degli antociani</a:t>
            </a:r>
          </a:p>
        </p:txBody>
      </p:sp>
      <p:sp>
        <p:nvSpPr>
          <p:cNvPr id="258" name="CasellaDiTesto 2"/>
          <p:cNvSpPr txBox="1"/>
          <p:nvPr/>
        </p:nvSpPr>
        <p:spPr>
          <a:xfrm>
            <a:off x="1436515" y="793395"/>
            <a:ext cx="823260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La stabiizzazione avviene attraverso meccanismi di condensazione con i Tannini</a:t>
            </a:r>
          </a:p>
        </p:txBody>
      </p:sp>
      <p:pic>
        <p:nvPicPr>
          <p:cNvPr id="259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61" y="1740629"/>
            <a:ext cx="5825843" cy="425570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Ovale 4"/>
          <p:cNvSpPr/>
          <p:nvPr/>
        </p:nvSpPr>
        <p:spPr>
          <a:xfrm>
            <a:off x="3474718" y="3685737"/>
            <a:ext cx="1899139" cy="967157"/>
          </a:xfrm>
          <a:prstGeom prst="ellipse">
            <a:avLst/>
          </a:prstGeom>
          <a:ln w="12700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261" name="Ovale 5"/>
          <p:cNvSpPr/>
          <p:nvPr/>
        </p:nvSpPr>
        <p:spPr>
          <a:xfrm>
            <a:off x="4851012" y="3101922"/>
            <a:ext cx="1155903" cy="535755"/>
          </a:xfrm>
          <a:prstGeom prst="ellipse">
            <a:avLst/>
          </a:prstGeom>
          <a:ln w="1270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pic>
        <p:nvPicPr>
          <p:cNvPr id="26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696" y="1423391"/>
            <a:ext cx="2520464" cy="1406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185" y="3710356"/>
            <a:ext cx="1625484" cy="15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Connettore 2 7"/>
          <p:cNvSpPr/>
          <p:nvPr/>
        </p:nvSpPr>
        <p:spPr>
          <a:xfrm flipV="1">
            <a:off x="6006908" y="2830160"/>
            <a:ext cx="2349303" cy="539637"/>
          </a:xfrm>
          <a:prstGeom prst="line">
            <a:avLst/>
          </a:prstGeom>
          <a:ln w="25400">
            <a:solidFill>
              <a:srgbClr val="FF0000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5" name="Connettore 2 10"/>
          <p:cNvSpPr/>
          <p:nvPr/>
        </p:nvSpPr>
        <p:spPr>
          <a:xfrm>
            <a:off x="6063365" y="3431344"/>
            <a:ext cx="2292846" cy="876535"/>
          </a:xfrm>
          <a:prstGeom prst="line">
            <a:avLst/>
          </a:prstGeom>
          <a:ln w="25400">
            <a:solidFill>
              <a:srgbClr val="FF0000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6" name="CasellaDiTesto 11"/>
          <p:cNvSpPr txBox="1"/>
          <p:nvPr/>
        </p:nvSpPr>
        <p:spPr>
          <a:xfrm>
            <a:off x="7565911" y="3281241"/>
            <a:ext cx="90446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polimeri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asellaDiTesto 2"/>
          <p:cNvSpPr txBox="1"/>
          <p:nvPr/>
        </p:nvSpPr>
        <p:spPr>
          <a:xfrm>
            <a:off x="1261135" y="900491"/>
            <a:ext cx="9699678" cy="5065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160000"/>
              </a:lnSpc>
              <a:defRPr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 </a:t>
            </a:r>
            <a:r>
              <a:rPr b="1"/>
              <a:t>antocianine</a:t>
            </a:r>
            <a:r>
              <a:t>, grazie alla loro struttura chimica, sono potenti </a:t>
            </a:r>
            <a:r>
              <a:rPr b="1"/>
              <a:t>antiossidanti</a:t>
            </a:r>
            <a:r>
              <a:t>: neutralizzano i </a:t>
            </a:r>
            <a:r>
              <a:rPr b="1"/>
              <a:t>radicali liberi </a:t>
            </a:r>
            <a:r>
              <a:t>e le </a:t>
            </a:r>
            <a:r>
              <a:rPr b="1"/>
              <a:t>molecole ossidanti </a:t>
            </a:r>
            <a:r>
              <a:t>prodotte dal metabolismo cellulare, esercitando quindi una serie di effetti benefici e protettivi sulla salute di cellule, tessuti e dell'organismo intero</a:t>
            </a:r>
          </a:p>
          <a:p>
            <a:pPr>
              <a:lnSpc>
                <a:spcPct val="160000"/>
              </a:lnSpc>
              <a:defRPr b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160000"/>
              </a:lnSpc>
              <a:defRPr b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studi in vitro</a:t>
            </a:r>
            <a:r>
              <a:rPr b="0"/>
              <a:t> e su modelli animali che evidenziano il ruolo delle fito-molecole nella protezione cardiaca e cardiovascolare, e dei meccanismi molecolari in cui sono coinvolti. Le antocianine infatti regolano diverse vie biochimiche coinvolte nello sviluppo e nell’eziologia delle malattie cardiovascolari.</a:t>
            </a:r>
          </a:p>
          <a:p>
            <a:pPr>
              <a:lnSpc>
                <a:spcPct val="160000"/>
              </a:lnSpc>
              <a:defRPr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lnSpc>
                <a:spcPct val="160000"/>
              </a:lnSpc>
              <a:defRPr>
                <a:solidFill>
                  <a:srgbClr val="56636B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t>studi epidemiologici </a:t>
            </a:r>
            <a:r>
              <a:rPr b="1" u="sng"/>
              <a:t>pluriennali</a:t>
            </a:r>
            <a:r>
              <a:t> su coorti specifiche (donne in post-menopausa), hanno dimostrato come</a:t>
            </a:r>
            <a:r>
              <a:rPr b="1"/>
              <a:t> una dieta ricca in flavonoidi, e in particolare antocianine, riduce il rischio di morte per malattie cardiovascolari</a:t>
            </a:r>
          </a:p>
        </p:txBody>
      </p:sp>
      <p:sp>
        <p:nvSpPr>
          <p:cNvPr id="274" name="CasellaDiTesto 3"/>
          <p:cNvSpPr txBox="1"/>
          <p:nvPr/>
        </p:nvSpPr>
        <p:spPr>
          <a:xfrm>
            <a:off x="1360951" y="288100"/>
            <a:ext cx="540509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Attività antiossidante degli antociani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asellaDiTesto 4"/>
          <p:cNvSpPr txBox="1"/>
          <p:nvPr/>
        </p:nvSpPr>
        <p:spPr>
          <a:xfrm>
            <a:off x="2974306" y="0"/>
            <a:ext cx="473328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Metodi di Analisi: cromatografia</a:t>
            </a:r>
          </a:p>
        </p:txBody>
      </p:sp>
      <p:pic>
        <p:nvPicPr>
          <p:cNvPr id="28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871" y="2509296"/>
            <a:ext cx="2529317" cy="2386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magine 6" descr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80" y="895936"/>
            <a:ext cx="2670494" cy="220559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CasellaDiTesto 8"/>
          <p:cNvSpPr txBox="1"/>
          <p:nvPr/>
        </p:nvSpPr>
        <p:spPr>
          <a:xfrm>
            <a:off x="1481680" y="3228943"/>
            <a:ext cx="200938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Strumentazione</a:t>
            </a:r>
          </a:p>
        </p:txBody>
      </p:sp>
      <p:sp>
        <p:nvSpPr>
          <p:cNvPr id="285" name="CasellaDiTesto 9"/>
          <p:cNvSpPr txBox="1"/>
          <p:nvPr/>
        </p:nvSpPr>
        <p:spPr>
          <a:xfrm>
            <a:off x="5182832" y="5157504"/>
            <a:ext cx="11908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Principio</a:t>
            </a:r>
          </a:p>
        </p:txBody>
      </p:sp>
      <p:sp>
        <p:nvSpPr>
          <p:cNvPr id="286" name="CasellaDiTesto 10"/>
          <p:cNvSpPr txBox="1"/>
          <p:nvPr/>
        </p:nvSpPr>
        <p:spPr>
          <a:xfrm>
            <a:off x="9003040" y="6278764"/>
            <a:ext cx="1190706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Risultato</a:t>
            </a:r>
          </a:p>
        </p:txBody>
      </p:sp>
      <p:pic>
        <p:nvPicPr>
          <p:cNvPr id="287" name="Immagine 3" descr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229" y="1495808"/>
            <a:ext cx="4419603" cy="819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magine 5" descr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079" y="2855153"/>
            <a:ext cx="4761933" cy="3423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691041"/>
            <a:ext cx="8236044" cy="547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CasellaDiTesto 5"/>
          <p:cNvSpPr txBox="1"/>
          <p:nvPr/>
        </p:nvSpPr>
        <p:spPr>
          <a:xfrm>
            <a:off x="2000024" y="260155"/>
            <a:ext cx="5951209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I COMPOSTI FENOLICI DELL’OLIO DI OLIVA</a:t>
            </a:r>
          </a:p>
        </p:txBody>
      </p:sp>
      <p:sp>
        <p:nvSpPr>
          <p:cNvPr id="292" name="Rettangolo con angoli arrotondati 6"/>
          <p:cNvSpPr/>
          <p:nvPr/>
        </p:nvSpPr>
        <p:spPr>
          <a:xfrm>
            <a:off x="3442446" y="5199529"/>
            <a:ext cx="5683627" cy="788898"/>
          </a:xfrm>
          <a:prstGeom prst="roundRect">
            <a:avLst>
              <a:gd name="adj" fmla="val 16667"/>
            </a:avLst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523"/>
            <a:ext cx="5854847" cy="3808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53" y="900545"/>
            <a:ext cx="5590746" cy="3588328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CasellaDiTesto 5"/>
          <p:cNvSpPr txBox="1"/>
          <p:nvPr/>
        </p:nvSpPr>
        <p:spPr>
          <a:xfrm>
            <a:off x="2719646" y="193963"/>
            <a:ext cx="6360078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COMPOSIZIONE CHIMICA DELL’OLIO DI OLIVA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asellaDiTesto 4"/>
          <p:cNvSpPr txBox="1"/>
          <p:nvPr/>
        </p:nvSpPr>
        <p:spPr>
          <a:xfrm>
            <a:off x="1079637" y="724612"/>
            <a:ext cx="10302056" cy="151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 </a:t>
            </a:r>
            <a:r>
              <a:rPr dirty="0" err="1"/>
              <a:t>composti</a:t>
            </a:r>
            <a:r>
              <a:rPr dirty="0"/>
              <a:t> </a:t>
            </a:r>
            <a:r>
              <a:rPr dirty="0" err="1"/>
              <a:t>fenolici</a:t>
            </a:r>
            <a:r>
              <a:rPr dirty="0"/>
              <a:t> e </a:t>
            </a:r>
            <a:r>
              <a:rPr dirty="0" err="1"/>
              <a:t>polifenolici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 </a:t>
            </a:r>
            <a:r>
              <a:rPr dirty="0" err="1"/>
              <a:t>d’oliva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classificati</a:t>
            </a:r>
            <a:r>
              <a:rPr dirty="0"/>
              <a:t> in </a:t>
            </a:r>
            <a:r>
              <a:rPr b="1" dirty="0" err="1"/>
              <a:t>fenil-acidi</a:t>
            </a:r>
            <a:r>
              <a:rPr b="1" dirty="0"/>
              <a:t>, </a:t>
            </a:r>
            <a:r>
              <a:rPr b="1" dirty="0" err="1"/>
              <a:t>secoiridoidi</a:t>
            </a:r>
            <a:r>
              <a:rPr b="1" dirty="0"/>
              <a:t>, </a:t>
            </a:r>
            <a:r>
              <a:rPr b="1" dirty="0" err="1"/>
              <a:t>fenil-alcoli</a:t>
            </a:r>
            <a:r>
              <a:rPr b="1" dirty="0"/>
              <a:t>, </a:t>
            </a:r>
            <a:r>
              <a:rPr b="1" dirty="0" err="1"/>
              <a:t>flavonoidi</a:t>
            </a:r>
            <a:r>
              <a:rPr b="1" dirty="0"/>
              <a:t> e </a:t>
            </a:r>
            <a:r>
              <a:rPr b="1" dirty="0" err="1"/>
              <a:t>lignani</a:t>
            </a:r>
            <a:r>
              <a:rPr dirty="0"/>
              <a:t>. </a:t>
            </a:r>
          </a:p>
          <a:p>
            <a:pPr>
              <a:defRPr sz="23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defRPr sz="23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 </a:t>
            </a:r>
            <a:r>
              <a:rPr dirty="0" err="1"/>
              <a:t>fenil-acidi</a:t>
            </a:r>
            <a:r>
              <a:rPr dirty="0"/>
              <a:t> </a:t>
            </a:r>
            <a:r>
              <a:rPr dirty="0" err="1"/>
              <a:t>presenti</a:t>
            </a:r>
            <a:r>
              <a:rPr dirty="0"/>
              <a:t> </a:t>
            </a:r>
            <a:r>
              <a:rPr dirty="0" err="1"/>
              <a:t>nell’olio</a:t>
            </a:r>
            <a:r>
              <a:rPr dirty="0"/>
              <a:t> </a:t>
            </a:r>
            <a:r>
              <a:rPr dirty="0" err="1"/>
              <a:t>d’oliva</a:t>
            </a:r>
            <a:r>
              <a:rPr dirty="0"/>
              <a:t> </a:t>
            </a:r>
            <a:r>
              <a:rPr dirty="0" err="1"/>
              <a:t>derivano</a:t>
            </a:r>
            <a:r>
              <a:rPr dirty="0"/>
              <a:t> </a:t>
            </a:r>
            <a:r>
              <a:rPr dirty="0" err="1"/>
              <a:t>dall’acido</a:t>
            </a:r>
            <a:r>
              <a:rPr dirty="0"/>
              <a:t> </a:t>
            </a:r>
            <a:r>
              <a:rPr dirty="0" err="1"/>
              <a:t>benzoico</a:t>
            </a:r>
            <a:r>
              <a:rPr dirty="0"/>
              <a:t> e </a:t>
            </a:r>
            <a:r>
              <a:rPr dirty="0" err="1"/>
              <a:t>cinnamico</a:t>
            </a:r>
            <a:r>
              <a:rPr dirty="0"/>
              <a:t>.</a:t>
            </a:r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06" y="2594259"/>
            <a:ext cx="2338804" cy="233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085" y="2796956"/>
            <a:ext cx="3104034" cy="175378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CasellaDiTesto 7"/>
          <p:cNvSpPr txBox="1"/>
          <p:nvPr/>
        </p:nvSpPr>
        <p:spPr>
          <a:xfrm>
            <a:off x="1193060" y="5164344"/>
            <a:ext cx="10302056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A questi composti appartengono l’acido caffeico, vanillico, siringico, para-cumarico, orto-cumarico, protocatechico, sinapico e para-idrossibenzoico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96C06B-3268-8C55-3682-436EBBF979D9}"/>
              </a:ext>
            </a:extLst>
          </p:cNvPr>
          <p:cNvSpPr txBox="1"/>
          <p:nvPr/>
        </p:nvSpPr>
        <p:spPr>
          <a:xfrm>
            <a:off x="8083025" y="4488208"/>
            <a:ext cx="249316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dirty="0"/>
              <a:t>Acido cinnamico.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56FB8E-70D3-5684-7C3C-7A099BFB98FF}"/>
              </a:ext>
            </a:extLst>
          </p:cNvPr>
          <p:cNvSpPr txBox="1"/>
          <p:nvPr/>
        </p:nvSpPr>
        <p:spPr>
          <a:xfrm>
            <a:off x="2510611" y="4512867"/>
            <a:ext cx="233880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dirty="0"/>
              <a:t>Acido benzoico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asellaDiTesto 4"/>
          <p:cNvSpPr txBox="1"/>
          <p:nvPr/>
        </p:nvSpPr>
        <p:spPr>
          <a:xfrm>
            <a:off x="932410" y="685800"/>
            <a:ext cx="9495906" cy="4023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30000"/>
              </a:lnSpc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Oltre gli acidi fenolici la famiglia dei composti fenolici e polifenolici, caratteristici </a:t>
            </a:r>
            <a:r>
              <a:rPr b="1"/>
              <a:t>dell’olio d’oliva</a:t>
            </a:r>
            <a:r>
              <a:t>, comprende composti semplici come il </a:t>
            </a:r>
            <a:r>
              <a:rPr b="1"/>
              <a:t>tirosolo</a:t>
            </a:r>
            <a:r>
              <a:t> e </a:t>
            </a:r>
            <a:r>
              <a:rPr b="1"/>
              <a:t>l’idrossitirosolo</a:t>
            </a:r>
            <a:r>
              <a:t> e composti più complessi come i derivati </a:t>
            </a:r>
            <a:r>
              <a:rPr b="1"/>
              <a:t>secoiridoidi</a:t>
            </a:r>
            <a:r>
              <a:t>. 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In particolare per questa classe di composti, l’oleaceina e l’oleuropeina aglicone sono derivati dell’idrossitirosolo mentre l’oleocantale e ligstroside aglicone sono derivati del tirosolo 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FUNZIONALITA </a:t>
            </a:r>
            <a:r>
              <a:rPr b="1"/>
              <a:t>FENOLICA SEMPLICE</a:t>
            </a:r>
            <a:r>
              <a:t> O </a:t>
            </a:r>
            <a:r>
              <a:rPr b="1"/>
              <a:t>ORTODIFENOLICA</a:t>
            </a:r>
          </a:p>
        </p:txBody>
      </p:sp>
      <p:pic>
        <p:nvPicPr>
          <p:cNvPr id="30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25" y="5122647"/>
            <a:ext cx="3215985" cy="1222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98" y="4502487"/>
            <a:ext cx="3856763" cy="2462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uppo 10"/>
          <p:cNvGrpSpPr/>
          <p:nvPr/>
        </p:nvGrpSpPr>
        <p:grpSpPr>
          <a:xfrm>
            <a:off x="2935534" y="838200"/>
            <a:ext cx="6260856" cy="5181600"/>
            <a:chOff x="0" y="0"/>
            <a:chExt cx="6260855" cy="5181600"/>
          </a:xfrm>
        </p:grpSpPr>
        <p:pic>
          <p:nvPicPr>
            <p:cNvPr id="307" name="Immagine 3" descr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72" y="0"/>
              <a:ext cx="6200783" cy="518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8" name="Ovale 4"/>
            <p:cNvSpPr/>
            <p:nvPr/>
          </p:nvSpPr>
          <p:spPr>
            <a:xfrm>
              <a:off x="367545" y="3585881"/>
              <a:ext cx="775861" cy="782785"/>
            </a:xfrm>
            <a:prstGeom prst="ellipse">
              <a:avLst/>
            </a:prstGeom>
            <a:noFill/>
            <a:ln w="47625" cap="flat">
              <a:solidFill>
                <a:srgbClr val="3B8A7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09" name="Ovale 5"/>
            <p:cNvSpPr/>
            <p:nvPr/>
          </p:nvSpPr>
          <p:spPr>
            <a:xfrm>
              <a:off x="313758" y="240413"/>
              <a:ext cx="775861" cy="782787"/>
            </a:xfrm>
            <a:prstGeom prst="ellipse">
              <a:avLst/>
            </a:prstGeom>
            <a:noFill/>
            <a:ln w="47625" cap="flat">
              <a:solidFill>
                <a:srgbClr val="3B8A7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10" name="Ovale 6"/>
            <p:cNvSpPr/>
            <p:nvPr/>
          </p:nvSpPr>
          <p:spPr>
            <a:xfrm>
              <a:off x="-1" y="1486504"/>
              <a:ext cx="775861" cy="782787"/>
            </a:xfrm>
            <a:prstGeom prst="ellipse">
              <a:avLst/>
            </a:prstGeom>
            <a:noFill/>
            <a:ln w="47625" cap="flat">
              <a:solidFill>
                <a:srgbClr val="3B8A7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11" name="Ovale 7"/>
            <p:cNvSpPr/>
            <p:nvPr/>
          </p:nvSpPr>
          <p:spPr>
            <a:xfrm>
              <a:off x="4455459" y="240413"/>
              <a:ext cx="775861" cy="782787"/>
            </a:xfrm>
            <a:prstGeom prst="ellipse">
              <a:avLst/>
            </a:prstGeom>
            <a:noFill/>
            <a:ln w="4762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12" name="Ovale 8"/>
            <p:cNvSpPr/>
            <p:nvPr/>
          </p:nvSpPr>
          <p:spPr>
            <a:xfrm>
              <a:off x="4031673" y="1263611"/>
              <a:ext cx="775861" cy="782787"/>
            </a:xfrm>
            <a:prstGeom prst="ellipse">
              <a:avLst/>
            </a:prstGeom>
            <a:noFill/>
            <a:ln w="4762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13" name="Ovale 9"/>
            <p:cNvSpPr/>
            <p:nvPr/>
          </p:nvSpPr>
          <p:spPr>
            <a:xfrm>
              <a:off x="4285360" y="3543908"/>
              <a:ext cx="775861" cy="782785"/>
            </a:xfrm>
            <a:prstGeom prst="ellipse">
              <a:avLst/>
            </a:prstGeom>
            <a:noFill/>
            <a:ln w="4762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</p:grpSp>
      <p:sp>
        <p:nvSpPr>
          <p:cNvPr id="315" name="Rettangolo con angoli arrotondati 12"/>
          <p:cNvSpPr/>
          <p:nvPr/>
        </p:nvSpPr>
        <p:spPr>
          <a:xfrm>
            <a:off x="2097739" y="591671"/>
            <a:ext cx="3416149" cy="5755341"/>
          </a:xfrm>
          <a:prstGeom prst="roundRect">
            <a:avLst>
              <a:gd name="adj" fmla="val 16667"/>
            </a:avLst>
          </a:prstGeom>
          <a:ln w="82550">
            <a:solidFill>
              <a:srgbClr val="80808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316" name="Rettangolo con angoli arrotondati 13"/>
          <p:cNvSpPr/>
          <p:nvPr/>
        </p:nvSpPr>
        <p:spPr>
          <a:xfrm>
            <a:off x="6122889" y="582710"/>
            <a:ext cx="3416147" cy="5755341"/>
          </a:xfrm>
          <a:prstGeom prst="roundRect">
            <a:avLst>
              <a:gd name="adj" fmla="val 16667"/>
            </a:avLst>
          </a:prstGeom>
          <a:ln w="82550">
            <a:solidFill>
              <a:srgbClr val="D9D9D9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asellaDiTesto 4"/>
          <p:cNvSpPr txBox="1"/>
          <p:nvPr/>
        </p:nvSpPr>
        <p:spPr>
          <a:xfrm>
            <a:off x="3180802" y="0"/>
            <a:ext cx="2644485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Reazioni redox (I)</a:t>
            </a:r>
          </a:p>
        </p:txBody>
      </p:sp>
      <p:sp>
        <p:nvSpPr>
          <p:cNvPr id="108" name="CasellaDiTesto 6"/>
          <p:cNvSpPr txBox="1"/>
          <p:nvPr/>
        </p:nvSpPr>
        <p:spPr>
          <a:xfrm>
            <a:off x="938417" y="784605"/>
            <a:ext cx="5811349" cy="2669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Un agente riducente è un donatore di e</a:t>
            </a:r>
            <a:r>
              <a:rPr baseline="30000"/>
              <a:t>-</a:t>
            </a:r>
          </a:p>
          <a:p>
            <a:pPr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Fe</a:t>
            </a:r>
            <a:r>
              <a:rPr baseline="30000"/>
              <a:t>2+</a:t>
            </a:r>
            <a:r>
              <a:t>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Fe</a:t>
            </a:r>
            <a:r>
              <a:rPr baseline="30000"/>
              <a:t>3+ </a:t>
            </a:r>
            <a:r>
              <a:t>+ e</a:t>
            </a:r>
            <a:r>
              <a:rPr baseline="30000"/>
              <a:t>-</a:t>
            </a:r>
          </a:p>
          <a:p>
            <a:pPr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 baseline="30000"/>
          </a:p>
          <a:p>
            <a:pPr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 baseline="30000"/>
          </a:p>
          <a:p>
            <a:pPr>
              <a:defRPr sz="2400" b="1">
                <a:solidFill>
                  <a:srgbClr val="3745CE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Un ossidante è un accettore di e</a:t>
            </a:r>
            <a:r>
              <a:rPr baseline="30000"/>
              <a:t>-</a:t>
            </a:r>
          </a:p>
          <a:p>
            <a:pPr>
              <a:defRPr sz="2400" b="1" baseline="30000">
                <a:solidFill>
                  <a:srgbClr val="3745CE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 baseline="30000"/>
          </a:p>
          <a:p>
            <a:pPr>
              <a:defRPr sz="2400" b="1">
                <a:solidFill>
                  <a:srgbClr val="3745CE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Ce</a:t>
            </a:r>
            <a:r>
              <a:rPr baseline="30000"/>
              <a:t>4+</a:t>
            </a:r>
            <a:r>
              <a:t> + e</a:t>
            </a:r>
            <a:r>
              <a:rPr baseline="30000"/>
              <a:t>- 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Ce</a:t>
            </a:r>
            <a:r>
              <a:rPr baseline="30000"/>
              <a:t>3+</a:t>
            </a:r>
          </a:p>
        </p:txBody>
      </p:sp>
      <p:sp>
        <p:nvSpPr>
          <p:cNvPr id="109" name="CasellaDiTesto 8"/>
          <p:cNvSpPr txBox="1"/>
          <p:nvPr/>
        </p:nvSpPr>
        <p:spPr>
          <a:xfrm>
            <a:off x="938418" y="4102417"/>
            <a:ext cx="10641808" cy="193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IMPORTANTE: le due semireazioni non possono essere osservate sperimentalmente in maniera isolata</a:t>
            </a:r>
          </a:p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Per ogni reazioni in cui viene donato un </a:t>
            </a:r>
            <a:r>
              <a:rPr>
                <a:solidFill>
                  <a:srgbClr val="FF0000"/>
                </a:solidFill>
              </a:rPr>
              <a:t>e</a:t>
            </a:r>
            <a:r>
              <a:rPr baseline="30000">
                <a:solidFill>
                  <a:srgbClr val="FF0000"/>
                </a:solidFill>
              </a:rPr>
              <a:t>- </a:t>
            </a:r>
            <a:r>
              <a:t>deve esserci sempre un accettore di </a:t>
            </a:r>
            <a:r>
              <a:rPr>
                <a:solidFill>
                  <a:srgbClr val="3745CE"/>
                </a:solidFill>
              </a:rPr>
              <a:t>e</a:t>
            </a:r>
            <a:r>
              <a:rPr baseline="30000">
                <a:solidFill>
                  <a:srgbClr val="3745CE"/>
                </a:solidFill>
              </a:rPr>
              <a:t>-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asellaDiTesto 6"/>
          <p:cNvSpPr txBox="1"/>
          <p:nvPr/>
        </p:nvSpPr>
        <p:spPr>
          <a:xfrm>
            <a:off x="1364910" y="344082"/>
            <a:ext cx="9462180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3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rPr sz="2600" dirty="0"/>
              <a:t>ATTIVITA’ ANTIOSSIDANTE DELLE FORME </a:t>
            </a:r>
            <a:r>
              <a:rPr sz="2600" u="sng" dirty="0"/>
              <a:t>ORTO</a:t>
            </a:r>
            <a:r>
              <a:rPr sz="2600" dirty="0"/>
              <a:t> E </a:t>
            </a:r>
            <a:r>
              <a:rPr sz="2600" u="sng" dirty="0"/>
              <a:t>NON ORTO</a:t>
            </a:r>
          </a:p>
        </p:txBody>
      </p:sp>
      <p:sp>
        <p:nvSpPr>
          <p:cNvPr id="319" name="CasellaDiTesto 7"/>
          <p:cNvSpPr txBox="1"/>
          <p:nvPr/>
        </p:nvSpPr>
        <p:spPr>
          <a:xfrm>
            <a:off x="883511" y="1340223"/>
            <a:ext cx="10424978" cy="557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0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La forma ORTO presenta maggiore suscettibilità all’ossidazione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b="0">
                <a:solidFill>
                  <a:srgbClr val="000000"/>
                </a:solidFill>
              </a:rPr>
              <a:t>ovvero maggiore capacità antiossidante (caratterisica posItiva per un’antiossidante)…..MA</a:t>
            </a: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0">
              <a:solidFill>
                <a:srgbClr val="000000"/>
              </a:solidFill>
            </a:endParaRP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Questi fenoli rappresentano la prima linea di difesa allo stress ossidativo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«consumati» prima 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meno stabili al calore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Le forme NON-ORTO minor suscettibilità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b="0">
                <a:solidFill>
                  <a:srgbClr val="000000"/>
                </a:solidFill>
              </a:rPr>
              <a:t>minore capacità antiossidante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>
                <a:solidFill>
                  <a:srgbClr val="000000"/>
                </a:solidFill>
              </a:rPr>
              <a:t>maggiore stabilità</a:t>
            </a: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0">
              <a:solidFill>
                <a:srgbClr val="000000"/>
              </a:solidFill>
            </a:endParaRPr>
          </a:p>
          <a:p>
            <a:pPr algn="ctr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0">
              <a:solidFill>
                <a:srgbClr val="000000"/>
              </a:solidFill>
            </a:endParaRPr>
          </a:p>
          <a:p>
            <a:pPr algn="ctr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0">
              <a:solidFill>
                <a:srgbClr val="000000"/>
              </a:solidFill>
            </a:endParaRPr>
          </a:p>
          <a:p>
            <a:pPr algn="ctr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Ricadute applicative del diverso profilo fenolico in oli diversi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asellaDiTesto 4"/>
          <p:cNvSpPr txBox="1"/>
          <p:nvPr/>
        </p:nvSpPr>
        <p:spPr>
          <a:xfrm>
            <a:off x="904698" y="512620"/>
            <a:ext cx="9966966" cy="461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Dalla </a:t>
            </a: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Nutraceutica</a:t>
            </a:r>
            <a:r>
              <a:rPr dirty="0"/>
              <a:t>…</a:t>
            </a:r>
          </a:p>
          <a:p>
            <a:pPr algn="just"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rPr lang="it-IT" dirty="0"/>
              <a:t>L</a:t>
            </a:r>
            <a:r>
              <a:rPr dirty="0"/>
              <a:t>’EFSA (</a:t>
            </a:r>
            <a:r>
              <a:rPr dirty="0" err="1"/>
              <a:t>Autorità</a:t>
            </a:r>
            <a:r>
              <a:rPr dirty="0"/>
              <a:t> </a:t>
            </a:r>
            <a:r>
              <a:rPr dirty="0" err="1"/>
              <a:t>Europea</a:t>
            </a:r>
            <a:r>
              <a:rPr dirty="0"/>
              <a:t> per la </a:t>
            </a:r>
            <a:r>
              <a:rPr dirty="0" err="1"/>
              <a:t>Sicurezza</a:t>
            </a:r>
            <a:r>
              <a:rPr dirty="0"/>
              <a:t> </a:t>
            </a:r>
            <a:r>
              <a:rPr dirty="0" err="1"/>
              <a:t>Alimentare</a:t>
            </a:r>
            <a:r>
              <a:rPr dirty="0"/>
              <a:t>), secondo il </a:t>
            </a:r>
            <a:r>
              <a:rPr dirty="0" err="1"/>
              <a:t>Regolamento</a:t>
            </a:r>
            <a:r>
              <a:rPr dirty="0"/>
              <a:t> CE 1924/2006, ha </a:t>
            </a:r>
            <a:r>
              <a:rPr dirty="0" err="1"/>
              <a:t>approvato</a:t>
            </a:r>
            <a:r>
              <a:rPr dirty="0"/>
              <a:t> un “health claim” con il quale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riconoscono</a:t>
            </a:r>
            <a:r>
              <a:rPr dirty="0"/>
              <a:t> </a:t>
            </a:r>
            <a:r>
              <a:rPr dirty="0" err="1"/>
              <a:t>specifici</a:t>
            </a:r>
            <a:r>
              <a:rPr dirty="0"/>
              <a:t> </a:t>
            </a:r>
            <a:r>
              <a:rPr dirty="0" err="1"/>
              <a:t>effetti</a:t>
            </a:r>
            <a:r>
              <a:rPr dirty="0"/>
              <a:t> </a:t>
            </a:r>
            <a:r>
              <a:rPr dirty="0" err="1"/>
              <a:t>salutistici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 </a:t>
            </a:r>
            <a:r>
              <a:rPr dirty="0" err="1"/>
              <a:t>d’oliva</a:t>
            </a:r>
            <a:r>
              <a:rPr dirty="0"/>
              <a:t> </a:t>
            </a:r>
            <a:r>
              <a:rPr dirty="0" err="1"/>
              <a:t>riferiti</a:t>
            </a:r>
            <a:r>
              <a:rPr dirty="0"/>
              <a:t> a </a:t>
            </a:r>
            <a:r>
              <a:rPr dirty="0" err="1"/>
              <a:t>composti</a:t>
            </a:r>
            <a:r>
              <a:rPr dirty="0"/>
              <a:t> </a:t>
            </a:r>
            <a:r>
              <a:rPr dirty="0" err="1"/>
              <a:t>fenolici</a:t>
            </a:r>
            <a:r>
              <a:rPr dirty="0"/>
              <a:t> e </a:t>
            </a:r>
            <a:r>
              <a:rPr dirty="0" err="1"/>
              <a:t>polifenolici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tirosolo</a:t>
            </a:r>
            <a:r>
              <a:rPr dirty="0"/>
              <a:t>, </a:t>
            </a:r>
            <a:r>
              <a:rPr dirty="0" err="1"/>
              <a:t>idrossitirosolo</a:t>
            </a:r>
            <a:r>
              <a:rPr dirty="0"/>
              <a:t> e </a:t>
            </a:r>
            <a:r>
              <a:rPr dirty="0" err="1"/>
              <a:t>oleuropeina</a:t>
            </a:r>
            <a:r>
              <a:rPr dirty="0"/>
              <a:t>: </a:t>
            </a:r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“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polifenoli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 </a:t>
            </a:r>
            <a:r>
              <a:rPr dirty="0" err="1"/>
              <a:t>d’oliva</a:t>
            </a:r>
            <a:r>
              <a:rPr dirty="0"/>
              <a:t> </a:t>
            </a:r>
            <a:r>
              <a:rPr dirty="0" err="1"/>
              <a:t>contribuiscono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protezione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lipidi</a:t>
            </a:r>
            <a:r>
              <a:rPr dirty="0"/>
              <a:t> </a:t>
            </a:r>
            <a:r>
              <a:rPr dirty="0" err="1"/>
              <a:t>ematici</a:t>
            </a:r>
            <a:r>
              <a:rPr dirty="0"/>
              <a:t> </a:t>
            </a:r>
            <a:r>
              <a:rPr dirty="0" err="1"/>
              <a:t>dallo</a:t>
            </a:r>
            <a:r>
              <a:rPr dirty="0"/>
              <a:t> stress </a:t>
            </a:r>
            <a:r>
              <a:rPr dirty="0" err="1"/>
              <a:t>ossidativo</a:t>
            </a:r>
            <a:r>
              <a:rPr dirty="0"/>
              <a:t>; </a:t>
            </a:r>
            <a:r>
              <a:rPr dirty="0" err="1"/>
              <a:t>questa</a:t>
            </a:r>
            <a:r>
              <a:rPr dirty="0"/>
              <a:t> </a:t>
            </a:r>
            <a:r>
              <a:rPr dirty="0" err="1"/>
              <a:t>indicazione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impiegata</a:t>
            </a:r>
            <a:r>
              <a:rPr dirty="0"/>
              <a:t> solo per </a:t>
            </a:r>
            <a:r>
              <a:rPr dirty="0" err="1"/>
              <a:t>l’olio</a:t>
            </a:r>
            <a:r>
              <a:rPr dirty="0"/>
              <a:t> </a:t>
            </a:r>
            <a:r>
              <a:rPr dirty="0" err="1"/>
              <a:t>d’oliva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contiene</a:t>
            </a:r>
            <a:r>
              <a:rPr dirty="0"/>
              <a:t> </a:t>
            </a:r>
            <a:r>
              <a:rPr dirty="0" err="1"/>
              <a:t>almeno</a:t>
            </a:r>
            <a:r>
              <a:rPr dirty="0"/>
              <a:t> 5 mg di </a:t>
            </a:r>
            <a:r>
              <a:rPr dirty="0" err="1"/>
              <a:t>idrossitirosolo</a:t>
            </a:r>
            <a:r>
              <a:rPr dirty="0"/>
              <a:t> e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derivati</a:t>
            </a:r>
            <a:r>
              <a:rPr dirty="0"/>
              <a:t> (ad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complesso</a:t>
            </a:r>
            <a:r>
              <a:rPr dirty="0"/>
              <a:t> </a:t>
            </a:r>
            <a:r>
              <a:rPr dirty="0" err="1"/>
              <a:t>oleuropeina</a:t>
            </a:r>
            <a:r>
              <a:rPr dirty="0"/>
              <a:t> e </a:t>
            </a:r>
            <a:r>
              <a:rPr dirty="0" err="1"/>
              <a:t>tirosolo</a:t>
            </a:r>
            <a:r>
              <a:rPr dirty="0"/>
              <a:t> ) per 20 g di olio </a:t>
            </a:r>
            <a:r>
              <a:rPr dirty="0" err="1"/>
              <a:t>d’oliva</a:t>
            </a:r>
            <a:r>
              <a:rPr dirty="0"/>
              <a:t>” </a:t>
            </a:r>
            <a:r>
              <a:rPr b="0" dirty="0"/>
              <a:t>(dose </a:t>
            </a:r>
            <a:r>
              <a:rPr b="0" dirty="0" err="1"/>
              <a:t>giornaliera</a:t>
            </a:r>
            <a:r>
              <a:rPr b="0" dirty="0"/>
              <a:t> </a:t>
            </a:r>
            <a:r>
              <a:rPr b="0" dirty="0" err="1"/>
              <a:t>raccomandata</a:t>
            </a:r>
            <a:r>
              <a:rPr b="0" dirty="0"/>
              <a:t>)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asellaDiTesto 4"/>
          <p:cNvSpPr txBox="1"/>
          <p:nvPr/>
        </p:nvSpPr>
        <p:spPr>
          <a:xfrm>
            <a:off x="448565" y="230504"/>
            <a:ext cx="4535712" cy="5939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1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Claim nutrizionali consentiti dal regolamento comunitario</a:t>
            </a:r>
          </a:p>
          <a:p>
            <a:pPr>
              <a:lnSpc>
                <a:spcPct val="150000"/>
              </a:lnSpc>
              <a:defRPr sz="21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Regolamento UE n. 432/2012 della Commissione europea del 16 maggio 2012 ha definito un elenco di health claims consentiti.</a:t>
            </a:r>
          </a:p>
          <a:p>
            <a:pPr algn="just">
              <a:lnSpc>
                <a:spcPct val="150000"/>
              </a:lnSpc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I claims </a:t>
            </a:r>
            <a:r>
              <a:rPr b="1"/>
              <a:t>devono essere comprensibili</a:t>
            </a:r>
            <a:r>
              <a:t> per il consumatore e devono dimostrare</a:t>
            </a:r>
            <a:r>
              <a:rPr b="1"/>
              <a:t>, sulla base di prove scientifiche, </a:t>
            </a:r>
            <a:r>
              <a:t>il valore nutrizionale o benefico dell’alimento.</a:t>
            </a:r>
          </a:p>
        </p:txBody>
      </p:sp>
      <p:pic>
        <p:nvPicPr>
          <p:cNvPr id="354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087" y="0"/>
            <a:ext cx="709091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asellaDiTesto 3"/>
          <p:cNvSpPr txBox="1"/>
          <p:nvPr/>
        </p:nvSpPr>
        <p:spPr>
          <a:xfrm>
            <a:off x="2227961" y="248134"/>
            <a:ext cx="625267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sz="2400" dirty="0"/>
              <a:t>La </a:t>
            </a:r>
            <a:r>
              <a:rPr sz="2400" dirty="0" err="1"/>
              <a:t>misura</a:t>
            </a:r>
            <a:r>
              <a:rPr sz="2400" dirty="0"/>
              <a:t> IN-VITRO DELL’ATTIVITA’ ANTIOSSI</a:t>
            </a:r>
            <a:r>
              <a:rPr dirty="0"/>
              <a:t>DANTE</a:t>
            </a:r>
          </a:p>
        </p:txBody>
      </p:sp>
      <p:sp>
        <p:nvSpPr>
          <p:cNvPr id="357" name="CasellaDiTesto 4"/>
          <p:cNvSpPr txBox="1"/>
          <p:nvPr/>
        </p:nvSpPr>
        <p:spPr>
          <a:xfrm>
            <a:off x="835426" y="1136072"/>
            <a:ext cx="9994673" cy="5262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 err="1"/>
              <a:t>L’attività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</a:t>
            </a:r>
            <a:r>
              <a:rPr dirty="0" err="1"/>
              <a:t>dipende</a:t>
            </a:r>
            <a:r>
              <a:rPr lang="it-IT" dirty="0"/>
              <a:t>:</a:t>
            </a:r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 1)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varietà</a:t>
            </a:r>
            <a:r>
              <a:rPr dirty="0"/>
              <a:t> </a:t>
            </a: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presente</a:t>
            </a:r>
            <a:r>
              <a:rPr dirty="0"/>
              <a:t> e 2) </a:t>
            </a:r>
            <a:r>
              <a:rPr dirty="0" err="1"/>
              <a:t>dagli</a:t>
            </a:r>
            <a:r>
              <a:rPr dirty="0"/>
              <a:t> </a:t>
            </a:r>
            <a:r>
              <a:rPr dirty="0" err="1"/>
              <a:t>effetti</a:t>
            </a:r>
            <a:r>
              <a:rPr dirty="0"/>
              <a:t> </a:t>
            </a:r>
            <a:r>
              <a:rPr dirty="0" err="1"/>
              <a:t>sinergici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le </a:t>
            </a:r>
            <a:r>
              <a:rPr dirty="0" err="1"/>
              <a:t>differenti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presenti</a:t>
            </a: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Per </a:t>
            </a:r>
            <a:r>
              <a:rPr dirty="0" err="1"/>
              <a:t>misurare</a:t>
            </a:r>
            <a:r>
              <a:rPr dirty="0"/>
              <a:t> </a:t>
            </a:r>
            <a:r>
              <a:rPr dirty="0" err="1"/>
              <a:t>l’attività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o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disporre</a:t>
            </a:r>
            <a:r>
              <a:rPr dirty="0"/>
              <a:t> di un </a:t>
            </a:r>
            <a:r>
              <a:rPr dirty="0" err="1"/>
              <a:t>metodo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reattività</a:t>
            </a: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lang="it-IT"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			</a:t>
            </a:r>
            <a:r>
              <a:rPr dirty="0" err="1"/>
              <a:t>Metodo</a:t>
            </a:r>
            <a:r>
              <a:rPr dirty="0"/>
              <a:t> per </a:t>
            </a:r>
            <a:r>
              <a:rPr b="1" dirty="0" err="1"/>
              <a:t>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≠ </a:t>
            </a: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chimica</a:t>
            </a: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lang="it-IT"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b="1" dirty="0" err="1"/>
              <a:t>Caratteristiche</a:t>
            </a:r>
            <a:r>
              <a:rPr b="1" dirty="0"/>
              <a:t> </a:t>
            </a:r>
            <a:r>
              <a:rPr b="1" dirty="0" err="1"/>
              <a:t>generali</a:t>
            </a:r>
            <a:endParaRPr lang="it-IT" b="1"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b="1" dirty="0"/>
          </a:p>
          <a:p>
            <a:pPr marL="342900" indent="-342900"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	</a:t>
            </a:r>
            <a:r>
              <a:rPr dirty="0" err="1"/>
              <a:t>ricomprendere</a:t>
            </a:r>
            <a:r>
              <a:rPr dirty="0"/>
              <a:t> </a:t>
            </a:r>
            <a:r>
              <a:rPr dirty="0" err="1"/>
              <a:t>l’attività</a:t>
            </a:r>
            <a:r>
              <a:rPr dirty="0"/>
              <a:t> </a:t>
            </a:r>
            <a:r>
              <a:rPr dirty="0" err="1"/>
              <a:t>sviluppata</a:t>
            </a:r>
            <a:r>
              <a:rPr dirty="0"/>
              <a:t> da </a:t>
            </a:r>
            <a:r>
              <a:rPr dirty="0" err="1"/>
              <a:t>quante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specie </a:t>
            </a:r>
            <a:r>
              <a:rPr dirty="0" err="1"/>
              <a:t>chimiche</a:t>
            </a:r>
            <a:r>
              <a:rPr dirty="0"/>
              <a:t> </a:t>
            </a:r>
            <a:r>
              <a:rPr dirty="0" err="1"/>
              <a:t>possibili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	</a:t>
            </a:r>
            <a:r>
              <a:rPr dirty="0" err="1"/>
              <a:t>privo</a:t>
            </a:r>
            <a:r>
              <a:rPr dirty="0"/>
              <a:t> di </a:t>
            </a:r>
            <a:r>
              <a:rPr dirty="0" err="1"/>
              <a:t>interferenze</a:t>
            </a:r>
            <a:r>
              <a:rPr dirty="0"/>
              <a:t> da </a:t>
            </a:r>
            <a:r>
              <a:rPr dirty="0" err="1"/>
              <a:t>ossigeno</a:t>
            </a:r>
            <a:r>
              <a:rPr dirty="0"/>
              <a:t> </a:t>
            </a:r>
            <a:r>
              <a:rPr dirty="0" err="1"/>
              <a:t>atmosferico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	</a:t>
            </a:r>
            <a:r>
              <a:rPr dirty="0" err="1"/>
              <a:t>rapido</a:t>
            </a:r>
            <a:r>
              <a:rPr dirty="0"/>
              <a:t> e basso </a:t>
            </a:r>
            <a:r>
              <a:rPr dirty="0" err="1"/>
              <a:t>costo</a:t>
            </a:r>
            <a:endParaRPr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asellaDiTesto 3"/>
          <p:cNvSpPr txBox="1"/>
          <p:nvPr/>
        </p:nvSpPr>
        <p:spPr>
          <a:xfrm>
            <a:off x="1264918" y="928254"/>
            <a:ext cx="9592889" cy="32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200000"/>
              </a:lnSpc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 err="1"/>
              <a:t>Quindi</a:t>
            </a:r>
            <a:r>
              <a:rPr dirty="0"/>
              <a:t>…. un </a:t>
            </a:r>
            <a:r>
              <a:rPr dirty="0" err="1"/>
              <a:t>metodo</a:t>
            </a:r>
            <a:r>
              <a:rPr dirty="0"/>
              <a:t> per </a:t>
            </a:r>
            <a:r>
              <a:rPr dirty="0" err="1"/>
              <a:t>l’attività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</a:t>
            </a:r>
            <a:r>
              <a:rPr dirty="0" err="1"/>
              <a:t>descrive</a:t>
            </a:r>
            <a:r>
              <a:rPr dirty="0"/>
              <a:t> un </a:t>
            </a:r>
            <a:r>
              <a:rPr b="1" u="sng" dirty="0" err="1"/>
              <a:t>paramentro</a:t>
            </a:r>
            <a:r>
              <a:rPr b="1" u="sng" dirty="0"/>
              <a:t> </a:t>
            </a:r>
            <a:r>
              <a:rPr b="1" u="sng" dirty="0" err="1"/>
              <a:t>funzionale</a:t>
            </a:r>
            <a:r>
              <a:rPr b="1" u="sng" dirty="0"/>
              <a:t> </a:t>
            </a:r>
            <a:r>
              <a:rPr dirty="0"/>
              <a:t>del </a:t>
            </a:r>
            <a:r>
              <a:rPr dirty="0" err="1"/>
              <a:t>campione</a:t>
            </a:r>
            <a:r>
              <a:rPr dirty="0"/>
              <a:t> </a:t>
            </a:r>
            <a:r>
              <a:rPr dirty="0" err="1"/>
              <a:t>piuttosto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descrivere</a:t>
            </a:r>
            <a:r>
              <a:rPr dirty="0"/>
              <a:t> la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composizione</a:t>
            </a:r>
            <a:r>
              <a:rPr dirty="0"/>
              <a:t> </a:t>
            </a:r>
            <a:r>
              <a:rPr dirty="0" err="1"/>
              <a:t>chimica</a:t>
            </a:r>
            <a:r>
              <a:rPr dirty="0"/>
              <a:t>!</a:t>
            </a:r>
          </a:p>
          <a:p>
            <a:pPr>
              <a:lnSpc>
                <a:spcPct val="200000"/>
              </a:lnSpc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lnSpc>
                <a:spcPct val="200000"/>
              </a:lnSpc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 err="1"/>
              <a:t>Ovvero</a:t>
            </a:r>
            <a:r>
              <a:rPr dirty="0"/>
              <a:t>: la </a:t>
            </a:r>
            <a:r>
              <a:rPr dirty="0" err="1"/>
              <a:t>correlazione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concentrazione</a:t>
            </a:r>
            <a:r>
              <a:rPr dirty="0"/>
              <a:t> </a:t>
            </a:r>
            <a:r>
              <a:rPr dirty="0" err="1"/>
              <a:t>analitica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ad </a:t>
            </a:r>
            <a:r>
              <a:rPr dirty="0" err="1"/>
              <a:t>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non </a:t>
            </a:r>
            <a:r>
              <a:rPr dirty="0" err="1"/>
              <a:t>necessariamente</a:t>
            </a:r>
            <a:r>
              <a:rPr dirty="0"/>
              <a:t> </a:t>
            </a:r>
            <a:r>
              <a:rPr dirty="0" err="1"/>
              <a:t>rispecchia</a:t>
            </a:r>
            <a:r>
              <a:rPr dirty="0"/>
              <a:t> </a:t>
            </a:r>
            <a:r>
              <a:rPr dirty="0" err="1"/>
              <a:t>l’attività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</a:t>
            </a:r>
            <a:r>
              <a:rPr dirty="0" err="1"/>
              <a:t>misurata</a:t>
            </a:r>
            <a:endParaRPr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asellaDiTesto 1"/>
          <p:cNvSpPr txBox="1"/>
          <p:nvPr/>
        </p:nvSpPr>
        <p:spPr>
          <a:xfrm>
            <a:off x="333248" y="358797"/>
            <a:ext cx="11379200" cy="558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r>
              <a:rPr sz="2400" dirty="0" err="1">
                <a:solidFill>
                  <a:srgbClr val="FF0000"/>
                </a:solidFill>
              </a:rPr>
              <a:t>Metodo</a:t>
            </a:r>
            <a:r>
              <a:rPr sz="2400" dirty="0">
                <a:solidFill>
                  <a:srgbClr val="FF0000"/>
                </a:solidFill>
              </a:rPr>
              <a:t> ORAC</a:t>
            </a:r>
          </a:p>
          <a:p>
            <a:pPr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Il </a:t>
            </a:r>
            <a:r>
              <a:rPr dirty="0" err="1"/>
              <a:t>metodo</a:t>
            </a:r>
            <a:r>
              <a:rPr dirty="0"/>
              <a:t> ORAC, </a:t>
            </a:r>
            <a:r>
              <a:rPr dirty="0" err="1"/>
              <a:t>acronimo</a:t>
            </a:r>
            <a:r>
              <a:rPr dirty="0"/>
              <a:t> di “Oxygen Radical Absorbance Capacity”, </a:t>
            </a:r>
            <a:r>
              <a:rPr dirty="0" err="1"/>
              <a:t>è</a:t>
            </a:r>
            <a:r>
              <a:rPr dirty="0"/>
              <a:t> uno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maggiormente</a:t>
            </a:r>
            <a:r>
              <a:rPr dirty="0"/>
              <a:t> </a:t>
            </a:r>
            <a:r>
              <a:rPr dirty="0" err="1"/>
              <a:t>impiegati</a:t>
            </a:r>
            <a:r>
              <a:rPr dirty="0"/>
              <a:t> e </a:t>
            </a:r>
            <a:r>
              <a:rPr dirty="0" err="1"/>
              <a:t>descritti</a:t>
            </a:r>
            <a:r>
              <a:rPr dirty="0"/>
              <a:t> in </a:t>
            </a:r>
            <a:r>
              <a:rPr dirty="0" err="1"/>
              <a:t>letteratura</a:t>
            </a:r>
            <a:r>
              <a:rPr dirty="0"/>
              <a:t> per la </a:t>
            </a:r>
            <a:r>
              <a:rPr dirty="0" err="1"/>
              <a:t>valutazione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capacità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lang="it-IT" dirty="0"/>
              <a:t>.</a:t>
            </a:r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endParaRPr lang="it-IT"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rPr lang="it-IT" dirty="0"/>
              <a:t>La capacità antiossidante è</a:t>
            </a:r>
            <a:r>
              <a:rPr dirty="0"/>
              <a:t> </a:t>
            </a:r>
            <a:r>
              <a:rPr dirty="0" err="1"/>
              <a:t>espressa</a:t>
            </a:r>
            <a:r>
              <a:rPr dirty="0"/>
              <a:t> come </a:t>
            </a:r>
            <a:r>
              <a:rPr dirty="0" err="1"/>
              <a:t>capacità</a:t>
            </a:r>
            <a:r>
              <a:rPr dirty="0"/>
              <a:t> di scavenging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antiossidanti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confronti</a:t>
            </a:r>
            <a:r>
              <a:rPr dirty="0"/>
              <a:t> del </a:t>
            </a:r>
            <a:r>
              <a:rPr b="1" dirty="0" err="1"/>
              <a:t>radicale</a:t>
            </a:r>
            <a:r>
              <a:rPr b="1" dirty="0"/>
              <a:t> </a:t>
            </a:r>
            <a:r>
              <a:rPr b="1" dirty="0" err="1"/>
              <a:t>alchilperossido</a:t>
            </a:r>
            <a:r>
              <a:rPr b="1" dirty="0"/>
              <a:t> ROO·</a:t>
            </a:r>
            <a:r>
              <a:rPr dirty="0"/>
              <a:t>.</a:t>
            </a:r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Il principio del test ORAC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quello</a:t>
            </a:r>
            <a:r>
              <a:rPr dirty="0"/>
              <a:t> di </a:t>
            </a:r>
            <a:r>
              <a:rPr dirty="0" err="1"/>
              <a:t>misurare</a:t>
            </a:r>
            <a:r>
              <a:rPr dirty="0"/>
              <a:t> </a:t>
            </a:r>
            <a:r>
              <a:rPr lang="it-IT" dirty="0"/>
              <a:t>come </a:t>
            </a:r>
            <a:r>
              <a:rPr lang="it-IT" b="1" u="sng" dirty="0"/>
              <a:t>specie antiossidanti ritardano </a:t>
            </a:r>
            <a:r>
              <a:rPr dirty="0"/>
              <a:t>il </a:t>
            </a:r>
            <a:r>
              <a:rPr dirty="0" err="1"/>
              <a:t>decadimento</a:t>
            </a:r>
            <a:r>
              <a:rPr dirty="0"/>
              <a:t> </a:t>
            </a:r>
            <a:r>
              <a:rPr dirty="0" err="1"/>
              <a:t>dell’intensità</a:t>
            </a:r>
            <a:r>
              <a:rPr dirty="0"/>
              <a:t> di </a:t>
            </a:r>
            <a:r>
              <a:rPr dirty="0" err="1"/>
              <a:t>fluorescenza</a:t>
            </a:r>
            <a:r>
              <a:rPr dirty="0"/>
              <a:t> </a:t>
            </a:r>
            <a:r>
              <a:rPr lang="it-IT" dirty="0"/>
              <a:t>della </a:t>
            </a:r>
            <a:r>
              <a:rPr lang="it-IT" dirty="0">
                <a:latin typeface="Symbol" pitchFamily="2" charset="2"/>
              </a:rPr>
              <a:t>b</a:t>
            </a:r>
            <a:r>
              <a:rPr lang="it-IT" dirty="0"/>
              <a:t>-ficoeritrina</a:t>
            </a:r>
            <a:r>
              <a:rPr dirty="0"/>
              <a:t>, in </a:t>
            </a:r>
            <a:r>
              <a:rPr dirty="0" err="1"/>
              <a:t>seguito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formazione</a:t>
            </a:r>
            <a:r>
              <a:rPr dirty="0"/>
              <a:t> di </a:t>
            </a:r>
            <a:r>
              <a:rPr dirty="0" err="1"/>
              <a:t>radicali</a:t>
            </a:r>
            <a:r>
              <a:rPr dirty="0"/>
              <a:t> ROO·, </a:t>
            </a:r>
            <a:r>
              <a:rPr dirty="0" err="1"/>
              <a:t>ottenuti</a:t>
            </a:r>
            <a:r>
              <a:rPr dirty="0"/>
              <a:t> </a:t>
            </a:r>
            <a:r>
              <a:rPr dirty="0" err="1"/>
              <a:t>tramite</a:t>
            </a:r>
            <a:r>
              <a:rPr dirty="0"/>
              <a:t> la </a:t>
            </a:r>
            <a:r>
              <a:rPr b="1" dirty="0" err="1"/>
              <a:t>decomposizione</a:t>
            </a:r>
            <a:r>
              <a:rPr b="1" dirty="0"/>
              <a:t> </a:t>
            </a:r>
            <a:r>
              <a:rPr b="1" dirty="0" err="1"/>
              <a:t>termica</a:t>
            </a:r>
            <a:r>
              <a:rPr b="1" dirty="0"/>
              <a:t> </a:t>
            </a:r>
            <a:r>
              <a:rPr dirty="0"/>
              <a:t>di un </a:t>
            </a:r>
            <a:r>
              <a:rPr dirty="0" err="1"/>
              <a:t>azocomposto</a:t>
            </a:r>
            <a:r>
              <a:rPr dirty="0"/>
              <a:t> </a:t>
            </a:r>
            <a:r>
              <a:rPr dirty="0" err="1"/>
              <a:t>organico</a:t>
            </a:r>
            <a:r>
              <a:rPr dirty="0"/>
              <a:t>. </a:t>
            </a:r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 </a:t>
            </a:r>
            <a:r>
              <a:rPr dirty="0" err="1"/>
              <a:t>radicali</a:t>
            </a:r>
            <a:r>
              <a:rPr dirty="0"/>
              <a:t> </a:t>
            </a:r>
            <a:r>
              <a:rPr dirty="0" err="1"/>
              <a:t>alchilperossilici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legano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struttura</a:t>
            </a:r>
            <a:r>
              <a:rPr dirty="0"/>
              <a:t> </a:t>
            </a:r>
            <a:r>
              <a:rPr dirty="0" err="1"/>
              <a:t>molecolare</a:t>
            </a:r>
            <a:r>
              <a:rPr dirty="0"/>
              <a:t> del </a:t>
            </a:r>
            <a:r>
              <a:rPr dirty="0" err="1"/>
              <a:t>composto</a:t>
            </a:r>
            <a:r>
              <a:rPr dirty="0"/>
              <a:t> </a:t>
            </a:r>
            <a:r>
              <a:rPr dirty="0" err="1"/>
              <a:t>fluorescente</a:t>
            </a:r>
            <a:r>
              <a:rPr dirty="0"/>
              <a:t>, </a:t>
            </a:r>
            <a:r>
              <a:rPr dirty="0" err="1"/>
              <a:t>determinando</a:t>
            </a:r>
            <a:r>
              <a:rPr dirty="0"/>
              <a:t> un </a:t>
            </a:r>
            <a:r>
              <a:rPr dirty="0" err="1"/>
              <a:t>effetto</a:t>
            </a:r>
            <a:r>
              <a:rPr dirty="0"/>
              <a:t> di </a:t>
            </a:r>
            <a:r>
              <a:rPr b="1" dirty="0" err="1"/>
              <a:t>spegnimento</a:t>
            </a:r>
            <a:r>
              <a:rPr b="1" dirty="0"/>
              <a:t> o “quenching</a:t>
            </a:r>
            <a:r>
              <a:rPr dirty="0"/>
              <a:t>” di </a:t>
            </a:r>
            <a:r>
              <a:rPr dirty="0" err="1"/>
              <a:t>fluorescenza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monitorato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tempo. 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906" y="1810049"/>
            <a:ext cx="4439468" cy="3592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65" y="1270501"/>
            <a:ext cx="5689960" cy="2305326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CasellaDiTesto 3"/>
          <p:cNvSpPr txBox="1"/>
          <p:nvPr/>
        </p:nvSpPr>
        <p:spPr>
          <a:xfrm>
            <a:off x="7070348" y="531856"/>
            <a:ext cx="5985577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Il radicale </a:t>
            </a:r>
            <a:r>
              <a:rPr b="1">
                <a:solidFill>
                  <a:srgbClr val="FF0000"/>
                </a:solidFill>
              </a:rPr>
              <a:t>alchilperossido spegne </a:t>
            </a:r>
            <a:r>
              <a:t>la fluorescenza</a:t>
            </a:r>
          </a:p>
          <a:p>
            <a:pPr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Gli </a:t>
            </a:r>
            <a:r>
              <a:rPr b="1">
                <a:solidFill>
                  <a:srgbClr val="3B8E50"/>
                </a:solidFill>
              </a:rPr>
              <a:t>antiossidanti RITARDANO </a:t>
            </a:r>
            <a:r>
              <a:t>questo spegnimento</a:t>
            </a:r>
          </a:p>
        </p:txBody>
      </p:sp>
      <p:sp>
        <p:nvSpPr>
          <p:cNvPr id="366" name="CasellaDiTesto 5"/>
          <p:cNvSpPr txBox="1"/>
          <p:nvPr/>
        </p:nvSpPr>
        <p:spPr>
          <a:xfrm>
            <a:off x="350517" y="100056"/>
            <a:ext cx="603227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sz="2400" dirty="0" err="1">
                <a:solidFill>
                  <a:srgbClr val="FF0000"/>
                </a:solidFill>
              </a:rPr>
              <a:t>Metodo</a:t>
            </a:r>
            <a:r>
              <a:rPr sz="2400" dirty="0">
                <a:solidFill>
                  <a:srgbClr val="FF0000"/>
                </a:solidFill>
              </a:rPr>
              <a:t> ORAC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FC317D-4148-7B0B-BAF1-BA8E8DF8DD4F}"/>
              </a:ext>
            </a:extLst>
          </p:cNvPr>
          <p:cNvSpPr txBox="1"/>
          <p:nvPr/>
        </p:nvSpPr>
        <p:spPr>
          <a:xfrm>
            <a:off x="1968500" y="850110"/>
            <a:ext cx="181074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Tag fluorescente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1D8309-ED48-E825-9655-035EC6B7627C}"/>
              </a:ext>
            </a:extLst>
          </p:cNvPr>
          <p:cNvSpPr txBox="1"/>
          <p:nvPr/>
        </p:nvSpPr>
        <p:spPr>
          <a:xfrm>
            <a:off x="1218645" y="4440006"/>
            <a:ext cx="3708400" cy="369332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b="1" dirty="0"/>
              <a:t>radicale </a:t>
            </a:r>
            <a:r>
              <a:rPr lang="it-IT" b="1" dirty="0" err="1"/>
              <a:t>alchilperossido</a:t>
            </a:r>
            <a:r>
              <a:rPr lang="it-IT" b="1" dirty="0"/>
              <a:t> ROO·</a:t>
            </a:r>
            <a:endParaRPr lang="it-IT" dirty="0"/>
          </a:p>
        </p:txBody>
      </p:sp>
      <p:sp>
        <p:nvSpPr>
          <p:cNvPr id="5" name="Croce 4">
            <a:extLst>
              <a:ext uri="{FF2B5EF4-FFF2-40B4-BE49-F238E27FC236}">
                <a16:creationId xmlns:a16="http://schemas.microsoft.com/office/drawing/2014/main" id="{03EA5E88-C76E-428D-EC84-2A1139D14795}"/>
              </a:ext>
            </a:extLst>
          </p:cNvPr>
          <p:cNvSpPr/>
          <p:nvPr/>
        </p:nvSpPr>
        <p:spPr>
          <a:xfrm>
            <a:off x="2873874" y="3829050"/>
            <a:ext cx="412251" cy="369332"/>
          </a:xfrm>
          <a:prstGeom prst="plus">
            <a:avLst>
              <a:gd name="adj" fmla="val 43750"/>
            </a:avLst>
          </a:prstGeom>
          <a:solidFill>
            <a:schemeClr val="tx1">
              <a:lumMod val="75000"/>
              <a:lumOff val="2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23405A7C-3738-20C1-1927-109608D9F4CD}"/>
              </a:ext>
            </a:extLst>
          </p:cNvPr>
          <p:cNvSpPr/>
          <p:nvPr/>
        </p:nvSpPr>
        <p:spPr>
          <a:xfrm>
            <a:off x="2959602" y="4990648"/>
            <a:ext cx="212223" cy="596851"/>
          </a:xfrm>
          <a:prstGeom prst="downArrow">
            <a:avLst>
              <a:gd name="adj1" fmla="val 20519"/>
              <a:gd name="adj2" fmla="val 50000"/>
            </a:avLst>
          </a:prstGeom>
          <a:solidFill>
            <a:schemeClr val="bg2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9AF1B0-6DD6-7FE7-437D-EF515B89CB63}"/>
              </a:ext>
            </a:extLst>
          </p:cNvPr>
          <p:cNvSpPr txBox="1"/>
          <p:nvPr/>
        </p:nvSpPr>
        <p:spPr>
          <a:xfrm>
            <a:off x="1211513" y="5823224"/>
            <a:ext cx="3708400" cy="369332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b="1" dirty="0"/>
              <a:t>Spegnimento della fluorescenza</a:t>
            </a:r>
            <a:endParaRPr lang="it-IT" dirty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asellaDiTesto 1"/>
          <p:cNvSpPr txBox="1"/>
          <p:nvPr/>
        </p:nvSpPr>
        <p:spPr>
          <a:xfrm>
            <a:off x="1092200" y="566678"/>
            <a:ext cx="9766300" cy="233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20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rPr sz="2600" dirty="0">
                <a:solidFill>
                  <a:srgbClr val="FF0000"/>
                </a:solidFill>
              </a:rPr>
              <a:t>METODO ABTS</a:t>
            </a:r>
            <a:endParaRPr lang="it-IT" sz="2600" dirty="0">
              <a:solidFill>
                <a:srgbClr val="FF0000"/>
              </a:solidFill>
            </a:endParaRPr>
          </a:p>
          <a:p>
            <a:pPr algn="just">
              <a:defRPr sz="2000" b="1">
                <a:latin typeface="+mn-lt"/>
                <a:ea typeface="+mn-ea"/>
                <a:cs typeface="+mn-cs"/>
                <a:sym typeface="Univers Condensed Light"/>
              </a:defRPr>
            </a:pPr>
            <a:endParaRPr dirty="0">
              <a:solidFill>
                <a:srgbClr val="FF0000"/>
              </a:solidFill>
            </a:endParaRP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Test </a:t>
            </a:r>
            <a:r>
              <a:rPr dirty="0" err="1"/>
              <a:t>spettrofotometrico</a:t>
            </a:r>
            <a:r>
              <a:rPr dirty="0"/>
              <a:t> valuta la </a:t>
            </a:r>
            <a:r>
              <a:rPr dirty="0" err="1"/>
              <a:t>capacità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l’abilità</a:t>
            </a:r>
            <a:r>
              <a:rPr dirty="0"/>
              <a:t> di </a:t>
            </a:r>
            <a:r>
              <a:rPr dirty="0" err="1"/>
              <a:t>rimozione</a:t>
            </a:r>
            <a:r>
              <a:rPr dirty="0"/>
              <a:t> </a:t>
            </a:r>
            <a:r>
              <a:rPr dirty="0" err="1"/>
              <a:t>radicalica</a:t>
            </a:r>
            <a:r>
              <a:rPr dirty="0"/>
              <a:t> da </a:t>
            </a:r>
            <a:r>
              <a:rPr dirty="0" err="1"/>
              <a:t>parte</a:t>
            </a:r>
            <a:r>
              <a:rPr dirty="0"/>
              <a:t> del </a:t>
            </a:r>
            <a:r>
              <a:rPr dirty="0" err="1"/>
              <a:t>catione</a:t>
            </a:r>
            <a:r>
              <a:rPr dirty="0"/>
              <a:t> </a:t>
            </a:r>
            <a:r>
              <a:rPr dirty="0" err="1"/>
              <a:t>radicalico</a:t>
            </a:r>
            <a:r>
              <a:rPr dirty="0"/>
              <a:t> ABTS·</a:t>
            </a:r>
            <a:r>
              <a:rPr baseline="30000" dirty="0"/>
              <a:t>+</a:t>
            </a:r>
            <a:r>
              <a:rPr dirty="0"/>
              <a:t> (</a:t>
            </a:r>
            <a:r>
              <a:rPr dirty="0" err="1"/>
              <a:t>acronimo</a:t>
            </a:r>
            <a:r>
              <a:rPr dirty="0"/>
              <a:t> di </a:t>
            </a:r>
            <a:r>
              <a:rPr dirty="0" err="1"/>
              <a:t>acido</a:t>
            </a:r>
            <a:r>
              <a:rPr dirty="0"/>
              <a:t> 2,2’-azinobis(3-eilbenzotiazoline-6- </a:t>
            </a:r>
            <a:r>
              <a:rPr dirty="0" err="1"/>
              <a:t>solfonico</a:t>
            </a:r>
            <a:r>
              <a:rPr dirty="0"/>
              <a:t>)).</a:t>
            </a: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Tale </a:t>
            </a:r>
            <a:r>
              <a:rPr dirty="0" err="1"/>
              <a:t>radicale</a:t>
            </a:r>
            <a:r>
              <a:rPr dirty="0"/>
              <a:t>,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generato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reazione</a:t>
            </a:r>
            <a:r>
              <a:rPr dirty="0"/>
              <a:t> di </a:t>
            </a:r>
            <a:r>
              <a:rPr dirty="0" err="1"/>
              <a:t>ossidazione</a:t>
            </a:r>
            <a:r>
              <a:rPr dirty="0"/>
              <a:t> del </a:t>
            </a:r>
            <a:r>
              <a:rPr dirty="0" err="1"/>
              <a:t>composto</a:t>
            </a:r>
            <a:r>
              <a:rPr dirty="0"/>
              <a:t> </a:t>
            </a:r>
            <a:r>
              <a:rPr dirty="0" err="1"/>
              <a:t>incolore</a:t>
            </a:r>
            <a:endParaRPr dirty="0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ABTS con il </a:t>
            </a:r>
            <a:r>
              <a:rPr dirty="0" err="1"/>
              <a:t>persolfato</a:t>
            </a:r>
            <a:r>
              <a:rPr dirty="0"/>
              <a:t> di sodio o di </a:t>
            </a:r>
            <a:r>
              <a:rPr dirty="0" err="1"/>
              <a:t>potassio</a:t>
            </a:r>
            <a:endParaRPr dirty="0"/>
          </a:p>
        </p:txBody>
      </p:sp>
      <p:pic>
        <p:nvPicPr>
          <p:cNvPr id="382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90" y="3187700"/>
            <a:ext cx="6593609" cy="2805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asellaDiTesto 2"/>
          <p:cNvSpPr txBox="1"/>
          <p:nvPr/>
        </p:nvSpPr>
        <p:spPr>
          <a:xfrm>
            <a:off x="1394976" y="393286"/>
            <a:ext cx="6306765" cy="96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dirty="0"/>
              <a:t>Il </a:t>
            </a:r>
            <a:r>
              <a:rPr dirty="0" err="1"/>
              <a:t>catione</a:t>
            </a:r>
            <a:r>
              <a:rPr dirty="0"/>
              <a:t> </a:t>
            </a:r>
            <a:r>
              <a:rPr dirty="0" err="1"/>
              <a:t>radicalico</a:t>
            </a:r>
            <a:r>
              <a:rPr dirty="0"/>
              <a:t> </a:t>
            </a:r>
            <a:r>
              <a:rPr dirty="0" err="1"/>
              <a:t>così</a:t>
            </a:r>
            <a:r>
              <a:rPr dirty="0"/>
              <a:t> </a:t>
            </a:r>
            <a:r>
              <a:rPr dirty="0" err="1"/>
              <a:t>generato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molto stabile </a:t>
            </a:r>
            <a:r>
              <a:rPr dirty="0" err="1"/>
              <a:t>nel</a:t>
            </a:r>
            <a:r>
              <a:rPr dirty="0"/>
              <a:t> tempo, ed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caratterizzato</a:t>
            </a:r>
            <a:r>
              <a:rPr dirty="0"/>
              <a:t> da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intensa</a:t>
            </a:r>
            <a:r>
              <a:rPr dirty="0"/>
              <a:t> </a:t>
            </a:r>
            <a:r>
              <a:rPr dirty="0" err="1"/>
              <a:t>colorazione</a:t>
            </a:r>
            <a:r>
              <a:rPr dirty="0"/>
              <a:t> </a:t>
            </a:r>
            <a:r>
              <a:rPr dirty="0" err="1"/>
              <a:t>blu-verde</a:t>
            </a:r>
            <a:r>
              <a:rPr dirty="0"/>
              <a:t> (con </a:t>
            </a:r>
            <a:r>
              <a:rPr dirty="0" err="1"/>
              <a:t>massimi</a:t>
            </a:r>
            <a:r>
              <a:rPr dirty="0"/>
              <a:t> di </a:t>
            </a:r>
            <a:r>
              <a:rPr dirty="0" err="1"/>
              <a:t>assorbimento</a:t>
            </a:r>
            <a:r>
              <a:rPr dirty="0"/>
              <a:t> </a:t>
            </a:r>
            <a:r>
              <a:rPr dirty="0" err="1"/>
              <a:t>localizzati</a:t>
            </a:r>
            <a:r>
              <a:rPr dirty="0"/>
              <a:t> a 415, 645, 734 e 815 nm)</a:t>
            </a:r>
          </a:p>
        </p:txBody>
      </p:sp>
      <p:sp>
        <p:nvSpPr>
          <p:cNvPr id="385" name="CasellaDiTesto 4"/>
          <p:cNvSpPr txBox="1"/>
          <p:nvPr/>
        </p:nvSpPr>
        <p:spPr>
          <a:xfrm>
            <a:off x="1138261" y="1818873"/>
            <a:ext cx="6306765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dirty="0"/>
              <a:t>in </a:t>
            </a:r>
            <a:r>
              <a:rPr dirty="0" err="1"/>
              <a:t>seguito</a:t>
            </a:r>
            <a:r>
              <a:rPr dirty="0"/>
              <a:t> </a:t>
            </a:r>
            <a:r>
              <a:rPr dirty="0" err="1"/>
              <a:t>all’aggiunta</a:t>
            </a:r>
            <a:r>
              <a:rPr dirty="0"/>
              <a:t> di uno o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antiossidanti</a:t>
            </a:r>
            <a:r>
              <a:rPr dirty="0"/>
              <a:t> </a:t>
            </a:r>
            <a:r>
              <a:rPr dirty="0" err="1"/>
              <a:t>nell’ambiente</a:t>
            </a:r>
            <a:r>
              <a:rPr dirty="0"/>
              <a:t> di </a:t>
            </a:r>
            <a:r>
              <a:rPr dirty="0" err="1"/>
              <a:t>reazione</a:t>
            </a:r>
            <a:r>
              <a:rPr dirty="0"/>
              <a:t>, </a:t>
            </a:r>
            <a:r>
              <a:rPr dirty="0" err="1"/>
              <a:t>questi</a:t>
            </a:r>
            <a:r>
              <a:rPr dirty="0"/>
              <a:t> </a:t>
            </a:r>
            <a:r>
              <a:rPr dirty="0" err="1"/>
              <a:t>cedono</a:t>
            </a:r>
            <a:r>
              <a:rPr dirty="0"/>
              <a:t> uno o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atomi</a:t>
            </a:r>
            <a:r>
              <a:rPr dirty="0"/>
              <a:t> di </a:t>
            </a:r>
            <a:r>
              <a:rPr dirty="0" err="1"/>
              <a:t>idrogeno</a:t>
            </a:r>
            <a:r>
              <a:rPr dirty="0"/>
              <a:t> al </a:t>
            </a:r>
            <a:r>
              <a:rPr dirty="0" err="1"/>
              <a:t>radicale</a:t>
            </a:r>
            <a:r>
              <a:rPr dirty="0"/>
              <a:t> </a:t>
            </a:r>
            <a:r>
              <a:rPr dirty="0" err="1"/>
              <a:t>cationico</a:t>
            </a:r>
            <a:r>
              <a:rPr dirty="0"/>
              <a:t>, </a:t>
            </a:r>
            <a:r>
              <a:rPr dirty="0" err="1"/>
              <a:t>determinando</a:t>
            </a:r>
            <a:r>
              <a:rPr dirty="0"/>
              <a:t> </a:t>
            </a:r>
            <a:r>
              <a:rPr dirty="0" err="1"/>
              <a:t>così</a:t>
            </a:r>
            <a:r>
              <a:rPr dirty="0"/>
              <a:t> un </a:t>
            </a:r>
            <a:r>
              <a:rPr dirty="0" err="1"/>
              <a:t>decremento</a:t>
            </a:r>
            <a:r>
              <a:rPr dirty="0"/>
              <a:t> del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iniziale</a:t>
            </a:r>
            <a:r>
              <a:rPr dirty="0"/>
              <a:t> </a:t>
            </a:r>
            <a:r>
              <a:rPr dirty="0" err="1"/>
              <a:t>dell’assorbanza</a:t>
            </a:r>
            <a:r>
              <a:rPr dirty="0"/>
              <a:t> </a:t>
            </a:r>
            <a:r>
              <a:rPr dirty="0" err="1"/>
              <a:t>valutato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lang="it-IT" dirty="0"/>
              <a:t>A</a:t>
            </a:r>
            <a:r>
              <a:rPr dirty="0"/>
              <a:t>max. </a:t>
            </a:r>
          </a:p>
        </p:txBody>
      </p:sp>
      <p:pic>
        <p:nvPicPr>
          <p:cNvPr id="386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56" y="313014"/>
            <a:ext cx="4027739" cy="3115986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Freccia in giù 6"/>
          <p:cNvSpPr/>
          <p:nvPr/>
        </p:nvSpPr>
        <p:spPr>
          <a:xfrm>
            <a:off x="8645238" y="1572352"/>
            <a:ext cx="110839" cy="990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392"/>
                </a:moveTo>
                <a:lnTo>
                  <a:pt x="5400" y="20392"/>
                </a:lnTo>
                <a:lnTo>
                  <a:pt x="5400" y="0"/>
                </a:lnTo>
                <a:lnTo>
                  <a:pt x="16200" y="0"/>
                </a:lnTo>
                <a:lnTo>
                  <a:pt x="16200" y="20392"/>
                </a:lnTo>
                <a:lnTo>
                  <a:pt x="21600" y="2039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4D2C8"/>
          </a:solidFill>
          <a:ln w="12700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388" name="CasellaDiTesto 7"/>
          <p:cNvSpPr txBox="1"/>
          <p:nvPr/>
        </p:nvSpPr>
        <p:spPr>
          <a:xfrm>
            <a:off x="1035907" y="3429000"/>
            <a:ext cx="651147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Il metodo viene calibrato con una molecola di riferimento detta trolox.</a:t>
            </a: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L’attività di un campione viene espressa come «TROLOX EQUIVALENTI»</a:t>
            </a:r>
          </a:p>
        </p:txBody>
      </p:sp>
      <p:pic>
        <p:nvPicPr>
          <p:cNvPr id="389" name="Immagine 8" descr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811" y="3429000"/>
            <a:ext cx="2460535" cy="2979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EB4CED6-9465-31A3-BB03-A4813DE50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307" y="4755739"/>
            <a:ext cx="2116667" cy="1397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19E5E1-322D-75A8-1385-E31DD8A2413A}"/>
              </a:ext>
            </a:extLst>
          </p:cNvPr>
          <p:cNvSpPr txBox="1"/>
          <p:nvPr/>
        </p:nvSpPr>
        <p:spPr>
          <a:xfrm>
            <a:off x="4131190" y="6038794"/>
            <a:ext cx="73353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trolox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162015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asellaDiTesto 1"/>
          <p:cNvSpPr txBox="1"/>
          <p:nvPr/>
        </p:nvSpPr>
        <p:spPr>
          <a:xfrm>
            <a:off x="753116" y="188257"/>
            <a:ext cx="10520328" cy="226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200" b="1" u="sng">
                <a:latin typeface="+mn-lt"/>
                <a:ea typeface="+mn-ea"/>
                <a:cs typeface="+mn-cs"/>
                <a:sym typeface="Univers Condensed Light"/>
              </a:defRPr>
            </a:pPr>
            <a:r>
              <a:rPr sz="2400" dirty="0">
                <a:solidFill>
                  <a:srgbClr val="FF0000"/>
                </a:solidFill>
              </a:rPr>
              <a:t>METODO DPPH</a:t>
            </a:r>
          </a:p>
          <a:p>
            <a:pPr algn="just">
              <a:defRPr sz="22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 sz="22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saggi</a:t>
            </a:r>
            <a:r>
              <a:rPr dirty="0"/>
              <a:t> </a:t>
            </a:r>
            <a:r>
              <a:rPr dirty="0" err="1"/>
              <a:t>spettrofotometrici</a:t>
            </a:r>
            <a:r>
              <a:rPr dirty="0"/>
              <a:t> </a:t>
            </a:r>
            <a:r>
              <a:rPr dirty="0" err="1"/>
              <a:t>impiegati</a:t>
            </a:r>
            <a:r>
              <a:rPr dirty="0"/>
              <a:t> per la </a:t>
            </a:r>
            <a:r>
              <a:rPr dirty="0" err="1"/>
              <a:t>determinazione</a:t>
            </a:r>
            <a:r>
              <a:rPr dirty="0"/>
              <a:t> </a:t>
            </a:r>
            <a:r>
              <a:rPr dirty="0" err="1"/>
              <a:t>dell’AOC</a:t>
            </a:r>
            <a:r>
              <a:rPr dirty="0"/>
              <a:t>, </a:t>
            </a:r>
            <a:r>
              <a:rPr dirty="0" err="1"/>
              <a:t>viene</a:t>
            </a:r>
            <a:r>
              <a:rPr dirty="0"/>
              <a:t> molto </a:t>
            </a:r>
            <a:r>
              <a:rPr dirty="0" err="1"/>
              <a:t>sfruttato</a:t>
            </a:r>
            <a:r>
              <a:rPr dirty="0"/>
              <a:t>, </a:t>
            </a:r>
            <a:r>
              <a:rPr dirty="0" err="1"/>
              <a:t>soprattutto</a:t>
            </a:r>
            <a:r>
              <a:rPr dirty="0"/>
              <a:t> a </a:t>
            </a:r>
            <a:r>
              <a:rPr dirty="0" err="1"/>
              <a:t>livello</a:t>
            </a:r>
            <a:r>
              <a:rPr dirty="0"/>
              <a:t> di routine, il </a:t>
            </a:r>
            <a:r>
              <a:rPr dirty="0" err="1"/>
              <a:t>saggio</a:t>
            </a:r>
            <a:r>
              <a:rPr dirty="0"/>
              <a:t> DPPH. Il DPPH(2,2’-Difenil-1- </a:t>
            </a:r>
            <a:r>
              <a:rPr dirty="0" err="1"/>
              <a:t>picrilidrazile</a:t>
            </a:r>
            <a:r>
              <a:rPr dirty="0"/>
              <a:t>) </a:t>
            </a:r>
            <a:r>
              <a:rPr dirty="0" err="1"/>
              <a:t>è</a:t>
            </a:r>
            <a:r>
              <a:rPr dirty="0"/>
              <a:t> un </a:t>
            </a:r>
            <a:r>
              <a:rPr b="1" dirty="0" err="1"/>
              <a:t>radicale</a:t>
            </a:r>
            <a:r>
              <a:rPr b="1" dirty="0"/>
              <a:t> stabile </a:t>
            </a:r>
            <a:r>
              <a:rPr b="1" dirty="0" err="1"/>
              <a:t>organico</a:t>
            </a:r>
            <a:r>
              <a:rPr b="1" dirty="0"/>
              <a:t> </a:t>
            </a:r>
            <a:r>
              <a:rPr b="1" dirty="0" err="1"/>
              <a:t>azotato</a:t>
            </a:r>
            <a:r>
              <a:rPr dirty="0"/>
              <a:t>, </a:t>
            </a:r>
          </a:p>
        </p:txBody>
      </p:sp>
      <p:pic>
        <p:nvPicPr>
          <p:cNvPr id="369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42" y="3518879"/>
            <a:ext cx="4127794" cy="2532298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CasellaDiTesto 4"/>
          <p:cNvSpPr txBox="1"/>
          <p:nvPr/>
        </p:nvSpPr>
        <p:spPr>
          <a:xfrm>
            <a:off x="6208768" y="2782667"/>
            <a:ext cx="439662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b="1" dirty="0" err="1"/>
              <a:t>Può</a:t>
            </a:r>
            <a:r>
              <a:rPr b="1" dirty="0"/>
              <a:t> </a:t>
            </a:r>
            <a:r>
              <a:rPr b="1" dirty="0" err="1"/>
              <a:t>essere</a:t>
            </a:r>
            <a:r>
              <a:rPr b="1" dirty="0"/>
              <a:t> </a:t>
            </a:r>
            <a:r>
              <a:rPr b="1" dirty="0" err="1"/>
              <a:t>misurato</a:t>
            </a:r>
            <a:r>
              <a:rPr b="1" dirty="0"/>
              <a:t> per via </a:t>
            </a:r>
            <a:r>
              <a:rPr b="1" dirty="0" err="1"/>
              <a:t>spettrofotometrica</a:t>
            </a:r>
            <a:endParaRPr b="1" dirty="0"/>
          </a:p>
        </p:txBody>
      </p:sp>
      <p:pic>
        <p:nvPicPr>
          <p:cNvPr id="371" name="Immagine 5" descr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911" y="3137960"/>
            <a:ext cx="4488062" cy="3329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asellaDiTesto 6"/>
          <p:cNvSpPr txBox="1"/>
          <p:nvPr/>
        </p:nvSpPr>
        <p:spPr>
          <a:xfrm>
            <a:off x="3256129" y="56699"/>
            <a:ext cx="272916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Reazioni redox (II)</a:t>
            </a:r>
          </a:p>
        </p:txBody>
      </p:sp>
      <p:grpSp>
        <p:nvGrpSpPr>
          <p:cNvPr id="130" name="Gruppo 37"/>
          <p:cNvGrpSpPr/>
          <p:nvPr/>
        </p:nvGrpSpPr>
        <p:grpSpPr>
          <a:xfrm>
            <a:off x="4504908" y="1153128"/>
            <a:ext cx="3259919" cy="1136931"/>
            <a:chOff x="-1" y="0"/>
            <a:chExt cx="3259917" cy="1136929"/>
          </a:xfrm>
        </p:grpSpPr>
        <p:sp>
          <p:nvSpPr>
            <p:cNvPr id="112" name="CasellaDiTesto 8"/>
            <p:cNvSpPr txBox="1"/>
            <p:nvPr/>
          </p:nvSpPr>
          <p:spPr>
            <a:xfrm>
              <a:off x="-2" y="477087"/>
              <a:ext cx="1529762" cy="517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2400" b="1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r>
                <a:t>A</a:t>
              </a:r>
              <a:r>
                <a:rPr baseline="-25000"/>
                <a:t>red</a:t>
              </a:r>
              <a:r>
                <a:rPr>
                  <a:solidFill>
                    <a:srgbClr val="000000"/>
                  </a:solidFill>
                </a:rPr>
                <a:t> + B</a:t>
              </a:r>
              <a:r>
                <a:rPr baseline="-25000">
                  <a:solidFill>
                    <a:srgbClr val="000000"/>
                  </a:solidFill>
                </a:rPr>
                <a:t>ox</a:t>
              </a:r>
              <a:r>
                <a:rPr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13" name="CasellaDiTesto 10"/>
            <p:cNvSpPr txBox="1"/>
            <p:nvPr/>
          </p:nvSpPr>
          <p:spPr>
            <a:xfrm>
              <a:off x="1814839" y="477087"/>
              <a:ext cx="1445078" cy="517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2400" b="1">
                  <a:latin typeface="+mn-lt"/>
                  <a:ea typeface="+mn-ea"/>
                  <a:cs typeface="+mn-cs"/>
                  <a:sym typeface="Univers Condensed Light"/>
                </a:defRPr>
              </a:pPr>
              <a:r>
                <a:t>A</a:t>
              </a:r>
              <a:r>
                <a:rPr baseline="-25000"/>
                <a:t>ox</a:t>
              </a:r>
              <a:r>
                <a:t>+ </a:t>
              </a:r>
              <a:r>
                <a:rPr>
                  <a:solidFill>
                    <a:srgbClr val="FF0000"/>
                  </a:solidFill>
                </a:rPr>
                <a:t>B</a:t>
              </a:r>
              <a:r>
                <a:rPr baseline="-25000">
                  <a:solidFill>
                    <a:srgbClr val="FF0000"/>
                  </a:solidFill>
                </a:rPr>
                <a:t>red</a:t>
              </a:r>
              <a:r>
                <a:rPr>
                  <a:solidFill>
                    <a:srgbClr val="FF0000"/>
                  </a:solidFill>
                </a:rPr>
                <a:t> </a:t>
              </a:r>
            </a:p>
          </p:txBody>
        </p:sp>
        <p:grpSp>
          <p:nvGrpSpPr>
            <p:cNvPr id="116" name="Gruppo 22"/>
            <p:cNvGrpSpPr/>
            <p:nvPr/>
          </p:nvGrpSpPr>
          <p:grpSpPr>
            <a:xfrm>
              <a:off x="1325756" y="675259"/>
              <a:ext cx="323354" cy="65321"/>
              <a:chOff x="-1" y="-1"/>
              <a:chExt cx="323353" cy="65320"/>
            </a:xfrm>
          </p:grpSpPr>
          <p:sp>
            <p:nvSpPr>
              <p:cNvPr id="114" name="Connettore 2 12"/>
              <p:cNvSpPr/>
              <p:nvPr/>
            </p:nvSpPr>
            <p:spPr>
              <a:xfrm>
                <a:off x="-2" y="-2"/>
                <a:ext cx="323354" cy="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Connettore 2 13"/>
              <p:cNvSpPr/>
              <p:nvPr/>
            </p:nvSpPr>
            <p:spPr>
              <a:xfrm flipH="1" flipV="1">
                <a:off x="1" y="65317"/>
                <a:ext cx="323352" cy="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7" name="CasellaDiTesto 25"/>
            <p:cNvSpPr txBox="1"/>
            <p:nvPr/>
          </p:nvSpPr>
          <p:spPr>
            <a:xfrm>
              <a:off x="484604" y="-1"/>
              <a:ext cx="41656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>
                  <a:solidFill>
                    <a:srgbClr val="807B65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r>
                <a:t>e</a:t>
              </a:r>
              <a:r>
                <a:rPr baseline="30000"/>
                <a:t>-</a:t>
              </a:r>
            </a:p>
          </p:txBody>
        </p:sp>
        <p:grpSp>
          <p:nvGrpSpPr>
            <p:cNvPr id="121" name="Freccia circolare in giù 26"/>
            <p:cNvGrpSpPr/>
            <p:nvPr/>
          </p:nvGrpSpPr>
          <p:grpSpPr>
            <a:xfrm>
              <a:off x="312042" y="322555"/>
              <a:ext cx="600846" cy="154537"/>
              <a:chOff x="0" y="0"/>
              <a:chExt cx="600845" cy="154536"/>
            </a:xfrm>
          </p:grpSpPr>
          <p:sp>
            <p:nvSpPr>
              <p:cNvPr id="118" name="Forma"/>
              <p:cNvSpPr/>
              <p:nvPr/>
            </p:nvSpPr>
            <p:spPr>
              <a:xfrm>
                <a:off x="0" y="-1"/>
                <a:ext cx="600846" cy="15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26" y="21600"/>
                    </a:moveTo>
                    <a:lnTo>
                      <a:pt x="18822" y="16200"/>
                    </a:lnTo>
                    <a:lnTo>
                      <a:pt x="19517" y="16200"/>
                    </a:lnTo>
                    <a:cubicBezTo>
                      <a:pt x="18386" y="6663"/>
                      <a:pt x="14437" y="0"/>
                      <a:pt x="9916" y="0"/>
                    </a:cubicBezTo>
                    <a:lnTo>
                      <a:pt x="11305" y="0"/>
                    </a:lnTo>
                    <a:cubicBezTo>
                      <a:pt x="15826" y="0"/>
                      <a:pt x="19775" y="6663"/>
                      <a:pt x="20906" y="16200"/>
                    </a:cubicBezTo>
                    <a:lnTo>
                      <a:pt x="21600" y="16200"/>
                    </a:lnTo>
                    <a:close/>
                    <a:moveTo>
                      <a:pt x="10610" y="53"/>
                    </a:moveTo>
                    <a:cubicBezTo>
                      <a:pt x="5416" y="847"/>
                      <a:pt x="1389" y="10258"/>
                      <a:pt x="1389" y="21600"/>
                    </a:cubicBezTo>
                    <a:lnTo>
                      <a:pt x="0" y="21600"/>
                    </a:lnTo>
                    <a:cubicBezTo>
                      <a:pt x="0" y="9671"/>
                      <a:pt x="4439" y="0"/>
                      <a:pt x="9916" y="0"/>
                    </a:cubicBezTo>
                    <a:cubicBezTo>
                      <a:pt x="10147" y="0"/>
                      <a:pt x="10379" y="18"/>
                      <a:pt x="10610" y="5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19" name="Forma"/>
              <p:cNvSpPr/>
              <p:nvPr/>
            </p:nvSpPr>
            <p:spPr>
              <a:xfrm>
                <a:off x="0" y="-1"/>
                <a:ext cx="295145" cy="15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"/>
                    </a:moveTo>
                    <a:cubicBezTo>
                      <a:pt x="11026" y="847"/>
                      <a:pt x="2827" y="10258"/>
                      <a:pt x="2827" y="21600"/>
                    </a:cubicBezTo>
                    <a:lnTo>
                      <a:pt x="0" y="21600"/>
                    </a:lnTo>
                    <a:cubicBezTo>
                      <a:pt x="0" y="9671"/>
                      <a:pt x="9038" y="0"/>
                      <a:pt x="20186" y="0"/>
                    </a:cubicBezTo>
                    <a:cubicBezTo>
                      <a:pt x="20658" y="0"/>
                      <a:pt x="21129" y="18"/>
                      <a:pt x="21600" y="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20" name="Linea"/>
              <p:cNvSpPr/>
              <p:nvPr/>
            </p:nvSpPr>
            <p:spPr>
              <a:xfrm>
                <a:off x="0" y="-1"/>
                <a:ext cx="600846" cy="15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10" y="53"/>
                    </a:moveTo>
                    <a:cubicBezTo>
                      <a:pt x="5416" y="847"/>
                      <a:pt x="1389" y="10258"/>
                      <a:pt x="1389" y="21600"/>
                    </a:cubicBezTo>
                    <a:lnTo>
                      <a:pt x="0" y="21600"/>
                    </a:lnTo>
                    <a:cubicBezTo>
                      <a:pt x="0" y="9671"/>
                      <a:pt x="4439" y="0"/>
                      <a:pt x="9916" y="0"/>
                    </a:cubicBezTo>
                    <a:lnTo>
                      <a:pt x="11305" y="0"/>
                    </a:lnTo>
                    <a:cubicBezTo>
                      <a:pt x="15826" y="0"/>
                      <a:pt x="19775" y="6663"/>
                      <a:pt x="20906" y="16200"/>
                    </a:cubicBezTo>
                    <a:lnTo>
                      <a:pt x="21600" y="16200"/>
                    </a:lnTo>
                    <a:lnTo>
                      <a:pt x="20526" y="21600"/>
                    </a:lnTo>
                    <a:lnTo>
                      <a:pt x="18822" y="16200"/>
                    </a:lnTo>
                    <a:lnTo>
                      <a:pt x="19517" y="16200"/>
                    </a:lnTo>
                    <a:cubicBezTo>
                      <a:pt x="18386" y="6663"/>
                      <a:pt x="14437" y="0"/>
                      <a:pt x="9916" y="0"/>
                    </a:cubicBezTo>
                  </a:path>
                </a:pathLst>
              </a:custGeom>
              <a:noFill/>
              <a:ln w="12700" cap="flat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</p:grpSp>
        <p:grpSp>
          <p:nvGrpSpPr>
            <p:cNvPr id="125" name="Freccia circolare in giù 28"/>
            <p:cNvGrpSpPr/>
            <p:nvPr/>
          </p:nvGrpSpPr>
          <p:grpSpPr>
            <a:xfrm>
              <a:off x="1017733" y="936655"/>
              <a:ext cx="1620694" cy="200275"/>
              <a:chOff x="-1" y="0"/>
              <a:chExt cx="1620693" cy="200273"/>
            </a:xfrm>
          </p:grpSpPr>
          <p:sp>
            <p:nvSpPr>
              <p:cNvPr id="122" name="Forma"/>
              <p:cNvSpPr/>
              <p:nvPr/>
            </p:nvSpPr>
            <p:spPr>
              <a:xfrm rot="10800000" flipH="1">
                <a:off x="-2" y="0"/>
                <a:ext cx="1620695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5" y="21600"/>
                    </a:moveTo>
                    <a:lnTo>
                      <a:pt x="20265" y="16200"/>
                    </a:lnTo>
                    <a:lnTo>
                      <a:pt x="20599" y="16200"/>
                    </a:lnTo>
                    <a:cubicBezTo>
                      <a:pt x="19406" y="6663"/>
                      <a:pt x="15238" y="0"/>
                      <a:pt x="10466" y="0"/>
                    </a:cubicBezTo>
                    <a:lnTo>
                      <a:pt x="11133" y="0"/>
                    </a:lnTo>
                    <a:cubicBezTo>
                      <a:pt x="15905" y="0"/>
                      <a:pt x="20073" y="6663"/>
                      <a:pt x="21266" y="16200"/>
                    </a:cubicBezTo>
                    <a:lnTo>
                      <a:pt x="21600" y="16200"/>
                    </a:lnTo>
                    <a:close/>
                    <a:moveTo>
                      <a:pt x="10799" y="11"/>
                    </a:moveTo>
                    <a:cubicBezTo>
                      <a:pt x="5152" y="383"/>
                      <a:pt x="667" y="9939"/>
                      <a:pt x="667" y="21600"/>
                    </a:cubicBezTo>
                    <a:lnTo>
                      <a:pt x="0" y="21600"/>
                    </a:lnTo>
                    <a:cubicBezTo>
                      <a:pt x="0" y="9671"/>
                      <a:pt x="4686" y="0"/>
                      <a:pt x="10466" y="0"/>
                    </a:cubicBezTo>
                    <a:cubicBezTo>
                      <a:pt x="10577" y="0"/>
                      <a:pt x="10688" y="4"/>
                      <a:pt x="10799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23" name="Forma"/>
              <p:cNvSpPr/>
              <p:nvPr/>
            </p:nvSpPr>
            <p:spPr>
              <a:xfrm rot="10800000" flipH="1">
                <a:off x="-2" y="0"/>
                <a:ext cx="810300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"/>
                    </a:moveTo>
                    <a:cubicBezTo>
                      <a:pt x="10305" y="383"/>
                      <a:pt x="1335" y="9939"/>
                      <a:pt x="1335" y="21600"/>
                    </a:cubicBezTo>
                    <a:lnTo>
                      <a:pt x="0" y="21600"/>
                    </a:lnTo>
                    <a:cubicBezTo>
                      <a:pt x="0" y="9671"/>
                      <a:pt x="9372" y="0"/>
                      <a:pt x="20933" y="0"/>
                    </a:cubicBezTo>
                    <a:cubicBezTo>
                      <a:pt x="21155" y="0"/>
                      <a:pt x="21378" y="4"/>
                      <a:pt x="21600" y="1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24" name="Linea"/>
              <p:cNvSpPr/>
              <p:nvPr/>
            </p:nvSpPr>
            <p:spPr>
              <a:xfrm rot="10800000" flipH="1">
                <a:off x="-2" y="0"/>
                <a:ext cx="1620695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11"/>
                    </a:moveTo>
                    <a:cubicBezTo>
                      <a:pt x="5152" y="383"/>
                      <a:pt x="667" y="9939"/>
                      <a:pt x="667" y="21600"/>
                    </a:cubicBezTo>
                    <a:lnTo>
                      <a:pt x="0" y="21600"/>
                    </a:lnTo>
                    <a:cubicBezTo>
                      <a:pt x="0" y="9671"/>
                      <a:pt x="4686" y="0"/>
                      <a:pt x="10466" y="0"/>
                    </a:cubicBezTo>
                    <a:lnTo>
                      <a:pt x="11133" y="0"/>
                    </a:lnTo>
                    <a:cubicBezTo>
                      <a:pt x="15905" y="0"/>
                      <a:pt x="20073" y="6663"/>
                      <a:pt x="21266" y="16200"/>
                    </a:cubicBezTo>
                    <a:lnTo>
                      <a:pt x="21600" y="16200"/>
                    </a:lnTo>
                    <a:lnTo>
                      <a:pt x="21265" y="21600"/>
                    </a:lnTo>
                    <a:lnTo>
                      <a:pt x="20265" y="16200"/>
                    </a:lnTo>
                    <a:lnTo>
                      <a:pt x="20599" y="16200"/>
                    </a:lnTo>
                    <a:cubicBezTo>
                      <a:pt x="19406" y="6663"/>
                      <a:pt x="15238" y="0"/>
                      <a:pt x="10466" y="0"/>
                    </a:cubicBezTo>
                  </a:path>
                </a:pathLst>
              </a:custGeom>
              <a:noFill/>
              <a:ln w="12700" cap="flat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</p:grpSp>
        <p:grpSp>
          <p:nvGrpSpPr>
            <p:cNvPr id="129" name="Freccia circolare in giù 30"/>
            <p:cNvGrpSpPr/>
            <p:nvPr/>
          </p:nvGrpSpPr>
          <p:grpSpPr>
            <a:xfrm>
              <a:off x="312040" y="930868"/>
              <a:ext cx="1620695" cy="200275"/>
              <a:chOff x="-1" y="0"/>
              <a:chExt cx="1620693" cy="200273"/>
            </a:xfrm>
          </p:grpSpPr>
          <p:sp>
            <p:nvSpPr>
              <p:cNvPr id="126" name="Forma"/>
              <p:cNvSpPr/>
              <p:nvPr/>
            </p:nvSpPr>
            <p:spPr>
              <a:xfrm rot="10800000" flipH="1">
                <a:off x="-2" y="0"/>
                <a:ext cx="1620695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5" y="21600"/>
                    </a:moveTo>
                    <a:lnTo>
                      <a:pt x="20265" y="16200"/>
                    </a:lnTo>
                    <a:lnTo>
                      <a:pt x="20599" y="16200"/>
                    </a:lnTo>
                    <a:cubicBezTo>
                      <a:pt x="19406" y="6663"/>
                      <a:pt x="15238" y="0"/>
                      <a:pt x="10466" y="0"/>
                    </a:cubicBezTo>
                    <a:lnTo>
                      <a:pt x="11133" y="0"/>
                    </a:lnTo>
                    <a:cubicBezTo>
                      <a:pt x="15905" y="0"/>
                      <a:pt x="20073" y="6663"/>
                      <a:pt x="21266" y="16200"/>
                    </a:cubicBezTo>
                    <a:lnTo>
                      <a:pt x="21600" y="16200"/>
                    </a:lnTo>
                    <a:close/>
                    <a:moveTo>
                      <a:pt x="10799" y="11"/>
                    </a:moveTo>
                    <a:cubicBezTo>
                      <a:pt x="5152" y="383"/>
                      <a:pt x="667" y="9939"/>
                      <a:pt x="667" y="21600"/>
                    </a:cubicBezTo>
                    <a:lnTo>
                      <a:pt x="0" y="21600"/>
                    </a:lnTo>
                    <a:cubicBezTo>
                      <a:pt x="0" y="9671"/>
                      <a:pt x="4686" y="0"/>
                      <a:pt x="10466" y="0"/>
                    </a:cubicBezTo>
                    <a:cubicBezTo>
                      <a:pt x="10577" y="0"/>
                      <a:pt x="10688" y="4"/>
                      <a:pt x="10799" y="11"/>
                    </a:cubicBezTo>
                    <a:close/>
                  </a:path>
                </a:pathLst>
              </a:custGeom>
              <a:solidFill>
                <a:srgbClr val="B5B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27" name="Forma"/>
              <p:cNvSpPr/>
              <p:nvPr/>
            </p:nvSpPr>
            <p:spPr>
              <a:xfrm rot="10800000" flipH="1">
                <a:off x="-2" y="0"/>
                <a:ext cx="810300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"/>
                    </a:moveTo>
                    <a:cubicBezTo>
                      <a:pt x="10305" y="383"/>
                      <a:pt x="1335" y="9939"/>
                      <a:pt x="1335" y="21600"/>
                    </a:cubicBezTo>
                    <a:lnTo>
                      <a:pt x="0" y="21600"/>
                    </a:lnTo>
                    <a:cubicBezTo>
                      <a:pt x="0" y="9671"/>
                      <a:pt x="9372" y="0"/>
                      <a:pt x="20933" y="0"/>
                    </a:cubicBezTo>
                    <a:cubicBezTo>
                      <a:pt x="21155" y="0"/>
                      <a:pt x="21378" y="4"/>
                      <a:pt x="21600" y="1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28" name="Linea"/>
              <p:cNvSpPr/>
              <p:nvPr/>
            </p:nvSpPr>
            <p:spPr>
              <a:xfrm rot="10800000" flipH="1">
                <a:off x="-2" y="0"/>
                <a:ext cx="1620695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11"/>
                    </a:moveTo>
                    <a:cubicBezTo>
                      <a:pt x="5152" y="383"/>
                      <a:pt x="667" y="9939"/>
                      <a:pt x="667" y="21600"/>
                    </a:cubicBezTo>
                    <a:lnTo>
                      <a:pt x="0" y="21600"/>
                    </a:lnTo>
                    <a:cubicBezTo>
                      <a:pt x="0" y="9671"/>
                      <a:pt x="4686" y="0"/>
                      <a:pt x="10466" y="0"/>
                    </a:cubicBezTo>
                    <a:lnTo>
                      <a:pt x="11133" y="0"/>
                    </a:lnTo>
                    <a:cubicBezTo>
                      <a:pt x="15905" y="0"/>
                      <a:pt x="20073" y="6663"/>
                      <a:pt x="21266" y="16200"/>
                    </a:cubicBezTo>
                    <a:lnTo>
                      <a:pt x="21600" y="16200"/>
                    </a:lnTo>
                    <a:lnTo>
                      <a:pt x="21265" y="21600"/>
                    </a:lnTo>
                    <a:lnTo>
                      <a:pt x="20265" y="16200"/>
                    </a:lnTo>
                    <a:lnTo>
                      <a:pt x="20599" y="16200"/>
                    </a:lnTo>
                    <a:cubicBezTo>
                      <a:pt x="19406" y="6663"/>
                      <a:pt x="15238" y="0"/>
                      <a:pt x="10466" y="0"/>
                    </a:cubicBezTo>
                  </a:path>
                </a:pathLst>
              </a:custGeom>
              <a:noFill/>
              <a:ln w="12700" cap="flat">
                <a:solidFill>
                  <a:srgbClr val="807B65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</p:grpSp>
      </p:grpSp>
      <p:sp>
        <p:nvSpPr>
          <p:cNvPr id="131" name="CasellaDiTesto 33"/>
          <p:cNvSpPr txBox="1"/>
          <p:nvPr/>
        </p:nvSpPr>
        <p:spPr>
          <a:xfrm>
            <a:off x="1045822" y="3254692"/>
            <a:ext cx="10355272" cy="167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100" i="1">
                <a:latin typeface="+mn-lt"/>
                <a:ea typeface="+mn-ea"/>
                <a:cs typeface="+mn-cs"/>
                <a:sym typeface="Univers Condensed Light"/>
              </a:defRPr>
            </a:pPr>
            <a:r>
              <a:t>La specie ridotta (con un eccesso di elettroni) dona elettroni alla specie ossidata (con difetto di elettroni). La specie che ha donato elettroni diviene ossidata e quella che li ha accettati viene ridotta.</a:t>
            </a:r>
          </a:p>
          <a:p>
            <a:pPr algn="just">
              <a:defRPr sz="2100" i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defRPr sz="2100" i="1">
                <a:latin typeface="+mn-lt"/>
                <a:ea typeface="+mn-ea"/>
                <a:cs typeface="+mn-cs"/>
                <a:sym typeface="Univers Condensed Light"/>
              </a:defRPr>
            </a:pPr>
            <a:r>
              <a:t>Il processo può essere invertito (spontaneamente o fornendo energia) 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asellaDiTesto 4"/>
          <p:cNvSpPr txBox="1"/>
          <p:nvPr/>
        </p:nvSpPr>
        <p:spPr>
          <a:xfrm>
            <a:off x="878192" y="212169"/>
            <a:ext cx="3348028" cy="47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3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sz="2500" dirty="0">
                <a:solidFill>
                  <a:srgbClr val="FF0000"/>
                </a:solidFill>
              </a:rPr>
              <a:t>Principio del </a:t>
            </a:r>
            <a:r>
              <a:rPr sz="2500" dirty="0" err="1">
                <a:solidFill>
                  <a:srgbClr val="FF0000"/>
                </a:solidFill>
              </a:rPr>
              <a:t>metodo</a:t>
            </a:r>
            <a:r>
              <a:rPr sz="2500" dirty="0">
                <a:solidFill>
                  <a:srgbClr val="FF0000"/>
                </a:solidFill>
              </a:rPr>
              <a:t> DDPH</a:t>
            </a:r>
          </a:p>
        </p:txBody>
      </p:sp>
      <p:sp>
        <p:nvSpPr>
          <p:cNvPr id="375" name="CasellaDiTesto 5"/>
          <p:cNvSpPr txBox="1"/>
          <p:nvPr/>
        </p:nvSpPr>
        <p:spPr>
          <a:xfrm>
            <a:off x="508025" y="3859645"/>
            <a:ext cx="6299179" cy="199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899" indent="-342899">
              <a:buSzPct val="100000"/>
              <a:buFont typeface="Arial"/>
              <a:buChar char="•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In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specie </a:t>
            </a:r>
            <a:r>
              <a:rPr dirty="0" err="1"/>
              <a:t>antiossidante</a:t>
            </a:r>
            <a:r>
              <a:rPr dirty="0"/>
              <a:t> il </a:t>
            </a:r>
            <a:r>
              <a:rPr dirty="0" err="1"/>
              <a:t>radicale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«</a:t>
            </a:r>
            <a:r>
              <a:rPr dirty="0" err="1"/>
              <a:t>spento</a:t>
            </a:r>
            <a:r>
              <a:rPr dirty="0"/>
              <a:t>» e non genera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segnale</a:t>
            </a:r>
            <a:endParaRPr dirty="0"/>
          </a:p>
          <a:p>
            <a:pPr marL="342899" indent="-342899">
              <a:lnSpc>
                <a:spcPct val="150000"/>
              </a:lnSpc>
              <a:buSzPct val="100000"/>
              <a:buFont typeface="Arial"/>
              <a:buChar char="•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marL="342899" indent="-342899">
              <a:buSzPct val="100000"/>
              <a:buFont typeface="Arial"/>
              <a:buChar char="•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La </a:t>
            </a:r>
            <a:r>
              <a:rPr dirty="0" err="1"/>
              <a:t>quantità</a:t>
            </a:r>
            <a:r>
              <a:rPr dirty="0"/>
              <a:t> di </a:t>
            </a:r>
            <a:r>
              <a:rPr dirty="0" err="1"/>
              <a:t>spegnimento</a:t>
            </a:r>
            <a:r>
              <a:rPr dirty="0"/>
              <a:t> </a:t>
            </a:r>
            <a:r>
              <a:rPr dirty="0" err="1"/>
              <a:t>dipende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capacità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diverse </a:t>
            </a:r>
            <a:r>
              <a:rPr dirty="0" err="1"/>
              <a:t>molecole</a:t>
            </a:r>
            <a:r>
              <a:rPr dirty="0"/>
              <a:t> di </a:t>
            </a:r>
            <a:r>
              <a:rPr dirty="0" err="1"/>
              <a:t>reagire</a:t>
            </a:r>
            <a:r>
              <a:rPr dirty="0"/>
              <a:t> con </a:t>
            </a:r>
            <a:r>
              <a:rPr dirty="0" err="1"/>
              <a:t>l’elettrone</a:t>
            </a:r>
            <a:r>
              <a:rPr dirty="0"/>
              <a:t> </a:t>
            </a:r>
            <a:r>
              <a:rPr dirty="0" err="1"/>
              <a:t>spaiato</a:t>
            </a:r>
            <a:endParaRPr dirty="0"/>
          </a:p>
        </p:txBody>
      </p:sp>
      <p:pic>
        <p:nvPicPr>
          <p:cNvPr id="376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66" y="3371517"/>
            <a:ext cx="4095753" cy="3038478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Freccia in giù 7"/>
          <p:cNvSpPr/>
          <p:nvPr/>
        </p:nvSpPr>
        <p:spPr>
          <a:xfrm>
            <a:off x="9476509" y="4722579"/>
            <a:ext cx="124693" cy="734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766"/>
                </a:moveTo>
                <a:lnTo>
                  <a:pt x="5400" y="19766"/>
                </a:lnTo>
                <a:lnTo>
                  <a:pt x="5400" y="0"/>
                </a:lnTo>
                <a:lnTo>
                  <a:pt x="16200" y="0"/>
                </a:lnTo>
                <a:lnTo>
                  <a:pt x="16200" y="19766"/>
                </a:lnTo>
                <a:lnTo>
                  <a:pt x="21600" y="19766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7AC9C74-6527-0AF7-F66B-81C2C61DC520}"/>
              </a:ext>
            </a:extLst>
          </p:cNvPr>
          <p:cNvGrpSpPr/>
          <p:nvPr/>
        </p:nvGrpSpPr>
        <p:grpSpPr>
          <a:xfrm>
            <a:off x="2552206" y="995568"/>
            <a:ext cx="6604493" cy="2109128"/>
            <a:chOff x="3187207" y="1261628"/>
            <a:chExt cx="5353052" cy="1724027"/>
          </a:xfrm>
        </p:grpSpPr>
        <p:pic>
          <p:nvPicPr>
            <p:cNvPr id="373" name="Immagine 3" descr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7207" y="1261628"/>
              <a:ext cx="5353052" cy="172402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8" name="Ovale 1"/>
            <p:cNvSpPr/>
            <p:nvPr/>
          </p:nvSpPr>
          <p:spPr>
            <a:xfrm>
              <a:off x="4248737" y="1762455"/>
              <a:ext cx="249387" cy="324363"/>
            </a:xfrm>
            <a:prstGeom prst="ellipse">
              <a:avLst/>
            </a:prstGeom>
            <a:solidFill>
              <a:srgbClr val="FF0000">
                <a:alpha val="21000"/>
              </a:srgbClr>
            </a:solidFill>
            <a:ln w="19050">
              <a:solidFill>
                <a:srgbClr val="FF0000"/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79" name="Ovale 8"/>
            <p:cNvSpPr/>
            <p:nvPr/>
          </p:nvSpPr>
          <p:spPr>
            <a:xfrm>
              <a:off x="7038109" y="1671023"/>
              <a:ext cx="187041" cy="397867"/>
            </a:xfrm>
            <a:prstGeom prst="ellipse">
              <a:avLst/>
            </a:prstGeom>
            <a:solidFill>
              <a:srgbClr val="FF0000">
                <a:alpha val="21000"/>
              </a:srgbClr>
            </a:solidFill>
            <a:ln w="19050">
              <a:solidFill>
                <a:srgbClr val="FF0000"/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1"/>
          <p:cNvSpPr/>
          <p:nvPr/>
        </p:nvSpPr>
        <p:spPr>
          <a:xfrm>
            <a:off x="885059" y="209852"/>
            <a:ext cx="9157860" cy="6159501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21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Saggio colorimetrico basato su nanoparticelle d’oro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Caratteristiche analitiche desiderate del dosaggio: 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marL="457200" indent="-457200">
              <a:buSzPct val="100000"/>
              <a:buAutoNum type="alphaLcParenR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lavorare in solvente acquoso-organico </a:t>
            </a:r>
          </a:p>
          <a:p>
            <a:pPr marL="457200" indent="-457200">
              <a:buSzPct val="100000"/>
              <a:buAutoNum type="alphaLcParenR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b) applicazione su matrice alimentare grassa, </a:t>
            </a:r>
          </a:p>
          <a:p>
            <a:pPr marL="457200" indent="-457200">
              <a:buSzPct val="100000"/>
              <a:buAutoNum type="alphaLcParenR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senza estrazione c) </a:t>
            </a:r>
          </a:p>
          <a:p>
            <a:pPr marL="457200" indent="-457200">
              <a:buSzPct val="100000"/>
              <a:buAutoNum type="alphaLcParenR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veloce, facile da usare, economico e rispettoso dell'ambiente (minimo uso di solventi) </a:t>
            </a:r>
          </a:p>
          <a:p>
            <a:pPr marL="457200" indent="-457200">
              <a:buSzPct val="100000"/>
              <a:buAutoNum type="alphaLcParenR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Perché i nanomateriali?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br/>
            <a:r>
              <a:t>I nanomateriali sono ampiamente utilizzati in vari campi della chimica analitica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In particolare, le nanoparticelle d'oro (AuNP) mostrano: 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proprietà catalitiche, stabilità –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prodotto da vari tipi di sintesi con differenti diametro – 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sono facilmente funzionalizzabili (con diverse molecole) –</a:t>
            </a:r>
          </a:p>
          <a:p>
            <a:pPr>
              <a:defRPr sz="19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 mostrato proprietà ottiche uniche</a:t>
            </a:r>
          </a:p>
        </p:txBody>
      </p:sp>
      <p:pic>
        <p:nvPicPr>
          <p:cNvPr id="39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051" y="3372734"/>
            <a:ext cx="3477851" cy="3195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16" y="662146"/>
            <a:ext cx="3785383" cy="1363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asellaDiTesto 2"/>
          <p:cNvSpPr txBox="1"/>
          <p:nvPr/>
        </p:nvSpPr>
        <p:spPr>
          <a:xfrm>
            <a:off x="296730" y="405465"/>
            <a:ext cx="11616471" cy="152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Principio chimico del metodo</a:t>
            </a:r>
          </a:p>
          <a:p>
            <a:pPr>
              <a:defRPr sz="2300" b="1">
                <a:latin typeface="+mn-lt"/>
                <a:ea typeface="+mn-ea"/>
                <a:cs typeface="+mn-cs"/>
                <a:sym typeface="Univers Condensed Light"/>
              </a:defRPr>
            </a:pPr>
            <a:br/>
            <a:r>
              <a:rPr b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0"/>
              <a:t>polifenoli sono in grado di guidare la sintesi di AuNP (diametro ≤ 25 nm), riducendo Au(III) a Au°attraverso un meccanismo di </a:t>
            </a:r>
            <a:r>
              <a:rPr u="sng"/>
              <a:t>riduzione</a:t>
            </a:r>
          </a:p>
        </p:txBody>
      </p:sp>
      <p:pic>
        <p:nvPicPr>
          <p:cNvPr id="396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5319"/>
            <a:ext cx="12192000" cy="4652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357" y="-28687"/>
            <a:ext cx="5076117" cy="2234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magine 3" descr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82" y="2356503"/>
            <a:ext cx="7048501" cy="4181477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CasellaDiTesto 4"/>
          <p:cNvSpPr txBox="1"/>
          <p:nvPr/>
        </p:nvSpPr>
        <p:spPr>
          <a:xfrm>
            <a:off x="835153" y="426243"/>
            <a:ext cx="5681292" cy="240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Applicazione del metodo in solvente organico </a:t>
            </a:r>
          </a:p>
          <a:p>
            <a:pPr>
              <a:defRPr sz="22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22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Permette di lavorare con alimenti ricchi di grassi</a:t>
            </a:r>
          </a:p>
          <a:p>
            <a:pPr>
              <a:defRPr sz="22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senza estrazione o con minima purificazione del campione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8" y="1693927"/>
            <a:ext cx="3346623" cy="2504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magine 8" descr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913" y="1789109"/>
            <a:ext cx="3011637" cy="4818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magine 9" descr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53" y="1238957"/>
            <a:ext cx="5390180" cy="481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magine 10" descr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78" y="348952"/>
            <a:ext cx="3590498" cy="482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magine 11" descr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028" y="971409"/>
            <a:ext cx="1449195" cy="192556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CasellaDiTesto 1"/>
          <p:cNvSpPr txBox="1"/>
          <p:nvPr/>
        </p:nvSpPr>
        <p:spPr>
          <a:xfrm>
            <a:off x="4402566" y="348953"/>
            <a:ext cx="8193640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Elettrochimica diretta per la misura dell’attività antiossidante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7" y="1821514"/>
            <a:ext cx="11882767" cy="4059335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CasellaDiTesto 2"/>
          <p:cNvSpPr txBox="1"/>
          <p:nvPr/>
        </p:nvSpPr>
        <p:spPr>
          <a:xfrm>
            <a:off x="1426281" y="506524"/>
            <a:ext cx="5641288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Metodo selettivo per gli orto-diphenoli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" y="1678906"/>
            <a:ext cx="4468661" cy="3177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492" y="2262982"/>
            <a:ext cx="5896081" cy="4396836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CasellaDiTesto 3"/>
          <p:cNvSpPr txBox="1"/>
          <p:nvPr/>
        </p:nvSpPr>
        <p:spPr>
          <a:xfrm>
            <a:off x="1020351" y="326652"/>
            <a:ext cx="11987319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ELETTROCHIMICA DIRETTA PER VALUTARE LA CAPACITA’ ANTIOSSIDANTE DEI POLIFENOLI</a:t>
            </a:r>
          </a:p>
        </p:txBody>
      </p:sp>
      <p:pic>
        <p:nvPicPr>
          <p:cNvPr id="415" name="Immagine 4" descr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89" y="5672251"/>
            <a:ext cx="4332476" cy="1147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magine 5" descr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718" y="5006844"/>
            <a:ext cx="1871385" cy="62825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Ovale 6"/>
          <p:cNvSpPr/>
          <p:nvPr/>
        </p:nvSpPr>
        <p:spPr>
          <a:xfrm>
            <a:off x="2671482" y="2514600"/>
            <a:ext cx="1004053" cy="914400"/>
          </a:xfrm>
          <a:prstGeom prst="ellipse">
            <a:avLst/>
          </a:prstGeom>
          <a:ln w="41275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418" name="Ovale 7"/>
          <p:cNvSpPr/>
          <p:nvPr/>
        </p:nvSpPr>
        <p:spPr>
          <a:xfrm>
            <a:off x="8294823" y="4549643"/>
            <a:ext cx="1004053" cy="914404"/>
          </a:xfrm>
          <a:prstGeom prst="ellipse">
            <a:avLst/>
          </a:prstGeom>
          <a:ln w="41275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pic>
        <p:nvPicPr>
          <p:cNvPr id="419" name="Picture 2" descr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1688" y="5943858"/>
            <a:ext cx="1321361" cy="50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Picture 4" descr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4091" y="2784479"/>
            <a:ext cx="1513512" cy="966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" y="3387647"/>
            <a:ext cx="5838829" cy="34825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6" name="Gruppo 7"/>
          <p:cNvGrpSpPr/>
          <p:nvPr/>
        </p:nvGrpSpPr>
        <p:grpSpPr>
          <a:xfrm>
            <a:off x="9088525" y="273838"/>
            <a:ext cx="2960036" cy="3134856"/>
            <a:chOff x="0" y="-1"/>
            <a:chExt cx="2960035" cy="3134854"/>
          </a:xfrm>
        </p:grpSpPr>
        <p:pic>
          <p:nvPicPr>
            <p:cNvPr id="423" name="Immagine 2" descr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291" y="500502"/>
              <a:ext cx="1995136" cy="2634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4" name="Immagine 3" descr="Immagin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291" y="-1"/>
              <a:ext cx="2555345" cy="871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5" name="Rettangolo con angoli arrotondati 4"/>
            <p:cNvSpPr/>
            <p:nvPr/>
          </p:nvSpPr>
          <p:spPr>
            <a:xfrm>
              <a:off x="0" y="-2"/>
              <a:ext cx="2960036" cy="2827430"/>
            </a:xfrm>
            <a:prstGeom prst="roundRect">
              <a:avLst>
                <a:gd name="adj" fmla="val 16667"/>
              </a:avLst>
            </a:prstGeom>
            <a:noFill/>
            <a:ln w="12700" cap="flat">
              <a:solidFill>
                <a:srgbClr val="5B62A3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</p:grpSp>
      <p:sp>
        <p:nvSpPr>
          <p:cNvPr id="427" name="CasellaDiTesto 6"/>
          <p:cNvSpPr txBox="1"/>
          <p:nvPr/>
        </p:nvSpPr>
        <p:spPr>
          <a:xfrm>
            <a:off x="10201240" y="-33581"/>
            <a:ext cx="816139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Inattive </a:t>
            </a:r>
          </a:p>
        </p:txBody>
      </p:sp>
      <p:sp>
        <p:nvSpPr>
          <p:cNvPr id="428" name="Rettangolo con angoli arrotondati 11"/>
          <p:cNvSpPr/>
          <p:nvPr/>
        </p:nvSpPr>
        <p:spPr>
          <a:xfrm>
            <a:off x="9124950" y="4229100"/>
            <a:ext cx="2968721" cy="2559013"/>
          </a:xfrm>
          <a:prstGeom prst="roundRect">
            <a:avLst>
              <a:gd name="adj" fmla="val 16667"/>
            </a:avLst>
          </a:prstGeom>
          <a:ln w="12700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pic>
        <p:nvPicPr>
          <p:cNvPr id="429" name="Immagine 12" descr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1545" y="5311237"/>
            <a:ext cx="2145948" cy="1352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magine 13" descr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9277" y="4313999"/>
            <a:ext cx="1567279" cy="1005425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CasellaDiTesto 14"/>
          <p:cNvSpPr txBox="1"/>
          <p:nvPr/>
        </p:nvSpPr>
        <p:spPr>
          <a:xfrm>
            <a:off x="10215550" y="3874346"/>
            <a:ext cx="670325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Attive </a:t>
            </a:r>
          </a:p>
        </p:txBody>
      </p:sp>
      <p:sp>
        <p:nvSpPr>
          <p:cNvPr id="432" name="Rettangolo con angoli arrotondati 15"/>
          <p:cNvSpPr/>
          <p:nvPr/>
        </p:nvSpPr>
        <p:spPr>
          <a:xfrm>
            <a:off x="6324601" y="2438400"/>
            <a:ext cx="2968723" cy="2559013"/>
          </a:xfrm>
          <a:prstGeom prst="roundRect">
            <a:avLst>
              <a:gd name="adj" fmla="val 16667"/>
            </a:avLst>
          </a:prstGeom>
          <a:ln w="12700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433" name="CasellaDiTesto 18"/>
          <p:cNvSpPr txBox="1"/>
          <p:nvPr/>
        </p:nvSpPr>
        <p:spPr>
          <a:xfrm>
            <a:off x="6922768" y="2111825"/>
            <a:ext cx="2059561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mediamente attive </a:t>
            </a:r>
          </a:p>
        </p:txBody>
      </p:sp>
      <p:pic>
        <p:nvPicPr>
          <p:cNvPr id="434" name="Immagine 19" descr="Immagin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919" y="3201496"/>
            <a:ext cx="2005261" cy="781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magine 20" descr="Immagin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951" y="42619"/>
            <a:ext cx="4803677" cy="3234215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CasellaDiTesto 21"/>
          <p:cNvSpPr txBox="1"/>
          <p:nvPr/>
        </p:nvSpPr>
        <p:spPr>
          <a:xfrm>
            <a:off x="4936171" y="238220"/>
            <a:ext cx="3417867" cy="87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Frazionamento e Analisi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asellaDiTesto 4"/>
          <p:cNvSpPr txBox="1"/>
          <p:nvPr/>
        </p:nvSpPr>
        <p:spPr>
          <a:xfrm>
            <a:off x="912426" y="293929"/>
            <a:ext cx="10096450" cy="6168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Lo stress ossidativo e le reazioni radicaliche</a:t>
            </a:r>
          </a:p>
          <a:p>
            <a:pPr algn="just"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4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Lo stress ossidativo è il termine usato per indicare lo </a:t>
            </a:r>
            <a:r>
              <a:rPr b="1" u="sng"/>
              <a:t>squilibrio</a:t>
            </a:r>
            <a:r>
              <a:t> tra specie reattive dell'ossigeno e meccanismi di difesa antiossidante. </a:t>
            </a:r>
          </a:p>
          <a:p>
            <a:pPr algn="just">
              <a:lnSpc>
                <a:spcPct val="150000"/>
              </a:lnSpc>
              <a:defRPr sz="24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4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In condizioni fisiologiche, le specie reattive dell'ossigeno svolgono un ruolo fondamentale nella segnalazione intracellulare, nelle risposte immunologiche fisiologiche e nell'espressione genica. I metaboliti reattivi dell'ossigeno possono essere generati in eccesso da molte fonti. </a:t>
            </a:r>
          </a:p>
          <a:p>
            <a:pPr algn="just">
              <a:lnSpc>
                <a:spcPct val="150000"/>
              </a:lnSpc>
              <a:defRPr sz="24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4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La fonte più importante è la perdita di elettroni dalla catena di trasporto degli elettroni mitocondriale per generare il radicale superossido (O2</a:t>
            </a:r>
            <a:r>
              <a:rPr baseline="31999"/>
              <a:t>•-</a:t>
            </a:r>
            <a:r>
              <a:t>).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uppo 13"/>
          <p:cNvGrpSpPr/>
          <p:nvPr/>
        </p:nvGrpSpPr>
        <p:grpSpPr>
          <a:xfrm>
            <a:off x="644261" y="426030"/>
            <a:ext cx="11019567" cy="5067156"/>
            <a:chOff x="-1" y="0"/>
            <a:chExt cx="11019565" cy="5067155"/>
          </a:xfrm>
        </p:grpSpPr>
        <p:pic>
          <p:nvPicPr>
            <p:cNvPr id="135" name="Immagine 3" descr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1584998"/>
              <a:ext cx="5340930" cy="2326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CasellaDiTesto 5"/>
            <p:cNvSpPr txBox="1"/>
            <p:nvPr/>
          </p:nvSpPr>
          <p:spPr>
            <a:xfrm>
              <a:off x="1131570" y="0"/>
              <a:ext cx="6032273" cy="42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defRPr sz="2200" b="1"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Le reazioni radicaliche</a:t>
              </a:r>
            </a:p>
          </p:txBody>
        </p:sp>
        <p:pic>
          <p:nvPicPr>
            <p:cNvPr id="137" name="Immagine 6" descr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8633" y="680165"/>
              <a:ext cx="5340932" cy="4136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CasellaDiTesto 7"/>
            <p:cNvSpPr txBox="1"/>
            <p:nvPr/>
          </p:nvSpPr>
          <p:spPr>
            <a:xfrm>
              <a:off x="798592" y="1743302"/>
              <a:ext cx="383524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(a)</a:t>
              </a:r>
            </a:p>
          </p:txBody>
        </p:sp>
        <p:sp>
          <p:nvSpPr>
            <p:cNvPr id="139" name="CasellaDiTesto 8"/>
            <p:cNvSpPr txBox="1"/>
            <p:nvPr/>
          </p:nvSpPr>
          <p:spPr>
            <a:xfrm>
              <a:off x="6819711" y="4696319"/>
              <a:ext cx="383524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(a)</a:t>
              </a:r>
            </a:p>
          </p:txBody>
        </p:sp>
        <p:sp>
          <p:nvSpPr>
            <p:cNvPr id="140" name="CasellaDiTesto 9"/>
            <p:cNvSpPr txBox="1"/>
            <p:nvPr/>
          </p:nvSpPr>
          <p:spPr>
            <a:xfrm>
              <a:off x="8391883" y="4631706"/>
              <a:ext cx="396026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3745CE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(b)</a:t>
              </a:r>
            </a:p>
          </p:txBody>
        </p:sp>
        <p:sp>
          <p:nvSpPr>
            <p:cNvPr id="141" name="CasellaDiTesto 10"/>
            <p:cNvSpPr txBox="1"/>
            <p:nvPr/>
          </p:nvSpPr>
          <p:spPr>
            <a:xfrm>
              <a:off x="1084475" y="2640031"/>
              <a:ext cx="396026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3745CE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(b)</a:t>
              </a:r>
            </a:p>
          </p:txBody>
        </p:sp>
        <p:sp>
          <p:nvSpPr>
            <p:cNvPr id="142" name="CasellaDiTesto 11"/>
            <p:cNvSpPr txBox="1"/>
            <p:nvPr/>
          </p:nvSpPr>
          <p:spPr>
            <a:xfrm>
              <a:off x="1084475" y="3493157"/>
              <a:ext cx="383524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3B8A70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(c)</a:t>
              </a:r>
            </a:p>
          </p:txBody>
        </p:sp>
        <p:sp>
          <p:nvSpPr>
            <p:cNvPr id="143" name="CasellaDiTesto 12"/>
            <p:cNvSpPr txBox="1"/>
            <p:nvPr/>
          </p:nvSpPr>
          <p:spPr>
            <a:xfrm>
              <a:off x="9587029" y="4673636"/>
              <a:ext cx="383525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3B8A70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(c)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97" y="802435"/>
            <a:ext cx="10247993" cy="573887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CasellaDiTesto 4"/>
          <p:cNvSpPr txBox="1"/>
          <p:nvPr/>
        </p:nvSpPr>
        <p:spPr>
          <a:xfrm>
            <a:off x="1228397" y="0"/>
            <a:ext cx="8129507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dirty="0" err="1"/>
              <a:t>L’ossigeno</a:t>
            </a:r>
            <a:r>
              <a:rPr dirty="0"/>
              <a:t> e le specie </a:t>
            </a:r>
            <a:r>
              <a:rPr dirty="0" err="1"/>
              <a:t>reattive</a:t>
            </a:r>
            <a:r>
              <a:rPr dirty="0"/>
              <a:t> </a:t>
            </a:r>
            <a:r>
              <a:rPr dirty="0" err="1"/>
              <a:t>dell’ossigeno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150" name="Straight Connector 12"/>
          <p:cNvSpPr/>
          <p:nvPr/>
        </p:nvSpPr>
        <p:spPr>
          <a:xfrm flipV="1">
            <a:off x="8430397" y="-2"/>
            <a:ext cx="2559926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1" name="Straight Connector 14"/>
          <p:cNvSpPr/>
          <p:nvPr/>
        </p:nvSpPr>
        <p:spPr>
          <a:xfrm flipV="1">
            <a:off x="9741182" y="-1"/>
            <a:ext cx="725521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52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191" y="876299"/>
            <a:ext cx="7840000" cy="452759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asellaDiTesto 4"/>
          <p:cNvSpPr txBox="1"/>
          <p:nvPr/>
        </p:nvSpPr>
        <p:spPr>
          <a:xfrm>
            <a:off x="328596" y="108758"/>
            <a:ext cx="4036321" cy="844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defRPr sz="2300" b="1" u="sng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 </a:t>
            </a:r>
            <a:r>
              <a:rPr dirty="0" err="1"/>
              <a:t>metaboliti</a:t>
            </a:r>
            <a:r>
              <a:rPr dirty="0"/>
              <a:t> </a:t>
            </a:r>
            <a:r>
              <a:rPr dirty="0" err="1"/>
              <a:t>reattivi</a:t>
            </a:r>
            <a:r>
              <a:rPr dirty="0"/>
              <a:t> </a:t>
            </a:r>
            <a:r>
              <a:rPr dirty="0" err="1"/>
              <a:t>dell'ossigeno</a:t>
            </a:r>
            <a:r>
              <a:rPr dirty="0"/>
              <a:t>, come il </a:t>
            </a:r>
            <a:r>
              <a:rPr dirty="0" err="1"/>
              <a:t>radicale</a:t>
            </a:r>
            <a:r>
              <a:rPr dirty="0"/>
              <a:t> </a:t>
            </a:r>
            <a:r>
              <a:rPr dirty="0" err="1"/>
              <a:t>superossido</a:t>
            </a:r>
            <a:r>
              <a:rPr dirty="0"/>
              <a:t> e il </a:t>
            </a:r>
            <a:r>
              <a:rPr dirty="0" err="1"/>
              <a:t>radicale</a:t>
            </a:r>
            <a:r>
              <a:rPr dirty="0"/>
              <a:t> </a:t>
            </a:r>
            <a:r>
              <a:rPr dirty="0" err="1"/>
              <a:t>idrossile</a:t>
            </a:r>
            <a:r>
              <a:rPr dirty="0"/>
              <a:t>, </a:t>
            </a:r>
            <a:r>
              <a:rPr b="0" u="none" dirty="0" err="1"/>
              <a:t>essendo</a:t>
            </a:r>
            <a:r>
              <a:rPr b="0" u="none" dirty="0"/>
              <a:t> </a:t>
            </a:r>
            <a:r>
              <a:rPr b="0" u="none" dirty="0" err="1"/>
              <a:t>molecole</a:t>
            </a:r>
            <a:r>
              <a:rPr b="0" u="none" dirty="0"/>
              <a:t> </a:t>
            </a:r>
            <a:r>
              <a:rPr b="0" u="none" dirty="0" err="1"/>
              <a:t>altamente</a:t>
            </a:r>
            <a:r>
              <a:rPr b="0" u="none" dirty="0"/>
              <a:t> </a:t>
            </a:r>
            <a:r>
              <a:rPr b="0" u="none" dirty="0" err="1"/>
              <a:t>instabili</a:t>
            </a:r>
            <a:r>
              <a:rPr b="0" u="none" dirty="0"/>
              <a:t> con </a:t>
            </a:r>
            <a:r>
              <a:rPr b="0" u="none" dirty="0" err="1"/>
              <a:t>elettroni</a:t>
            </a:r>
            <a:r>
              <a:rPr b="0" u="none" dirty="0"/>
              <a:t> </a:t>
            </a:r>
            <a:r>
              <a:rPr b="0" u="none" dirty="0" err="1"/>
              <a:t>spaiati</a:t>
            </a:r>
            <a:r>
              <a:rPr b="0" u="none" dirty="0"/>
              <a:t>, </a:t>
            </a:r>
            <a:r>
              <a:rPr b="0" u="none" dirty="0" err="1"/>
              <a:t>reagiscono</a:t>
            </a:r>
            <a:r>
              <a:rPr b="0" u="none" dirty="0"/>
              <a:t> con </a:t>
            </a:r>
            <a:r>
              <a:rPr b="0" u="none" dirty="0" err="1"/>
              <a:t>gli</a:t>
            </a:r>
            <a:r>
              <a:rPr b="0" u="none" dirty="0"/>
              <a:t> </a:t>
            </a:r>
            <a:r>
              <a:rPr u="none" dirty="0" err="1"/>
              <a:t>acidi</a:t>
            </a:r>
            <a:r>
              <a:rPr u="none" dirty="0"/>
              <a:t> </a:t>
            </a:r>
            <a:r>
              <a:rPr u="none" dirty="0" err="1"/>
              <a:t>grassi</a:t>
            </a:r>
            <a:r>
              <a:rPr u="none" dirty="0"/>
              <a:t> </a:t>
            </a:r>
            <a:r>
              <a:rPr u="none" dirty="0" err="1"/>
              <a:t>polinsaturi</a:t>
            </a:r>
            <a:r>
              <a:rPr u="none" dirty="0"/>
              <a:t> </a:t>
            </a:r>
            <a:r>
              <a:rPr b="0" u="none" dirty="0" err="1"/>
              <a:t>della</a:t>
            </a:r>
            <a:r>
              <a:rPr b="0" u="none" dirty="0"/>
              <a:t> </a:t>
            </a:r>
            <a:r>
              <a:rPr b="0" u="none" dirty="0" err="1"/>
              <a:t>membrana</a:t>
            </a:r>
            <a:r>
              <a:rPr b="0" u="none" dirty="0"/>
              <a:t> </a:t>
            </a:r>
            <a:r>
              <a:rPr b="0" u="none" dirty="0" err="1"/>
              <a:t>cellulare</a:t>
            </a:r>
            <a:r>
              <a:rPr b="0" u="none" dirty="0"/>
              <a:t> per </a:t>
            </a:r>
            <a:r>
              <a:rPr b="0" u="none" dirty="0" err="1"/>
              <a:t>formare</a:t>
            </a:r>
            <a:r>
              <a:rPr b="0" u="none" dirty="0"/>
              <a:t> </a:t>
            </a:r>
            <a:r>
              <a:rPr b="0" u="none" dirty="0" err="1"/>
              <a:t>perossidi</a:t>
            </a:r>
            <a:r>
              <a:rPr b="0" u="none" dirty="0"/>
              <a:t> </a:t>
            </a:r>
            <a:r>
              <a:rPr b="0" u="none" dirty="0" err="1"/>
              <a:t>lipidici</a:t>
            </a:r>
            <a:r>
              <a:rPr b="0" u="none" dirty="0"/>
              <a:t>, </a:t>
            </a:r>
            <a:r>
              <a:rPr u="none" dirty="0" err="1"/>
              <a:t>ossidano</a:t>
            </a:r>
            <a:r>
              <a:rPr u="none" dirty="0"/>
              <a:t> e </a:t>
            </a:r>
            <a:r>
              <a:rPr u="none" dirty="0" err="1"/>
              <a:t>reticolano</a:t>
            </a:r>
            <a:r>
              <a:rPr u="none" dirty="0"/>
              <a:t> le </a:t>
            </a:r>
            <a:r>
              <a:rPr u="none" dirty="0" err="1"/>
              <a:t>proteine</a:t>
            </a:r>
            <a:r>
              <a:rPr u="none" dirty="0"/>
              <a:t> ​​</a:t>
            </a:r>
            <a:r>
              <a:rPr u="none" dirty="0" err="1"/>
              <a:t>inclusi</a:t>
            </a:r>
            <a:r>
              <a:rPr u="none" dirty="0"/>
              <a:t> </a:t>
            </a:r>
            <a:r>
              <a:rPr u="none" dirty="0" err="1"/>
              <a:t>gli</a:t>
            </a:r>
            <a:r>
              <a:rPr u="none" dirty="0"/>
              <a:t> </a:t>
            </a:r>
            <a:r>
              <a:rPr u="none" dirty="0" err="1"/>
              <a:t>enzimi</a:t>
            </a:r>
            <a:r>
              <a:rPr b="0" u="none" dirty="0"/>
              <a:t>, o </a:t>
            </a:r>
            <a:r>
              <a:rPr u="none" dirty="0" err="1"/>
              <a:t>ossidano</a:t>
            </a:r>
            <a:r>
              <a:rPr u="none" dirty="0"/>
              <a:t> il DNA</a:t>
            </a:r>
            <a:r>
              <a:rPr b="0" u="none" dirty="0"/>
              <a:t>, con il </a:t>
            </a:r>
            <a:r>
              <a:rPr b="0" u="none" dirty="0" err="1"/>
              <a:t>potenziale</a:t>
            </a:r>
            <a:r>
              <a:rPr b="0" u="none" dirty="0"/>
              <a:t> di </a:t>
            </a:r>
            <a:r>
              <a:rPr b="0" u="none" dirty="0" err="1"/>
              <a:t>produrre</a:t>
            </a:r>
            <a:r>
              <a:rPr b="0" u="none" dirty="0"/>
              <a:t> un </a:t>
            </a:r>
            <a:r>
              <a:rPr b="0" u="none" dirty="0" err="1"/>
              <a:t>evento</a:t>
            </a:r>
            <a:r>
              <a:rPr b="0" u="none" dirty="0"/>
              <a:t> </a:t>
            </a:r>
            <a:r>
              <a:rPr b="0" u="none" dirty="0" err="1"/>
              <a:t>dannoso</a:t>
            </a:r>
            <a:r>
              <a:rPr b="0" u="none" dirty="0"/>
              <a:t> o </a:t>
            </a:r>
            <a:r>
              <a:rPr b="0" u="none" dirty="0" err="1"/>
              <a:t>addirittura</a:t>
            </a:r>
            <a:r>
              <a:rPr b="0" u="none" dirty="0"/>
              <a:t> </a:t>
            </a:r>
            <a:r>
              <a:rPr b="0" u="none" dirty="0" err="1"/>
              <a:t>letale</a:t>
            </a:r>
            <a:r>
              <a:rPr b="0" u="none" dirty="0"/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asellaDiTesto 2"/>
          <p:cNvSpPr txBox="1"/>
          <p:nvPr/>
        </p:nvSpPr>
        <p:spPr>
          <a:xfrm>
            <a:off x="920394" y="246379"/>
            <a:ext cx="7000624" cy="636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Le </a:t>
            </a:r>
            <a:r>
              <a:rPr b="1"/>
              <a:t>difese cellulari </a:t>
            </a:r>
            <a:r>
              <a:t>contro i radicali liberi e le specie reattive dell'ossigeno includono enzimi, come </a:t>
            </a:r>
            <a:r>
              <a:rPr b="1"/>
              <a:t>catalasi</a:t>
            </a:r>
            <a:r>
              <a:t>, </a:t>
            </a:r>
            <a:r>
              <a:rPr b="1"/>
              <a:t>glutatione perossidasi (GPx) </a:t>
            </a:r>
            <a:r>
              <a:t>e </a:t>
            </a:r>
            <a:r>
              <a:rPr b="1"/>
              <a:t>superossido dismutasi</a:t>
            </a:r>
            <a:r>
              <a:t>, nonché meccanismi antiossidanti non enzimatici, ad esempio glutatione (GSH).</a:t>
            </a:r>
          </a:p>
          <a:p>
            <a:pPr algn="just">
              <a:lnSpc>
                <a:spcPct val="150000"/>
              </a:lnSpc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Lo stress ossidativo si verifica quando </a:t>
            </a:r>
            <a:r>
              <a:rPr b="1" u="sng"/>
              <a:t>l'omeostasi redox </a:t>
            </a:r>
            <a:r>
              <a:t>è inclinata verso uno sbilanciamento dei radicali liberi, a causa della loro sovrapproduzione o delle carenze nella difesa antiossidante. Lo stress ossidativo è stato implicato nella patogenesi di numerose malattie, come il diabete mellito, malattie cardiovascolari, tumori, e disturbi neurodegenerativi e psichiatrici.</a:t>
            </a:r>
          </a:p>
        </p:txBody>
      </p:sp>
      <p:pic>
        <p:nvPicPr>
          <p:cNvPr id="156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597" y="0"/>
            <a:ext cx="3863403" cy="2856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ngleLinesVTI">
  <a:themeElements>
    <a:clrScheme name="AngleLines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86DF"/>
      </a:accent1>
      <a:accent2>
        <a:srgbClr val="609DD8"/>
      </a:accent2>
      <a:accent3>
        <a:srgbClr val="55B0B8"/>
      </a:accent3>
      <a:accent4>
        <a:srgbClr val="51B594"/>
      </a:accent4>
      <a:accent5>
        <a:srgbClr val="55B86E"/>
      </a:accent5>
      <a:accent6>
        <a:srgbClr val="63B751"/>
      </a:accent6>
      <a:hlink>
        <a:srgbClr val="0000FF"/>
      </a:hlink>
      <a:folHlink>
        <a:srgbClr val="FF00FF"/>
      </a:folHlink>
    </a:clrScheme>
    <a:fontScheme name="AngleLinesVTI">
      <a:majorFont>
        <a:latin typeface="Helvetica"/>
        <a:ea typeface="Helvetica"/>
        <a:cs typeface="Helvetica"/>
      </a:majorFont>
      <a:minorFont>
        <a:latin typeface="Univers Condensed Light"/>
        <a:ea typeface="Univers Condensed Light"/>
        <a:cs typeface="Univers Condensed Light"/>
      </a:minorFont>
    </a:fontScheme>
    <a:fmtScheme name="AngleLines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ngleLinesVTI">
  <a:themeElements>
    <a:clrScheme name="AngleLines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86DF"/>
      </a:accent1>
      <a:accent2>
        <a:srgbClr val="609DD8"/>
      </a:accent2>
      <a:accent3>
        <a:srgbClr val="55B0B8"/>
      </a:accent3>
      <a:accent4>
        <a:srgbClr val="51B594"/>
      </a:accent4>
      <a:accent5>
        <a:srgbClr val="55B86E"/>
      </a:accent5>
      <a:accent6>
        <a:srgbClr val="63B751"/>
      </a:accent6>
      <a:hlink>
        <a:srgbClr val="0000FF"/>
      </a:hlink>
      <a:folHlink>
        <a:srgbClr val="FF00FF"/>
      </a:folHlink>
    </a:clrScheme>
    <a:fontScheme name="AngleLinesVTI">
      <a:majorFont>
        <a:latin typeface="Helvetica"/>
        <a:ea typeface="Helvetica"/>
        <a:cs typeface="Helvetica"/>
      </a:majorFont>
      <a:minorFont>
        <a:latin typeface="Univers Condensed Light"/>
        <a:ea typeface="Univers Condensed Light"/>
        <a:cs typeface="Univers Condensed Light"/>
      </a:minorFont>
    </a:fontScheme>
    <a:fmtScheme name="AngleLines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2029</Words>
  <Application>Microsoft Macintosh PowerPoint</Application>
  <PresentationFormat>Widescreen</PresentationFormat>
  <Paragraphs>259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5" baseType="lpstr">
      <vt:lpstr>Arial</vt:lpstr>
      <vt:lpstr>Helvetica</vt:lpstr>
      <vt:lpstr>Symbol</vt:lpstr>
      <vt:lpstr>Times New Roman</vt:lpstr>
      <vt:lpstr>Univers Condensed Light</vt:lpstr>
      <vt:lpstr>Walbaum Display Light</vt:lpstr>
      <vt:lpstr>Wingdings</vt:lpstr>
      <vt:lpstr>AngleLinesVTI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michele del carlo</cp:lastModifiedBy>
  <cp:revision>4</cp:revision>
  <dcterms:modified xsi:type="dcterms:W3CDTF">2025-10-14T07:55:18Z</dcterms:modified>
</cp:coreProperties>
</file>