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82" r:id="rId3"/>
    <p:sldId id="317" r:id="rId4"/>
    <p:sldId id="319" r:id="rId5"/>
    <p:sldId id="294" r:id="rId6"/>
    <p:sldId id="320" r:id="rId7"/>
    <p:sldId id="295" r:id="rId8"/>
    <p:sldId id="257" r:id="rId9"/>
    <p:sldId id="259" r:id="rId10"/>
    <p:sldId id="312" r:id="rId11"/>
    <p:sldId id="315" r:id="rId12"/>
    <p:sldId id="316" r:id="rId13"/>
    <p:sldId id="297" r:id="rId14"/>
    <p:sldId id="309" r:id="rId1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42"/>
    <p:restoredTop sz="94697"/>
  </p:normalViewPr>
  <p:slideViewPr>
    <p:cSldViewPr snapToGrid="0">
      <p:cViewPr varScale="1">
        <p:scale>
          <a:sx n="91" d="100"/>
          <a:sy n="91" d="100"/>
        </p:scale>
        <p:origin x="192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ADAD5B-9961-574D-AC5A-4E767070FFAD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070CAC-A7AA-2F4E-A64A-D8F4C2DC720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2651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439A7-6483-E840-A5D7-7DE7CBFBDE19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59753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439A7-6483-E840-A5D7-7DE7CBFBDE19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0199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79EA55-10D5-C501-359A-446E4305C5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123DD01-608C-D8C5-8529-029A8DF39E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110DE03-8FE0-FA95-7811-F5652A023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46C9338-C49F-3431-7DB5-EAC331399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717636A-62F6-0450-BD86-4CA900ED1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5694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D841FD-8996-D86E-4513-17FFBE7EB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87067B6-3C57-0860-6A7A-C237C2902A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27ED0D5-4857-4FB3-2F97-08A625D66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8528C82-67F4-72BC-D46B-80064A7AC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6689619-A05D-6CBC-E8C9-86453E9BF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5554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6AC2703-BD6F-30F2-4320-4F45F2D6C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0F4FF1A-3C8C-6A2C-09FF-3A8968DC0D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A1A37DD-CB59-9A6F-6D43-A16D2F6C2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899FC5D-C148-0A2F-6A27-37CF60D8D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A64AF3-794B-3404-8ED4-A0B57D094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827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550DB6-C026-58EF-4851-7589E6855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8109839-D639-A39F-E87D-71ADB5CEF3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F2D2B82-D480-B3F7-08CA-1D8C7360F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A7D3C00-A66B-A9EC-0CAC-780BBAFE2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4A6935D-C59D-AB74-529F-6A9BC6118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866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E1E516-3C6D-A08B-3595-4427D2B57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3801757-0F88-756E-7A10-197001D717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0210479-B845-BAB3-A36D-738E91FB9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96DBF67-EE92-F077-B286-22A0FF31E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1A17CED-4A0C-5F54-34D1-A7384C5E9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0021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9718C7-CF82-CC7D-6DB1-13A4AA981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66C091-1B05-957E-3A3B-4041DFEFC8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37F6E9D-4B19-1E64-582B-BD79AB2156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7FD440E-2824-DD9B-4064-EAF475C78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8D9F7EE-C1EF-5EEC-604A-3AC21BFD8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D02AF5D-C39C-2AE8-0AA9-22238B53A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1365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2D80CD-BDA0-F742-4B22-739BF35E5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0E83B72-8FEC-FB63-8D18-0963EE3C57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EC40002-1787-E351-0690-CAF8575C13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0ECAA17-33A2-95A1-C6F8-DC78BEF231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1A0143B-2204-11BC-F332-7347B90F54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2178625C-540B-B207-653E-4C9ECE301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EE9898E-E73A-F64F-1CDA-CAA162CBD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BF0F8FB-DD17-0DBB-B14F-B30EB00D9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6167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1FD455-322B-E8E1-F3FD-6068AE7DC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07F0792-03E8-AFE1-ABE8-9CD56BD73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67C3B26-9629-45A9-3756-4161EBAD3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A12B82C-995A-1D01-F86C-3288E1C20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8615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B913A88-86C7-28CB-946B-C6CF5B166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9DB74D1-EF65-35DF-50A8-2F3E0B537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4CB22E3-95E7-6E8C-8ED0-EBD04F95D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5964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45465A-7B3E-16CC-2472-73650B44A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2C24C4E-62EC-9B1D-1CBD-151A302389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F45921D-437A-D3EC-5A47-38AD938C8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625527A-4234-16CB-2ED2-E4145AD76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16037F2-6C32-FDC0-1F7C-921624F5A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7CE7960-C9D3-1F7E-F628-95F3C796F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1649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E4184D-86D9-B802-DCC7-F15C60650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0B899954-0EFB-02C1-EED2-4514BE3B51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8ABF578-5F60-403D-1AB6-CA28B75FE6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F0A0273-8C00-AF86-56EE-407A1D2B9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CB770-78F6-8C49-B1DF-7D49EA9736BC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D4CC9BB-7DEA-DFBA-92A8-62D623D27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6F26631-A50E-4E26-583E-F1ED2D618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3880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225EE51C-7B64-B35F-AF51-979FDAAD4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97F1D51-9D94-FA65-3164-384B69810F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5F3A30A-3F7D-ED6E-2BF4-15E1DD913B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CB770-78F6-8C49-B1DF-7D49EA9736BC}" type="datetimeFigureOut">
              <a:rPr lang="it-IT" smtClean="0"/>
              <a:t>29/09/24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6C4495E-2319-47E4-1B7F-B9E7F69126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0A18BA7-B1AF-83CD-A790-223595D159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0AC7D-0DE9-0B40-A2D3-93208DEBB76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2517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B00BE4-7BE0-A175-84E7-C3B2EC001F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prima guerra mondiale</a:t>
            </a:r>
          </a:p>
        </p:txBody>
      </p:sp>
    </p:spTree>
    <p:extLst>
      <p:ext uri="{BB962C8B-B14F-4D97-AF65-F5344CB8AC3E}">
        <p14:creationId xmlns:p14="http://schemas.microsoft.com/office/powerpoint/2010/main" val="2138854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3316CE30-E2D9-2D46-9683-3F907033500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2278412"/>
            <a:ext cx="5181600" cy="3445764"/>
          </a:xfrm>
        </p:spPr>
      </p:pic>
      <p:pic>
        <p:nvPicPr>
          <p:cNvPr id="6" name="Segnaposto contenuto 4">
            <a:extLst>
              <a:ext uri="{FF2B5EF4-FFF2-40B4-BE49-F238E27FC236}">
                <a16:creationId xmlns:a16="http://schemas.microsoft.com/office/drawing/2014/main" id="{43EE7D41-5CBA-2E93-88FD-953CBA87213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2058194"/>
            <a:ext cx="5181600" cy="3886200"/>
          </a:xfrm>
        </p:spPr>
      </p:pic>
    </p:spTree>
    <p:extLst>
      <p:ext uri="{BB962C8B-B14F-4D97-AF65-F5344CB8AC3E}">
        <p14:creationId xmlns:p14="http://schemas.microsoft.com/office/powerpoint/2010/main" val="26194577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E7D17215-2E8C-6746-AF4F-06028BADA3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2793" y="387000"/>
            <a:ext cx="4056000" cy="6084000"/>
          </a:xfrm>
        </p:spPr>
      </p:pic>
    </p:spTree>
    <p:extLst>
      <p:ext uri="{BB962C8B-B14F-4D97-AF65-F5344CB8AC3E}">
        <p14:creationId xmlns:p14="http://schemas.microsoft.com/office/powerpoint/2010/main" val="32793756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AA4B31-32A6-A348-AA91-FABF0A53A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man’s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land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C6686143-1C38-1D41-ABB0-92E473BBDE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4286" y="1410287"/>
            <a:ext cx="7403427" cy="5220000"/>
          </a:xfrm>
        </p:spPr>
      </p:pic>
    </p:spTree>
    <p:extLst>
      <p:ext uri="{BB962C8B-B14F-4D97-AF65-F5344CB8AC3E}">
        <p14:creationId xmlns:p14="http://schemas.microsoft.com/office/powerpoint/2010/main" val="40376952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46163" y="196313"/>
            <a:ext cx="10515600" cy="1325563"/>
          </a:xfrm>
        </p:spPr>
        <p:txBody>
          <a:bodyPr>
            <a:norm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Otto Dix,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guerra durante un attacco di gas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(1924)</a:t>
            </a:r>
          </a:p>
        </p:txBody>
      </p:sp>
      <p:pic>
        <p:nvPicPr>
          <p:cNvPr id="4" name="Segnaposto contenuto 3" descr="otto dix, la guerra durante un attacco di gas.png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1450" y="1690688"/>
            <a:ext cx="6769100" cy="4533900"/>
          </a:xfrm>
        </p:spPr>
      </p:pic>
    </p:spTree>
    <p:extLst>
      <p:ext uri="{BB962C8B-B14F-4D97-AF65-F5344CB8AC3E}">
        <p14:creationId xmlns:p14="http://schemas.microsoft.com/office/powerpoint/2010/main" val="32973522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71B20553-1186-8D4F-8BF6-C6E9C439FC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51927" y="1600201"/>
            <a:ext cx="5888146" cy="4525963"/>
          </a:xfrm>
        </p:spPr>
      </p:pic>
    </p:spTree>
    <p:extLst>
      <p:ext uri="{BB962C8B-B14F-4D97-AF65-F5344CB8AC3E}">
        <p14:creationId xmlns:p14="http://schemas.microsoft.com/office/powerpoint/2010/main" val="2739367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3" descr="germ00b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2532" y="135000"/>
            <a:ext cx="8166936" cy="658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2803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534CDC6-9693-2552-9C04-4B951C5256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565" y="322729"/>
            <a:ext cx="10735235" cy="5854234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 giugno 1914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Gavrilo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Princip uccide l’arciduca Francesco Ferdinando, erede al trono asburgico, a Sarajevo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Giorni di attesa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 luglio 1914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 Inizio della guerra: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dall’area balcanica all’Europa al mondo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1914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Serbia, Austria-Ungheria, Russia, Germania (invasione del Belgio neutrale), Francia, Regno Unito, Impero Ottomano, Giappone, Australia, Nuova Zelanda, Unione Sudafricana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Stabilizzazione dei due fronti: occidentale e orientale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&gt;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guerra di posizione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 le trincee, la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man’s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land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nuove armi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1915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Italia, Bulgaria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1916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Romania, Portogallo, Grecia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neutrali: Svizzera, Spagna, Paesi Bassi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it-IT" dirty="0">
              <a:latin typeface="Times" pitchFamily="2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it-IT" dirty="0">
              <a:latin typeface="Times" pitchFamily="2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it-IT" dirty="0">
              <a:latin typeface="Times" pitchFamily="2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it-IT" dirty="0">
              <a:latin typeface="Times" pitchFamily="2" charset="0"/>
            </a:endParaRPr>
          </a:p>
          <a:p>
            <a:pPr>
              <a:buFontTx/>
              <a:buChar char="-"/>
            </a:pPr>
            <a:endParaRPr lang="it-IT" dirty="0">
              <a:latin typeface="Times" pitchFamily="2" charset="0"/>
            </a:endParaRPr>
          </a:p>
          <a:p>
            <a:pPr marL="0" indent="0">
              <a:buNone/>
            </a:pPr>
            <a:endParaRPr lang="it-IT" dirty="0"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316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534CDC6-9693-2552-9C04-4B951C5256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565" y="322729"/>
            <a:ext cx="10735235" cy="5854234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1917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Stati Uniti d’America, Cina, Brasile, Cuba, Panama, Costarica, Nicaragua, Honduras, Guatemala, Siam, Liberia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1918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la Russia firma la pace di Brest-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Litovsk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4/11 novembre 1918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armistizio e fine del conflitto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guerra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totale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guerra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brutale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guerra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mondiale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(differenti fronti di guerra e ruolo delle colonie)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70.000.000 di soldati mobilitati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13.000.000 circa di morti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30.000.000 di feriti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numerosi prigionieri e dispersi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1915: genocidio degli armeni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1917: rivoluzioni russe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epidemia di «Spagnola»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dirty="0">
              <a:latin typeface="Times" pitchFamily="2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it-IT" dirty="0">
              <a:latin typeface="Times" pitchFamily="2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it-IT" dirty="0">
              <a:latin typeface="Times" pitchFamily="2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it-IT" dirty="0">
              <a:latin typeface="Times" pitchFamily="2" charset="0"/>
            </a:endParaRPr>
          </a:p>
          <a:p>
            <a:pPr>
              <a:buFontTx/>
              <a:buChar char="-"/>
            </a:pPr>
            <a:endParaRPr lang="it-IT" dirty="0">
              <a:latin typeface="Times" pitchFamily="2" charset="0"/>
            </a:endParaRPr>
          </a:p>
          <a:p>
            <a:pPr marL="0" indent="0">
              <a:buNone/>
            </a:pPr>
            <a:endParaRPr lang="it-IT" dirty="0"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015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Cultura di guerra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aspettative /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esperienza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guerra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rinascita del mito, ‘regressione’ verso forme antiche di pensare ed esperire la realtà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cameratismo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malattia mentale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6735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404222-925B-8C06-48A5-DCB0C7F1D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J’accuse, Abel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Gance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(1919; 1938)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33DE4B0-F0C0-9B5F-A851-114387FBE3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https://</a:t>
            </a:r>
            <a:r>
              <a:rPr lang="it-IT" dirty="0" err="1"/>
              <a:t>youtu.be</a:t>
            </a:r>
            <a:r>
              <a:rPr lang="it-IT" dirty="0"/>
              <a:t>/9NwPoQ1bJ3w?feature=</a:t>
            </a:r>
            <a:r>
              <a:rPr lang="it-IT" dirty="0" err="1"/>
              <a:t>shared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13316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Brutalizzazione della guerra, brutalizzazione della politica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brutalità dei combattimenti / brutalità del linguaggio e del comportamento politico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fenomeno dei volontari di guerra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l’immagine del nemico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‘false notizie’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l’ideale del sacrifico, la morte e il lutto collettivo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riti del ricordo &gt; sacralizzazione e banalizzazione della guerra</a:t>
            </a:r>
          </a:p>
        </p:txBody>
      </p:sp>
    </p:spTree>
    <p:extLst>
      <p:ext uri="{BB962C8B-B14F-4D97-AF65-F5344CB8AC3E}">
        <p14:creationId xmlns:p14="http://schemas.microsoft.com/office/powerpoint/2010/main" val="23656998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79193"/>
            <a:ext cx="10515600" cy="1325563"/>
          </a:xfrm>
        </p:spPr>
        <p:txBody>
          <a:bodyPr/>
          <a:lstStyle/>
          <a:p>
            <a:pPr algn="ctr"/>
            <a:r>
              <a:rPr lang="it-IT" dirty="0"/>
              <a:t>La propaganda</a:t>
            </a:r>
          </a:p>
        </p:txBody>
      </p:sp>
      <p:pic>
        <p:nvPicPr>
          <p:cNvPr id="5" name="Segnaposto contenuto 4" descr="url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713265" cy="4932000"/>
          </a:xfrm>
        </p:spPr>
      </p:pic>
      <p:pic>
        <p:nvPicPr>
          <p:cNvPr id="1026" name="Picture 2" descr="2">
            <a:extLst>
              <a:ext uri="{FF2B5EF4-FFF2-40B4-BE49-F238E27FC236}">
                <a16:creationId xmlns:a16="http://schemas.microsoft.com/office/drawing/2014/main" id="{464E567A-7258-66EC-8843-FAF36C6997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1138" y="-30114"/>
            <a:ext cx="3787586" cy="54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Segnaposto contenuto 3" descr="images-6.jpeg">
            <a:extLst>
              <a:ext uri="{FF2B5EF4-FFF2-40B4-BE49-F238E27FC236}">
                <a16:creationId xmlns:a16="http://schemas.microsoft.com/office/drawing/2014/main" id="{6EBEB8D8-F404-4A07-C51A-7DB7907FA1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6598" y="0"/>
            <a:ext cx="3495402" cy="4788000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EE6DFA18-3EB7-4984-EB4F-1570F885F571}"/>
              </a:ext>
            </a:extLst>
          </p:cNvPr>
          <p:cNvSpPr txBox="1"/>
          <p:nvPr/>
        </p:nvSpPr>
        <p:spPr>
          <a:xfrm>
            <a:off x="1904986" y="5709366"/>
            <a:ext cx="838202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propaganda</a:t>
            </a:r>
          </a:p>
        </p:txBody>
      </p:sp>
    </p:spTree>
    <p:extLst>
      <p:ext uri="{BB962C8B-B14F-4D97-AF65-F5344CB8AC3E}">
        <p14:creationId xmlns:p14="http://schemas.microsoft.com/office/powerpoint/2010/main" val="380632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trincee</a:t>
            </a:r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F382DAF3-441E-7748-8884-CC5D0C8EA9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39614" y="1690688"/>
            <a:ext cx="6712772" cy="4464000"/>
          </a:xfrm>
        </p:spPr>
      </p:pic>
    </p:spTree>
    <p:extLst>
      <p:ext uri="{BB962C8B-B14F-4D97-AF65-F5344CB8AC3E}">
        <p14:creationId xmlns:p14="http://schemas.microsoft.com/office/powerpoint/2010/main" val="4017297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3836</TotalTime>
  <Words>329</Words>
  <Application>Microsoft Macintosh PowerPoint</Application>
  <PresentationFormat>Widescreen</PresentationFormat>
  <Paragraphs>66</Paragraphs>
  <Slides>14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Times</vt:lpstr>
      <vt:lpstr>Times New Roman</vt:lpstr>
      <vt:lpstr>Wingdings</vt:lpstr>
      <vt:lpstr>Tema di Office</vt:lpstr>
      <vt:lpstr>La prima guerra mondiale</vt:lpstr>
      <vt:lpstr>Presentazione standard di PowerPoint</vt:lpstr>
      <vt:lpstr>Presentazione standard di PowerPoint</vt:lpstr>
      <vt:lpstr>Presentazione standard di PowerPoint</vt:lpstr>
      <vt:lpstr>Cultura di guerra</vt:lpstr>
      <vt:lpstr>J’accuse, Abel Gance (1919; 1938)</vt:lpstr>
      <vt:lpstr>Brutalizzazione della guerra, brutalizzazione della politica</vt:lpstr>
      <vt:lpstr>La propaganda</vt:lpstr>
      <vt:lpstr>Le trincee</vt:lpstr>
      <vt:lpstr>Presentazione standard di PowerPoint</vt:lpstr>
      <vt:lpstr>Presentazione standard di PowerPoint</vt:lpstr>
      <vt:lpstr>No man’s land</vt:lpstr>
      <vt:lpstr>Otto Dix, La guerra durante un attacco di gas (1924)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12</cp:revision>
  <dcterms:created xsi:type="dcterms:W3CDTF">2022-09-23T13:57:19Z</dcterms:created>
  <dcterms:modified xsi:type="dcterms:W3CDTF">2024-09-29T20:24:03Z</dcterms:modified>
</cp:coreProperties>
</file>