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2" r:id="rId4"/>
    <p:sldId id="259" r:id="rId5"/>
    <p:sldId id="257" r:id="rId6"/>
    <p:sldId id="267" r:id="rId7"/>
    <p:sldId id="258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581"/>
  </p:normalViewPr>
  <p:slideViewPr>
    <p:cSldViewPr snapToGrid="0">
      <p:cViewPr varScale="1">
        <p:scale>
          <a:sx n="100" d="100"/>
          <a:sy n="100" d="100"/>
        </p:scale>
        <p:origin x="10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EC50E-03B7-A58A-52A1-07D1B8BDE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Sociologia del Turismo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98AA5DB-5494-0518-CCBF-23439ACC4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Corso </a:t>
            </a:r>
            <a:r>
              <a:rPr lang="it-IT" b="0" i="1" dirty="0">
                <a:solidFill>
                  <a:schemeClr val="bg2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Metodi di ricerca per il turismo e il tempo libero</a:t>
            </a:r>
          </a:p>
          <a:p>
            <a:r>
              <a:rPr lang="it-IT" i="1" dirty="0" err="1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a.a</a:t>
            </a:r>
            <a:r>
              <a:rPr lang="it-IT" i="1" dirty="0">
                <a:solidFill>
                  <a:schemeClr val="bg2">
                    <a:lumMod val="50000"/>
                  </a:schemeClr>
                </a:solidFill>
                <a:latin typeface="Trebuchet MS" panose="020B0703020202090204" pitchFamily="34" charset="0"/>
              </a:rPr>
              <a:t>. 2022/2023</a:t>
            </a:r>
            <a:endParaRPr lang="it-IT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E52DE-6BF6-DF3E-18CF-B8B434BA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 riflessioni sociologiche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4E5B-DC0E-7BD8-3DBB-75DE6427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94996"/>
            <a:ext cx="4297002" cy="2367020"/>
          </a:xfrm>
        </p:spPr>
        <p:txBody>
          <a:bodyPr>
            <a:noAutofit/>
          </a:bodyPr>
          <a:lstStyle/>
          <a:p>
            <a:r>
              <a:rPr lang="it-IT" sz="2400" dirty="0"/>
              <a:t>Simbolo del consumismo e dell’alienazione</a:t>
            </a:r>
          </a:p>
          <a:p>
            <a:r>
              <a:rPr lang="it-IT" sz="2400" dirty="0"/>
              <a:t>Inautenticità del mondo moderno</a:t>
            </a:r>
          </a:p>
          <a:p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74766E-AEE6-BC73-AEE0-A93C7443BC5E}"/>
              </a:ext>
            </a:extLst>
          </p:cNvPr>
          <p:cNvSpPr txBox="1">
            <a:spLocks/>
          </p:cNvSpPr>
          <p:nvPr/>
        </p:nvSpPr>
        <p:spPr>
          <a:xfrm>
            <a:off x="1341132" y="1395984"/>
            <a:ext cx="3230868" cy="1590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err="1"/>
              <a:t>Boorstin</a:t>
            </a:r>
            <a:r>
              <a:rPr lang="it-IT" dirty="0"/>
              <a:t>, 1961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B354FF4-E66A-5C34-71A6-AB000D977051}"/>
              </a:ext>
            </a:extLst>
          </p:cNvPr>
          <p:cNvSpPr txBox="1">
            <a:spLocks/>
          </p:cNvSpPr>
          <p:nvPr/>
        </p:nvSpPr>
        <p:spPr>
          <a:xfrm>
            <a:off x="6304596" y="1504826"/>
            <a:ext cx="2969406" cy="1590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/>
              <a:t>Berrino, 2011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19A2084-E4F8-CCAC-4B48-DC7662EF4063}"/>
              </a:ext>
            </a:extLst>
          </p:cNvPr>
          <p:cNvSpPr txBox="1">
            <a:spLocks/>
          </p:cNvSpPr>
          <p:nvPr/>
        </p:nvSpPr>
        <p:spPr>
          <a:xfrm>
            <a:off x="5640798" y="3009652"/>
            <a:ext cx="4297002" cy="236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Evasione temporanea dalle condizioni morali e materiali della quotidianità</a:t>
            </a:r>
          </a:p>
        </p:txBody>
      </p:sp>
    </p:spTree>
    <p:extLst>
      <p:ext uri="{BB962C8B-B14F-4D97-AF65-F5344CB8AC3E}">
        <p14:creationId xmlns:p14="http://schemas.microsoft.com/office/powerpoint/2010/main" val="231946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E52DE-6BF6-DF3E-18CF-B8B434BA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Critiche al 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4E5B-DC0E-7BD8-3DBB-75DE6427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448"/>
            <a:ext cx="8596668" cy="1810512"/>
          </a:xfrm>
        </p:spPr>
        <p:txBody>
          <a:bodyPr>
            <a:noAutofit/>
          </a:bodyPr>
          <a:lstStyle/>
          <a:p>
            <a:r>
              <a:rPr lang="it-IT" sz="2400" dirty="0"/>
              <a:t>Critica all’industria turistica</a:t>
            </a:r>
          </a:p>
          <a:p>
            <a:r>
              <a:rPr lang="it-IT" sz="2400" dirty="0"/>
              <a:t>Il turista non vede il mondo in maniera «autentica» ma vede solo ciò che è stato preconfezionato per lui dall’industria turistica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B8F882A-2B25-24EE-774F-2E76F7570904}"/>
              </a:ext>
            </a:extLst>
          </p:cNvPr>
          <p:cNvSpPr txBox="1">
            <a:spLocks/>
          </p:cNvSpPr>
          <p:nvPr/>
        </p:nvSpPr>
        <p:spPr>
          <a:xfrm>
            <a:off x="3622695" y="3088641"/>
            <a:ext cx="2705946" cy="83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600" i="1" dirty="0" err="1"/>
              <a:t>Sightseeing</a:t>
            </a:r>
            <a:endParaRPr lang="it-IT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7B0B01DC-727A-5A3C-10BB-B4E01BAE6055}"/>
              </a:ext>
            </a:extLst>
          </p:cNvPr>
          <p:cNvSpPr txBox="1">
            <a:spLocks/>
          </p:cNvSpPr>
          <p:nvPr/>
        </p:nvSpPr>
        <p:spPr>
          <a:xfrm>
            <a:off x="677334" y="3938016"/>
            <a:ext cx="8596668" cy="1810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Per </a:t>
            </a:r>
            <a:r>
              <a:rPr lang="it-IT" sz="2400" dirty="0" err="1"/>
              <a:t>Morin</a:t>
            </a:r>
            <a:r>
              <a:rPr lang="it-IT" sz="2400" dirty="0"/>
              <a:t> non è necessariamente un male, perché contribuisce comunque a creare un percorso immaginario = evasione dalla quotidianità</a:t>
            </a:r>
          </a:p>
          <a:p>
            <a:r>
              <a:rPr lang="it-IT" sz="2400" dirty="0"/>
              <a:t>Resta di fatto UNA tra le possibili esperienze turistiche</a:t>
            </a:r>
          </a:p>
        </p:txBody>
      </p:sp>
    </p:spTree>
    <p:extLst>
      <p:ext uri="{BB962C8B-B14F-4D97-AF65-F5344CB8AC3E}">
        <p14:creationId xmlns:p14="http://schemas.microsoft.com/office/powerpoint/2010/main" val="97485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E52DE-6BF6-DF3E-18CF-B8B434BA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Cohen: Le Tipologie di Turisti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4E5B-DC0E-7BD8-3DBB-75DE6427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8448"/>
            <a:ext cx="8596668" cy="5041392"/>
          </a:xfrm>
        </p:spPr>
        <p:txBody>
          <a:bodyPr>
            <a:noAutofit/>
          </a:bodyPr>
          <a:lstStyle/>
          <a:p>
            <a:r>
              <a:rPr lang="it-IT" sz="2400" dirty="0"/>
              <a:t>Il girovago: vive come la gente del posto, si allontana dai percorsi turistici. Massima originalità, minima familiarità.</a:t>
            </a:r>
          </a:p>
          <a:p>
            <a:r>
              <a:rPr lang="it-IT" sz="2400" dirty="0"/>
              <a:t>L’esploratore: non ha itinerari stabiliti, intraprende percorsi avventurosi, convive con le comunità che visita. Simile all’antropologo. Bassa familiarità, alta originalità.</a:t>
            </a:r>
          </a:p>
          <a:p>
            <a:r>
              <a:rPr lang="it-IT" sz="2400" dirty="0"/>
              <a:t>Turista di massa autonomo: si limita a percorsi standard organizzando autonomamente il viaggio, restando all’interno della «bolla ambientale» del suo Paese. Familiarità alta, bassa originalità.</a:t>
            </a:r>
          </a:p>
          <a:p>
            <a:r>
              <a:rPr lang="it-IT" sz="2400" dirty="0"/>
              <a:t>Turista di massa organizzato: itinerari programmati, non esce mai dalla sua «bolla ambientale». Minima originalità, massima familiarità.</a:t>
            </a:r>
          </a:p>
        </p:txBody>
      </p:sp>
    </p:spTree>
    <p:extLst>
      <p:ext uri="{BB962C8B-B14F-4D97-AF65-F5344CB8AC3E}">
        <p14:creationId xmlns:p14="http://schemas.microsoft.com/office/powerpoint/2010/main" val="308096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B354FF4-E66A-5C34-71A6-AB000D977051}"/>
              </a:ext>
            </a:extLst>
          </p:cNvPr>
          <p:cNvSpPr txBox="1">
            <a:spLocks/>
          </p:cNvSpPr>
          <p:nvPr/>
        </p:nvSpPr>
        <p:spPr>
          <a:xfrm>
            <a:off x="677334" y="433529"/>
            <a:ext cx="7485888" cy="1590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/>
              <a:t>Turismo post-moderno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19A2084-E4F8-CCAC-4B48-DC7662EF4063}"/>
              </a:ext>
            </a:extLst>
          </p:cNvPr>
          <p:cNvSpPr txBox="1">
            <a:spLocks/>
          </p:cNvSpPr>
          <p:nvPr/>
        </p:nvSpPr>
        <p:spPr>
          <a:xfrm>
            <a:off x="677334" y="1283397"/>
            <a:ext cx="8649546" cy="4291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/>
              <a:t>Esperienza individuale e soggettiva</a:t>
            </a:r>
            <a:r>
              <a:rPr lang="it-IT" sz="2400" dirty="0"/>
              <a:t> fondamentale della vita associata</a:t>
            </a:r>
          </a:p>
          <a:p>
            <a:r>
              <a:rPr lang="it-IT" sz="2400" dirty="0"/>
              <a:t>Riflessività dell’esperienza di viaggio</a:t>
            </a:r>
          </a:p>
          <a:p>
            <a:r>
              <a:rPr lang="it-IT" sz="2400" dirty="0"/>
              <a:t>Fruizione consapevole e libera del viaggio</a:t>
            </a:r>
          </a:p>
          <a:p>
            <a:r>
              <a:rPr lang="it-IT" sz="2400" dirty="0"/>
              <a:t>Il turista è protagonista del viaggio</a:t>
            </a:r>
          </a:p>
          <a:p>
            <a:r>
              <a:rPr lang="it-IT" sz="2400" dirty="0"/>
              <a:t>Flussi di </a:t>
            </a:r>
            <a:r>
              <a:rPr lang="it-IT" sz="2400" dirty="0" err="1"/>
              <a:t>turist</a:t>
            </a:r>
            <a:r>
              <a:rPr lang="it-IT" sz="2400" dirty="0"/>
              <a:t>* ma anche oggetti, simboli, mappe mentali</a:t>
            </a:r>
          </a:p>
          <a:p>
            <a:r>
              <a:rPr lang="it-IT" sz="2400" dirty="0"/>
              <a:t>Opposto al turismo moderno (villeggiatura, pacchetti </a:t>
            </a:r>
            <a:r>
              <a:rPr lang="it-IT" sz="2400" i="1" dirty="0" err="1"/>
              <a:t>all</a:t>
            </a:r>
            <a:r>
              <a:rPr lang="it-IT" sz="2400" i="1" dirty="0"/>
              <a:t> inclusive</a:t>
            </a:r>
            <a:r>
              <a:rPr lang="it-IT" sz="2400" dirty="0"/>
              <a:t>)</a:t>
            </a:r>
          </a:p>
          <a:p>
            <a:endParaRPr lang="it-IT" sz="2400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E53FC415-E235-AF76-261A-7004E6D7F4BD}"/>
              </a:ext>
            </a:extLst>
          </p:cNvPr>
          <p:cNvSpPr txBox="1">
            <a:spLocks/>
          </p:cNvSpPr>
          <p:nvPr/>
        </p:nvSpPr>
        <p:spPr>
          <a:xfrm>
            <a:off x="677334" y="5200514"/>
            <a:ext cx="9203616" cy="3634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400" b="1" dirty="0"/>
              <a:t>Consumo produttivo</a:t>
            </a:r>
            <a:r>
              <a:rPr lang="it-IT" sz="2400" dirty="0"/>
              <a:t>: il consumo diventa attività volta a dare significati simbolici a oggetti (es. ai fini di definizione dello status). Tipico del </a:t>
            </a:r>
            <a:r>
              <a:rPr lang="it-IT" sz="2400" i="1" dirty="0"/>
              <a:t>post-turista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17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73D67E-5FB7-273D-1E03-7137579B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Funzioni del 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569071-9090-2DEF-C6A0-E354D89F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Funzione primaria compensativa</a:t>
            </a:r>
          </a:p>
          <a:p>
            <a:r>
              <a:rPr lang="it-IT" sz="3200" dirty="0"/>
              <a:t>Funzione secondaria ricreativa</a:t>
            </a:r>
          </a:p>
          <a:p>
            <a:r>
              <a:rPr lang="it-IT" sz="3200" dirty="0"/>
              <a:t>Funzione terziaria simbolica (l’</a:t>
            </a:r>
            <a:r>
              <a:rPr lang="it-IT" sz="3200" dirty="0" err="1"/>
              <a:t>elité</a:t>
            </a:r>
            <a:r>
              <a:rPr lang="it-IT" sz="3200" dirty="0"/>
              <a:t> definisce le aspirazioni, per poi passare a nuove scelte)</a:t>
            </a:r>
          </a:p>
        </p:txBody>
      </p:sp>
    </p:spTree>
    <p:extLst>
      <p:ext uri="{BB962C8B-B14F-4D97-AF65-F5344CB8AC3E}">
        <p14:creationId xmlns:p14="http://schemas.microsoft.com/office/powerpoint/2010/main" val="283350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C3BD1-498B-51B4-2BF0-B18AE259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Tipologie di 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275694-4CFF-0254-9BDB-B0EE5ECF2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399"/>
            <a:ext cx="4301066" cy="4546601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Turismo di massa</a:t>
            </a:r>
          </a:p>
          <a:p>
            <a:r>
              <a:rPr lang="it-IT" dirty="0"/>
              <a:t>Turismo post-moderno</a:t>
            </a:r>
          </a:p>
          <a:p>
            <a:r>
              <a:rPr lang="it-IT" dirty="0"/>
              <a:t>Turismo procreativo</a:t>
            </a:r>
          </a:p>
          <a:p>
            <a:r>
              <a:rPr lang="it-IT" dirty="0"/>
              <a:t>Turismo scolastico</a:t>
            </a:r>
          </a:p>
          <a:p>
            <a:r>
              <a:rPr lang="it-IT" dirty="0"/>
              <a:t>Turismo esperienziale</a:t>
            </a:r>
          </a:p>
          <a:p>
            <a:r>
              <a:rPr lang="it-IT" dirty="0"/>
              <a:t>Turismo </a:t>
            </a:r>
            <a:r>
              <a:rPr lang="it-IT" i="1" dirty="0" err="1"/>
              <a:t>backpacking</a:t>
            </a:r>
            <a:endParaRPr lang="it-IT" dirty="0"/>
          </a:p>
          <a:p>
            <a:r>
              <a:rPr lang="it-IT" dirty="0"/>
              <a:t>Turismo termale</a:t>
            </a:r>
          </a:p>
          <a:p>
            <a:r>
              <a:rPr lang="it-IT" dirty="0"/>
              <a:t>Turismo sostenibile</a:t>
            </a:r>
          </a:p>
          <a:p>
            <a:r>
              <a:rPr lang="it-IT" dirty="0"/>
              <a:t>Turismo </a:t>
            </a:r>
            <a:r>
              <a:rPr lang="it-IT" i="1" dirty="0"/>
              <a:t>dark</a:t>
            </a:r>
          </a:p>
          <a:p>
            <a:r>
              <a:rPr lang="it-IT" dirty="0"/>
              <a:t>Turismo culturale</a:t>
            </a:r>
          </a:p>
          <a:p>
            <a:r>
              <a:rPr lang="it-IT" dirty="0"/>
              <a:t>Turismo letterario</a:t>
            </a:r>
          </a:p>
          <a:p>
            <a:r>
              <a:rPr lang="it-IT" dirty="0"/>
              <a:t>Turismo rurale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6707038-4D3E-C00D-B506-CC64FA67300C}"/>
              </a:ext>
            </a:extLst>
          </p:cNvPr>
          <p:cNvSpPr txBox="1">
            <a:spLocks/>
          </p:cNvSpPr>
          <p:nvPr/>
        </p:nvSpPr>
        <p:spPr>
          <a:xfrm>
            <a:off x="4978400" y="1930400"/>
            <a:ext cx="4178300" cy="454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Turismo lento</a:t>
            </a:r>
          </a:p>
          <a:p>
            <a:r>
              <a:rPr lang="it-IT" dirty="0"/>
              <a:t>Turismo Congressuale</a:t>
            </a:r>
          </a:p>
          <a:p>
            <a:r>
              <a:rPr lang="it-IT" dirty="0"/>
              <a:t>Turismo sportivo (hard e soft)</a:t>
            </a:r>
          </a:p>
          <a:p>
            <a:r>
              <a:rPr lang="it-IT" dirty="0"/>
              <a:t>Turismo enogastronomico</a:t>
            </a:r>
          </a:p>
          <a:p>
            <a:r>
              <a:rPr lang="it-IT" dirty="0"/>
              <a:t>Turismo cinematografico</a:t>
            </a:r>
          </a:p>
          <a:p>
            <a:r>
              <a:rPr lang="it-IT" dirty="0"/>
              <a:t>Turismo Naturalistico (aree protette)</a:t>
            </a:r>
          </a:p>
          <a:p>
            <a:r>
              <a:rPr lang="it-IT" dirty="0"/>
              <a:t>Turismo Responsabile</a:t>
            </a:r>
          </a:p>
          <a:p>
            <a:r>
              <a:rPr lang="it-IT" dirty="0"/>
              <a:t>Turismo di genere/LGBTQ+</a:t>
            </a:r>
          </a:p>
          <a:p>
            <a:r>
              <a:rPr lang="it-IT" dirty="0"/>
              <a:t>Turismo d’enclave</a:t>
            </a:r>
          </a:p>
          <a:p>
            <a:r>
              <a:rPr lang="it-IT" dirty="0"/>
              <a:t>Turismo archeologico</a:t>
            </a:r>
          </a:p>
          <a:p>
            <a:r>
              <a:rPr lang="it-IT" dirty="0"/>
              <a:t>Turismo cosmetico</a:t>
            </a:r>
          </a:p>
          <a:p>
            <a:r>
              <a:rPr lang="it-IT" dirty="0"/>
              <a:t>Turismo virtuale</a:t>
            </a:r>
          </a:p>
        </p:txBody>
      </p:sp>
    </p:spTree>
    <p:extLst>
      <p:ext uri="{BB962C8B-B14F-4D97-AF65-F5344CB8AC3E}">
        <p14:creationId xmlns:p14="http://schemas.microsoft.com/office/powerpoint/2010/main" val="956571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09E3C-F893-B5B4-9EA5-42402302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Sociologia del Turismo: 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63C79-A8DF-7254-FD29-755BE20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La Sociologia del Turismo si occupa di analizzare i fenomeni di vita associata che si svolgono nello specifico contesto dei viaggi</a:t>
            </a:r>
          </a:p>
          <a:p>
            <a:r>
              <a:rPr lang="it-IT" sz="2800" dirty="0"/>
              <a:t>La disciplina nasce ad inizio Novecento</a:t>
            </a:r>
          </a:p>
          <a:p>
            <a:r>
              <a:rPr lang="it-IT" sz="2800" dirty="0"/>
              <a:t>Ripercorre l’evoluzione storica del turismo, dall’antichità ai giorni nostri</a:t>
            </a:r>
          </a:p>
          <a:p>
            <a:r>
              <a:rPr lang="it-IT" sz="2800" dirty="0"/>
              <a:t>Lo studio del turismo fa emergere aspetti e questioni critiche della società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3C7ECB5-8AA1-079B-4206-60E6FAD7EB8F}"/>
              </a:ext>
            </a:extLst>
          </p:cNvPr>
          <p:cNvSpPr txBox="1">
            <a:spLocks/>
          </p:cNvSpPr>
          <p:nvPr/>
        </p:nvSpPr>
        <p:spPr>
          <a:xfrm>
            <a:off x="4975668" y="2169290"/>
            <a:ext cx="45042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8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ABFE03A-2447-7FC3-B2C9-E89BC95AFCD0}"/>
              </a:ext>
            </a:extLst>
          </p:cNvPr>
          <p:cNvSpPr txBox="1">
            <a:spLocks/>
          </p:cNvSpPr>
          <p:nvPr/>
        </p:nvSpPr>
        <p:spPr>
          <a:xfrm>
            <a:off x="787062" y="534433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60739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09E3C-F893-B5B4-9EA5-42402302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Sociologia del Turismo: Introduzione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63C79-A8DF-7254-FD29-755BE20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dirty="0"/>
              <a:t>«Non si tratta più di affrontare lo studio dell’economia del turismo […] quanto piuttosto rendere conto dei processi sociali che sono all’origine dell’agire turistico, delle trasformazioni territoriali che esso induce, dei processi di regolazione e di governo di cui necessita, delle trasformazioni storiche, culturali e sociali.»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3C7ECB5-8AA1-079B-4206-60E6FAD7EB8F}"/>
              </a:ext>
            </a:extLst>
          </p:cNvPr>
          <p:cNvSpPr txBox="1">
            <a:spLocks/>
          </p:cNvSpPr>
          <p:nvPr/>
        </p:nvSpPr>
        <p:spPr>
          <a:xfrm>
            <a:off x="4975668" y="2169290"/>
            <a:ext cx="45042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8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ABFE03A-2447-7FC3-B2C9-E89BC95AFCD0}"/>
              </a:ext>
            </a:extLst>
          </p:cNvPr>
          <p:cNvSpPr txBox="1">
            <a:spLocks/>
          </p:cNvSpPr>
          <p:nvPr/>
        </p:nvSpPr>
        <p:spPr>
          <a:xfrm>
            <a:off x="787062" y="534433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600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F30C3329-48B5-6981-DF2D-B85E3EEBAC90}"/>
              </a:ext>
            </a:extLst>
          </p:cNvPr>
          <p:cNvSpPr txBox="1">
            <a:spLocks/>
          </p:cNvSpPr>
          <p:nvPr/>
        </p:nvSpPr>
        <p:spPr>
          <a:xfrm>
            <a:off x="7066596" y="5470057"/>
            <a:ext cx="2413338" cy="588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it-IT" sz="2800" dirty="0" err="1"/>
              <a:t>F</a:t>
            </a:r>
            <a:r>
              <a:rPr lang="it-IT" sz="2800" dirty="0"/>
              <a:t>. Corbisiero</a:t>
            </a:r>
          </a:p>
        </p:txBody>
      </p:sp>
    </p:spTree>
    <p:extLst>
      <p:ext uri="{BB962C8B-B14F-4D97-AF65-F5344CB8AC3E}">
        <p14:creationId xmlns:p14="http://schemas.microsoft.com/office/powerpoint/2010/main" val="405294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22CA50-238C-668B-28E4-2F676B2A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Turismo: Definizione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87478C-F9F3-CC55-21D3-06D33AD49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679" y="1613160"/>
            <a:ext cx="2846154" cy="170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800" dirty="0"/>
              <a:t>SPAZIO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783ABE3-0D4B-6FD5-FE93-330C29F685CB}"/>
              </a:ext>
            </a:extLst>
          </p:cNvPr>
          <p:cNvSpPr txBox="1">
            <a:spLocks/>
          </p:cNvSpPr>
          <p:nvPr/>
        </p:nvSpPr>
        <p:spPr>
          <a:xfrm>
            <a:off x="6096000" y="1613159"/>
            <a:ext cx="2846154" cy="170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800" dirty="0"/>
              <a:t>TEMPO</a:t>
            </a:r>
          </a:p>
        </p:txBody>
      </p:sp>
      <p:pic>
        <p:nvPicPr>
          <p:cNvPr id="6" name="Immagine 5" descr="Immagine che contiene satellite, natura, trasporto, blu&#10;&#10;Descrizione generata automaticamente">
            <a:extLst>
              <a:ext uri="{FF2B5EF4-FFF2-40B4-BE49-F238E27FC236}">
                <a16:creationId xmlns:a16="http://schemas.microsoft.com/office/drawing/2014/main" id="{447F069E-8226-54E0-0C12-AB75FC73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37" y="2489373"/>
            <a:ext cx="3663696" cy="3663696"/>
          </a:xfrm>
          <a:prstGeom prst="rect">
            <a:avLst/>
          </a:prstGeom>
        </p:spPr>
      </p:pic>
      <p:pic>
        <p:nvPicPr>
          <p:cNvPr id="8" name="Immagine 7" descr="Immagine che contiene clessidra&#10;&#10;Descrizione generata automaticamente">
            <a:extLst>
              <a:ext uri="{FF2B5EF4-FFF2-40B4-BE49-F238E27FC236}">
                <a16:creationId xmlns:a16="http://schemas.microsoft.com/office/drawing/2014/main" id="{0DA23AF3-BCF5-039E-0165-1ACE2A1C0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2008814"/>
            <a:ext cx="4624809" cy="46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09E3C-F893-B5B4-9EA5-42402302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Viaggio e turismo nel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63C79-A8DF-7254-FD29-755BE20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6701"/>
            <a:ext cx="8596668" cy="4504662"/>
          </a:xfrm>
        </p:spPr>
        <p:txBody>
          <a:bodyPr>
            <a:normAutofit fontScale="92500"/>
          </a:bodyPr>
          <a:lstStyle/>
          <a:p>
            <a:r>
              <a:rPr lang="it-IT" sz="2800" dirty="0"/>
              <a:t>Antichità: l’</a:t>
            </a:r>
            <a:r>
              <a:rPr lang="it-IT" sz="2800" i="1" dirty="0"/>
              <a:t>otium</a:t>
            </a:r>
            <a:r>
              <a:rPr lang="it-IT" sz="2800" dirty="0"/>
              <a:t> latino nelle dimore estive, o presso bagni termali</a:t>
            </a:r>
          </a:p>
          <a:p>
            <a:r>
              <a:rPr lang="it-IT" sz="2800" dirty="0"/>
              <a:t>Medioevo: commercianti, frati erranti, eserciti che si spostano diffondono la cultura dell’ospitalità</a:t>
            </a:r>
          </a:p>
          <a:p>
            <a:r>
              <a:rPr lang="it-IT" sz="2800" dirty="0"/>
              <a:t>Modernità: Grand Tour</a:t>
            </a:r>
          </a:p>
          <a:p>
            <a:r>
              <a:rPr lang="it-IT" sz="2800" dirty="0"/>
              <a:t>Rivoluzione Industriale: turismo come diritto sociale</a:t>
            </a:r>
          </a:p>
          <a:p>
            <a:r>
              <a:rPr lang="it-IT" sz="2800" dirty="0"/>
              <a:t>Nel 1845 nasce la prima agenzia di viaggi Thomas Cook &amp; Son: nascono turismo organizzato e, poi, di massa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ABFE03A-2447-7FC3-B2C9-E89BC95AFCD0}"/>
              </a:ext>
            </a:extLst>
          </p:cNvPr>
          <p:cNvSpPr txBox="1">
            <a:spLocks/>
          </p:cNvSpPr>
          <p:nvPr/>
        </p:nvSpPr>
        <p:spPr>
          <a:xfrm>
            <a:off x="787062" y="534433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22823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09E3C-F893-B5B4-9EA5-424023020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063C79-A8DF-7254-FD29-755BE20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/>
              <a:t>Si differenzia dal </a:t>
            </a:r>
            <a:r>
              <a:rPr lang="it-IT" sz="2800" i="1" dirty="0"/>
              <a:t>tempo</a:t>
            </a:r>
            <a:r>
              <a:rPr lang="it-IT" sz="2800" dirty="0"/>
              <a:t> dedicato al lavoro, breve o lungo che sia</a:t>
            </a:r>
          </a:p>
          <a:p>
            <a:r>
              <a:rPr lang="it-IT" sz="2800" dirty="0"/>
              <a:t>Si viaggia verso </a:t>
            </a:r>
            <a:r>
              <a:rPr lang="it-IT" sz="2800" i="1" dirty="0"/>
              <a:t>spazi</a:t>
            </a:r>
            <a:r>
              <a:rPr lang="it-IT" sz="2800" dirty="0"/>
              <a:t> diversi da quelli di residenza o lavoro</a:t>
            </a:r>
          </a:p>
          <a:p>
            <a:r>
              <a:rPr lang="it-IT" sz="2800" dirty="0"/>
              <a:t>Movimento di flussi = relazioni turistiche</a:t>
            </a:r>
          </a:p>
          <a:p>
            <a:r>
              <a:rPr lang="it-IT" sz="2800" dirty="0"/>
              <a:t>Osservazione di ciò che è interessante e fuori dall’ordinario</a:t>
            </a:r>
          </a:p>
          <a:p>
            <a:r>
              <a:rPr lang="it-IT" sz="2800" dirty="0"/>
              <a:t>Lo scopo è la ricerca del piacere</a:t>
            </a:r>
          </a:p>
          <a:p>
            <a:r>
              <a:rPr lang="it-IT" sz="2800" dirty="0"/>
              <a:t>L’esperienza turistica si carica di significati simbolici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3C7ECB5-8AA1-079B-4206-60E6FAD7EB8F}"/>
              </a:ext>
            </a:extLst>
          </p:cNvPr>
          <p:cNvSpPr txBox="1">
            <a:spLocks/>
          </p:cNvSpPr>
          <p:nvPr/>
        </p:nvSpPr>
        <p:spPr>
          <a:xfrm>
            <a:off x="4975668" y="2169290"/>
            <a:ext cx="45042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800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1ABFE03A-2447-7FC3-B2C9-E89BC95AFCD0}"/>
              </a:ext>
            </a:extLst>
          </p:cNvPr>
          <p:cNvSpPr txBox="1">
            <a:spLocks/>
          </p:cNvSpPr>
          <p:nvPr/>
        </p:nvSpPr>
        <p:spPr>
          <a:xfrm>
            <a:off x="787062" y="534433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83419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AE28FA-9207-9243-12A9-735976086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</a:t>
            </a:r>
            <a:r>
              <a:rPr lang="it-IT" i="1" dirty="0"/>
              <a:t>driver</a:t>
            </a:r>
            <a:r>
              <a:rPr lang="it-IT" dirty="0"/>
              <a:t> del turismo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0667D-A3AE-0BDF-16C5-5609D9A4C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2897632"/>
          </a:xfrm>
        </p:spPr>
        <p:txBody>
          <a:bodyPr>
            <a:normAutofit/>
          </a:bodyPr>
          <a:lstStyle/>
          <a:p>
            <a:r>
              <a:rPr lang="it-IT" sz="3200" dirty="0"/>
              <a:t>Benessere economico affermatosi nell’età contemporanea</a:t>
            </a:r>
          </a:p>
          <a:p>
            <a:r>
              <a:rPr lang="it-IT" sz="3200" dirty="0"/>
              <a:t>Miglioramento delle infrastrutture e, conseguentemente, della mobilità</a:t>
            </a:r>
          </a:p>
          <a:p>
            <a:r>
              <a:rPr lang="it-IT" sz="3200" dirty="0"/>
              <a:t>Il concetto di </a:t>
            </a:r>
            <a:r>
              <a:rPr lang="it-IT" sz="3200" i="1" dirty="0"/>
              <a:t>ferie retribuite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6D2297D-B0D3-53C4-29D0-F69CCC95111D}"/>
              </a:ext>
            </a:extLst>
          </p:cNvPr>
          <p:cNvSpPr txBox="1">
            <a:spLocks/>
          </p:cNvSpPr>
          <p:nvPr/>
        </p:nvSpPr>
        <p:spPr>
          <a:xfrm>
            <a:off x="677334" y="4978626"/>
            <a:ext cx="8596668" cy="12697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dirty="0"/>
              <a:t>=</a:t>
            </a:r>
          </a:p>
          <a:p>
            <a:pPr algn="ctr"/>
            <a:r>
              <a:rPr lang="it-IT" sz="3200" dirty="0"/>
              <a:t>Democratizzazione del turismo</a:t>
            </a:r>
          </a:p>
        </p:txBody>
      </p:sp>
    </p:spTree>
    <p:extLst>
      <p:ext uri="{BB962C8B-B14F-4D97-AF65-F5344CB8AC3E}">
        <p14:creationId xmlns:p14="http://schemas.microsoft.com/office/powerpoint/2010/main" val="397249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1420CB-53EC-4CD3-FD45-A58DC2B1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Turismo come prospettiva metodologica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004BAA-891B-3EF3-4FB3-93F7A14A8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Per analizzare l’agire sociale in contesti quali:</a:t>
            </a:r>
          </a:p>
          <a:p>
            <a:r>
              <a:rPr lang="it-IT" sz="2800" dirty="0"/>
              <a:t>La convergenza di mobilità fisiche e virtuali</a:t>
            </a:r>
          </a:p>
          <a:p>
            <a:r>
              <a:rPr lang="it-IT" sz="2800" dirty="0"/>
              <a:t>L’incontro tra diverse culture, es. degli ospiti e dei visitatori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Più in generale, per studiare la complessità di una società mobile e complessa. </a:t>
            </a:r>
          </a:p>
        </p:txBody>
      </p:sp>
    </p:spTree>
    <p:extLst>
      <p:ext uri="{BB962C8B-B14F-4D97-AF65-F5344CB8AC3E}">
        <p14:creationId xmlns:p14="http://schemas.microsoft.com/office/powerpoint/2010/main" val="1308844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EE52DE-6BF6-DF3E-18CF-B8B434BAF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 riflessioni sociologiche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B74E5B-DC0E-7BD8-3DBB-75DE6427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094996"/>
            <a:ext cx="4297002" cy="2367020"/>
          </a:xfrm>
        </p:spPr>
        <p:txBody>
          <a:bodyPr>
            <a:noAutofit/>
          </a:bodyPr>
          <a:lstStyle/>
          <a:p>
            <a:r>
              <a:rPr lang="it-IT" sz="2400" dirty="0"/>
              <a:t>Promuove la coesione tra i membri del gruppo</a:t>
            </a:r>
          </a:p>
          <a:p>
            <a:r>
              <a:rPr lang="it-IT" sz="2400" dirty="0"/>
              <a:t>Promuove il cambiamento</a:t>
            </a:r>
          </a:p>
          <a:p>
            <a:pPr marL="0" indent="0">
              <a:buNone/>
            </a:pPr>
            <a:endParaRPr lang="it-IT" sz="2400" dirty="0"/>
          </a:p>
          <a:p>
            <a:endParaRPr lang="it-IT" sz="2400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174766E-AEE6-BC73-AEE0-A93C7443BC5E}"/>
              </a:ext>
            </a:extLst>
          </p:cNvPr>
          <p:cNvSpPr txBox="1">
            <a:spLocks/>
          </p:cNvSpPr>
          <p:nvPr/>
        </p:nvSpPr>
        <p:spPr>
          <a:xfrm>
            <a:off x="1341132" y="1395984"/>
            <a:ext cx="2969406" cy="1590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/>
              <a:t>Simmel, 1899</a:t>
            </a:r>
          </a:p>
          <a:p>
            <a:pPr algn="ctr"/>
            <a:r>
              <a:rPr lang="it-IT" sz="2800" dirty="0"/>
              <a:t>Il </a:t>
            </a:r>
            <a:r>
              <a:rPr lang="it-IT" sz="2800" i="1" dirty="0"/>
              <a:t>Forestiero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1B354FF4-E66A-5C34-71A6-AB000D977051}"/>
              </a:ext>
            </a:extLst>
          </p:cNvPr>
          <p:cNvSpPr txBox="1">
            <a:spLocks/>
          </p:cNvSpPr>
          <p:nvPr/>
        </p:nvSpPr>
        <p:spPr>
          <a:xfrm>
            <a:off x="6304596" y="1504826"/>
            <a:ext cx="2969406" cy="1590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err="1"/>
              <a:t>Knebel</a:t>
            </a:r>
            <a:r>
              <a:rPr lang="it-IT" dirty="0"/>
              <a:t>, 1960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819A2084-E4F8-CCAC-4B48-DC7662EF4063}"/>
              </a:ext>
            </a:extLst>
          </p:cNvPr>
          <p:cNvSpPr txBox="1">
            <a:spLocks/>
          </p:cNvSpPr>
          <p:nvPr/>
        </p:nvSpPr>
        <p:spPr>
          <a:xfrm>
            <a:off x="5640798" y="3009652"/>
            <a:ext cx="4297002" cy="2367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Il viaggiatore è mosso dal desiderio di conoscere contesti diversi dal proprio, soddisfa «bisogni di lusso»</a:t>
            </a:r>
          </a:p>
        </p:txBody>
      </p:sp>
    </p:spTree>
    <p:extLst>
      <p:ext uri="{BB962C8B-B14F-4D97-AF65-F5344CB8AC3E}">
        <p14:creationId xmlns:p14="http://schemas.microsoft.com/office/powerpoint/2010/main" val="294021916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116</TotalTime>
  <Words>736</Words>
  <Application>Microsoft Macintosh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Sfaccettatura</vt:lpstr>
      <vt:lpstr>Sociologia del Turismo</vt:lpstr>
      <vt:lpstr>Sociologia del Turismo: Introduzione</vt:lpstr>
      <vt:lpstr>Sociologia del Turismo: Introduzione</vt:lpstr>
      <vt:lpstr>Il Turismo: Definizione</vt:lpstr>
      <vt:lpstr>Viaggio e turismo nel tempo</vt:lpstr>
      <vt:lpstr>Il Turismo</vt:lpstr>
      <vt:lpstr>I driver del turismo</vt:lpstr>
      <vt:lpstr>Turismo come prospettiva metodologica</vt:lpstr>
      <vt:lpstr>Prime riflessioni sociologiche</vt:lpstr>
      <vt:lpstr>Prime riflessioni sociologiche</vt:lpstr>
      <vt:lpstr>Critiche al turismo</vt:lpstr>
      <vt:lpstr>Cohen: Le Tipologie di Turisti</vt:lpstr>
      <vt:lpstr>Presentazione standard di PowerPoint</vt:lpstr>
      <vt:lpstr>Funzioni del turismo</vt:lpstr>
      <vt:lpstr>Tipologie di turismo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Sociologia del Turismo</dc:title>
  <dc:creator>Greta  Spineti</dc:creator>
  <cp:lastModifiedBy>Greta  Spineti</cp:lastModifiedBy>
  <cp:revision>3</cp:revision>
  <dcterms:created xsi:type="dcterms:W3CDTF">2022-11-15T20:55:45Z</dcterms:created>
  <dcterms:modified xsi:type="dcterms:W3CDTF">2022-11-15T22:52:12Z</dcterms:modified>
</cp:coreProperties>
</file>