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40"/>
  </p:normalViewPr>
  <p:slideViewPr>
    <p:cSldViewPr snapToGrid="0">
      <p:cViewPr varScale="1">
        <p:scale>
          <a:sx n="102" d="100"/>
          <a:sy n="102" d="100"/>
        </p:scale>
        <p:origin x="95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01665"/>
            <a:ext cx="9144000" cy="1139869"/>
          </a:xfrm>
        </p:spPr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00B0F0"/>
                </a:solidFill>
              </a:rPr>
              <a:t>Diritto del lavoro europeo </a:t>
            </a:r>
            <a:br>
              <a:rPr lang="it-IT" sz="4000" b="1" dirty="0">
                <a:solidFill>
                  <a:srgbClr val="00B0F0"/>
                </a:solidFill>
              </a:rPr>
            </a:br>
            <a:r>
              <a:rPr lang="it-IT" sz="4000" b="1" dirty="0">
                <a:solidFill>
                  <a:srgbClr val="00B0F0"/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55934"/>
            <a:ext cx="9144000" cy="2401866"/>
          </a:xfrm>
        </p:spPr>
        <p:txBody>
          <a:bodyPr>
            <a:normAutofit/>
          </a:bodyPr>
          <a:lstStyle/>
          <a:p>
            <a:pPr algn="l"/>
            <a:r>
              <a:rPr lang="it-IT" sz="3200" b="1">
                <a:solidFill>
                  <a:srgbClr val="00B0F0"/>
                </a:solidFill>
              </a:rPr>
              <a:t>Lezione 4</a:t>
            </a:r>
            <a:endParaRPr lang="it-IT" sz="3200" b="1" dirty="0">
              <a:solidFill>
                <a:srgbClr val="00B0F0"/>
              </a:solidFill>
            </a:endParaRPr>
          </a:p>
          <a:p>
            <a:pPr algn="l"/>
            <a:r>
              <a:rPr lang="it-IT" sz="3200" b="1" dirty="0"/>
              <a:t>Fonti di diritto primario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3C63795E-1E9B-343F-032F-053222C2E8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4878" y="201634"/>
            <a:ext cx="4292600" cy="1739900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F0E4C135-8F02-7375-6761-D4941BDFE6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0737" y="4419431"/>
            <a:ext cx="7772400" cy="2002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E78F710-B17B-19CF-5857-A425EC813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00B0F0"/>
                </a:solidFill>
              </a:rPr>
              <a:t>Diritto primario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E432F8E-4B4F-6748-DDFA-8397594B91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dirty="0"/>
              <a:t>Diritti fondamentali</a:t>
            </a:r>
          </a:p>
          <a:p>
            <a:r>
              <a:rPr lang="it-IT" altLang="it-IT" b="1" dirty="0"/>
              <a:t>I diritti fondamentali fanno parte integrante dei principi generali del diritto</a:t>
            </a:r>
            <a:r>
              <a:rPr lang="it-IT" altLang="it-IT" dirty="0"/>
              <a:t>, di cui essa garantisce l’osservanza. </a:t>
            </a:r>
          </a:p>
          <a:p>
            <a:r>
              <a:rPr lang="it-IT" altLang="it-IT" dirty="0"/>
              <a:t>La Corte, garantendo la tutela di tali diritti, è tenuta ad ispirarsi alle tradizioni costituzionali comuni agli SM e ai trattati internazionali relativi alla tutela dei diritti dell’uomo, cui gli SM hanno aderito. [CGUE, sentenza </a:t>
            </a:r>
            <a:r>
              <a:rPr lang="it-IT" altLang="it-IT" i="1" dirty="0" err="1"/>
              <a:t>Nold</a:t>
            </a:r>
            <a:r>
              <a:rPr lang="it-IT" altLang="it-IT" i="1" dirty="0"/>
              <a:t> </a:t>
            </a:r>
            <a:r>
              <a:rPr lang="it-IT" altLang="it-IT" dirty="0"/>
              <a:t>(1974)]</a:t>
            </a:r>
          </a:p>
          <a:p>
            <a:endParaRPr lang="it-IT" alt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608698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A5A6DA-D791-525A-E68D-1C554020E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9587"/>
          </a:xfrm>
        </p:spPr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Diritto primario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594EB5A-211E-6C9E-330D-7934460875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5025"/>
            <a:ext cx="10515600" cy="4961938"/>
          </a:xfrm>
        </p:spPr>
        <p:txBody>
          <a:bodyPr>
            <a:normAutofit fontScale="92500" lnSpcReduction="10000"/>
          </a:bodyPr>
          <a:lstStyle/>
          <a:p>
            <a:pPr marL="0" indent="0">
              <a:buFontTx/>
              <a:buNone/>
            </a:pPr>
            <a:r>
              <a:rPr lang="it-IT" altLang="it-IT" sz="2800" dirty="0"/>
              <a:t>Diritti fondamentali:</a:t>
            </a:r>
          </a:p>
          <a:p>
            <a:r>
              <a:rPr lang="it-IT" altLang="it-IT" dirty="0"/>
              <a:t>L'Unione riconosce i diritti, le libertà e i principi sanciti nella </a:t>
            </a:r>
            <a:r>
              <a:rPr lang="it-IT" altLang="it-IT" b="1" dirty="0">
                <a:solidFill>
                  <a:srgbClr val="0070C0"/>
                </a:solidFill>
              </a:rPr>
              <a:t>Carta dei diritti fondamentali dell'Unione europea</a:t>
            </a:r>
            <a:r>
              <a:rPr lang="it-IT" altLang="it-IT" dirty="0"/>
              <a:t> del 7 dicembre 2000, adattata il 12 dicembre 2007 a Strasburgo, che ha </a:t>
            </a:r>
            <a:r>
              <a:rPr lang="it-IT" altLang="it-IT" b="1" dirty="0">
                <a:solidFill>
                  <a:srgbClr val="0070C0"/>
                </a:solidFill>
              </a:rPr>
              <a:t>lo stesso valore giuridico dei trattati </a:t>
            </a:r>
            <a:r>
              <a:rPr lang="it-IT" altLang="it-IT" dirty="0"/>
              <a:t>(Art. 6, par. 1, TUE);</a:t>
            </a:r>
          </a:p>
          <a:p>
            <a:pPr algn="just"/>
            <a:r>
              <a:rPr lang="it-IT" altLang="it-IT" dirty="0"/>
              <a:t>L'Unione aderisce alla Convenzione europea per la salvaguardia dei diritti dell'uomo e delle libertà fondamentali. Tale adesione non modifica le competenze dell'Unione definite nei trattati (Art. 6, par. 2, TUE)</a:t>
            </a:r>
          </a:p>
          <a:p>
            <a:r>
              <a:rPr lang="it-IT" altLang="it-IT" dirty="0"/>
              <a:t>Parere 2/13 CGUE: rischio per l’autonomia del sistema del diritto UE.</a:t>
            </a:r>
          </a:p>
          <a:p>
            <a:r>
              <a:rPr lang="it-IT" altLang="it-IT" dirty="0"/>
              <a:t>I diritti fondamentali, garantiti dalla </a:t>
            </a:r>
            <a:r>
              <a:rPr lang="it-IT" altLang="it-IT" b="1" dirty="0">
                <a:solidFill>
                  <a:srgbClr val="0070C0"/>
                </a:solidFill>
              </a:rPr>
              <a:t>Convenzione europea per la salvaguardia dei diritti dell'uomo</a:t>
            </a:r>
            <a:r>
              <a:rPr lang="it-IT" altLang="it-IT" dirty="0">
                <a:solidFill>
                  <a:srgbClr val="0070C0"/>
                </a:solidFill>
              </a:rPr>
              <a:t> </a:t>
            </a:r>
            <a:r>
              <a:rPr lang="it-IT" altLang="it-IT" dirty="0"/>
              <a:t>e delle libertà fondamentali e risultanti dalle </a:t>
            </a:r>
            <a:r>
              <a:rPr lang="it-IT" altLang="it-IT" b="1" dirty="0">
                <a:solidFill>
                  <a:srgbClr val="0070C0"/>
                </a:solidFill>
              </a:rPr>
              <a:t>tradizioni costituzionali comuni</a:t>
            </a:r>
            <a:r>
              <a:rPr lang="it-IT" altLang="it-IT" dirty="0">
                <a:solidFill>
                  <a:srgbClr val="0070C0"/>
                </a:solidFill>
              </a:rPr>
              <a:t> </a:t>
            </a:r>
            <a:r>
              <a:rPr lang="it-IT" altLang="it-IT" dirty="0"/>
              <a:t>agli Stati membri, fanno parte del diritto dell'Unione in quanto </a:t>
            </a:r>
            <a:r>
              <a:rPr lang="it-IT" altLang="it-IT" b="1" dirty="0">
                <a:solidFill>
                  <a:srgbClr val="0070C0"/>
                </a:solidFill>
              </a:rPr>
              <a:t>principi generali </a:t>
            </a:r>
            <a:r>
              <a:rPr lang="it-IT" altLang="it-IT" dirty="0"/>
              <a:t>(Art. 6, par. 3, TUE).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956760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3EB5BC2-2F54-36F4-E94B-DE1C0087B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Fonti di diritto primario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7496E00-785B-1B1D-D7B6-EE4CA60A4C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it-IT" altLang="it-IT" b="1" dirty="0">
                <a:solidFill>
                  <a:srgbClr val="0070C0"/>
                </a:solidFill>
              </a:rPr>
              <a:t>Principi generali del diritto: </a:t>
            </a:r>
          </a:p>
          <a:p>
            <a:r>
              <a:rPr lang="it-IT" altLang="it-IT" dirty="0"/>
              <a:t>Principi generali di </a:t>
            </a:r>
            <a:r>
              <a:rPr lang="it-IT" altLang="it-IT" b="1" dirty="0">
                <a:solidFill>
                  <a:srgbClr val="0070C0"/>
                </a:solidFill>
              </a:rPr>
              <a:t>diritto UE</a:t>
            </a:r>
            <a:r>
              <a:rPr lang="it-IT" altLang="it-IT" dirty="0"/>
              <a:t>: principi ricavati per induzione dal tessuto normativo generale</a:t>
            </a:r>
          </a:p>
          <a:p>
            <a:r>
              <a:rPr lang="it-IT" altLang="it-IT" dirty="0"/>
              <a:t>Tuttavia la CGUE attribuisce tuttavia un valore autonomamente precettivo (si v. sentenza </a:t>
            </a:r>
            <a:r>
              <a:rPr lang="it-IT" altLang="it-IT" i="1" dirty="0"/>
              <a:t>Mangold</a:t>
            </a:r>
            <a:r>
              <a:rPr lang="it-IT" altLang="it-IT" dirty="0"/>
              <a:t>);</a:t>
            </a:r>
          </a:p>
          <a:p>
            <a:r>
              <a:rPr lang="it-IT" altLang="it-IT" dirty="0"/>
              <a:t>Principi generali </a:t>
            </a:r>
            <a:r>
              <a:rPr lang="it-IT" altLang="it-IT" b="1" dirty="0">
                <a:solidFill>
                  <a:srgbClr val="0070C0"/>
                </a:solidFill>
              </a:rPr>
              <a:t>comuni agli SM</a:t>
            </a:r>
          </a:p>
          <a:p>
            <a:r>
              <a:rPr lang="it-IT" altLang="it-IT" dirty="0"/>
              <a:t>I principi generali hanno la capacità di integrare l’ordinamento UE.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57034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6199B0-5FF8-19C9-BD33-3FB35DCBF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Fonti intermedie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E868928-7E91-0F9E-31F9-AD12A66553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b="1" dirty="0">
                <a:solidFill>
                  <a:srgbClr val="0070C0"/>
                </a:solidFill>
              </a:rPr>
              <a:t>Diritto internazionale generale</a:t>
            </a:r>
            <a:r>
              <a:rPr lang="it-IT" altLang="it-IT" dirty="0"/>
              <a:t>: </a:t>
            </a:r>
          </a:p>
          <a:p>
            <a:pPr lvl="1"/>
            <a:r>
              <a:rPr lang="it-IT" altLang="it-IT" dirty="0"/>
              <a:t>vincola l’UE in quanto soggetto di diritto internazionale e ha valore interpretativo e di parametro di legittimità del diritto derivato;</a:t>
            </a:r>
          </a:p>
          <a:p>
            <a:r>
              <a:rPr lang="it-IT" altLang="it-IT" b="1" dirty="0">
                <a:solidFill>
                  <a:srgbClr val="0070C0"/>
                </a:solidFill>
              </a:rPr>
              <a:t>Accordi internazionali conclusi dall’UE (o nell’interesse dell’UE)</a:t>
            </a:r>
            <a:r>
              <a:rPr lang="it-IT" altLang="it-IT" dirty="0"/>
              <a:t>:</a:t>
            </a:r>
          </a:p>
          <a:p>
            <a:pPr lvl="1"/>
            <a:r>
              <a:rPr lang="it-IT" altLang="it-IT" dirty="0"/>
              <a:t>rango inferiore ai Trattati, ma superiore al diritto derivato. </a:t>
            </a:r>
          </a:p>
          <a:p>
            <a:pPr lvl="1"/>
            <a:r>
              <a:rPr lang="it-IT" altLang="it-IT" dirty="0"/>
              <a:t>Impossibilità di usare taluni accordi (OMC; UNCLOS) come parametro di legittimità.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48299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7819C1-9521-5BD1-544F-EB17CC9A1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00B0F0"/>
                </a:solidFill>
              </a:rPr>
              <a:t>Sistema delle fonti di diritto UE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E2C2BE2-EA6E-7297-E227-AD796F8F39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altLang="it-IT" sz="2400" dirty="0"/>
              <a:t>L’articolazione del sistema delle fonti di diritto dell’Unione europea:</a:t>
            </a:r>
          </a:p>
          <a:p>
            <a:pPr marL="514350" indent="-514350">
              <a:buFontTx/>
              <a:buAutoNum type="romanUcPeriod"/>
            </a:pPr>
            <a:endParaRPr lang="it-IT" altLang="it-IT" b="1" dirty="0"/>
          </a:p>
          <a:p>
            <a:pPr marL="571500" indent="-571500">
              <a:buFont typeface="+mj-lt"/>
              <a:buAutoNum type="romanUcPeriod"/>
            </a:pPr>
            <a:r>
              <a:rPr lang="it-IT" altLang="it-IT" b="1" dirty="0">
                <a:solidFill>
                  <a:srgbClr val="0070C0"/>
                </a:solidFill>
              </a:rPr>
              <a:t>Diritto primario</a:t>
            </a:r>
            <a:r>
              <a:rPr lang="it-IT" altLang="it-IT" dirty="0"/>
              <a:t>: Trattati, Carta dei diritti fondamentali UE, principi generali del diritto;</a:t>
            </a:r>
          </a:p>
          <a:p>
            <a:pPr marL="571500" indent="-571500">
              <a:buFont typeface="+mj-lt"/>
              <a:buAutoNum type="romanUcPeriod"/>
            </a:pPr>
            <a:r>
              <a:rPr lang="it-IT" altLang="it-IT" b="1" dirty="0">
                <a:solidFill>
                  <a:srgbClr val="0070C0"/>
                </a:solidFill>
              </a:rPr>
              <a:t>Fonti intermedie</a:t>
            </a:r>
            <a:r>
              <a:rPr lang="it-IT" altLang="it-IT" dirty="0"/>
              <a:t>: accordi internazionali dell’UE e diritto internazionale generale;</a:t>
            </a:r>
          </a:p>
          <a:p>
            <a:pPr marL="571500" indent="-571500">
              <a:buFont typeface="+mj-lt"/>
              <a:buAutoNum type="romanUcPeriod"/>
            </a:pPr>
            <a:r>
              <a:rPr lang="it-IT" altLang="it-IT" b="1" dirty="0">
                <a:solidFill>
                  <a:srgbClr val="0070C0"/>
                </a:solidFill>
              </a:rPr>
              <a:t>Diritto derivato</a:t>
            </a:r>
            <a:r>
              <a:rPr lang="it-IT" altLang="it-IT" dirty="0"/>
              <a:t>: atti delle istituzioni;</a:t>
            </a:r>
          </a:p>
          <a:p>
            <a:pPr marL="571500" indent="-571500">
              <a:buFont typeface="+mj-lt"/>
              <a:buAutoNum type="romanUcPeriod"/>
            </a:pPr>
            <a:r>
              <a:rPr lang="it-IT" altLang="it-IT" b="1" dirty="0">
                <a:solidFill>
                  <a:srgbClr val="0070C0"/>
                </a:solidFill>
              </a:rPr>
              <a:t>Atti di attuazione e di esecuzione</a:t>
            </a:r>
            <a:r>
              <a:rPr lang="it-IT" altLang="it-IT" dirty="0"/>
              <a:t>, che si fondano su un atto di base.</a:t>
            </a:r>
            <a:endParaRPr lang="it-IT" altLang="it-IT" b="1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78443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5BD3A2-6539-0B49-8B08-163BFC7F8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00B0F0"/>
                </a:solidFill>
              </a:rPr>
              <a:t>Diritto primario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E9FEC7E-6E74-7967-FA86-E97A8EFA63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altLang="it-IT" sz="2800" dirty="0"/>
              <a:t>I Trattati definizione: </a:t>
            </a:r>
          </a:p>
          <a:p>
            <a:pPr algn="just"/>
            <a:r>
              <a:rPr lang="it-IT" altLang="it-IT" sz="2800" dirty="0"/>
              <a:t>L'Unione si fonda sul Trattato dell’Unione </a:t>
            </a:r>
            <a:r>
              <a:rPr lang="it-IT" altLang="it-IT" sz="2800" b="1" dirty="0">
                <a:solidFill>
                  <a:srgbClr val="0070C0"/>
                </a:solidFill>
              </a:rPr>
              <a:t>(TUE) </a:t>
            </a:r>
            <a:r>
              <a:rPr lang="it-IT" altLang="it-IT" sz="2800" dirty="0"/>
              <a:t>e sul trattato sul funzionamento dell'Unione europea </a:t>
            </a:r>
            <a:r>
              <a:rPr lang="it-IT" altLang="it-IT" sz="2800" b="1" dirty="0">
                <a:solidFill>
                  <a:srgbClr val="0070C0"/>
                </a:solidFill>
              </a:rPr>
              <a:t>(TFUE)</a:t>
            </a:r>
            <a:r>
              <a:rPr lang="it-IT" altLang="it-IT" sz="2800" dirty="0"/>
              <a:t>. </a:t>
            </a:r>
          </a:p>
          <a:p>
            <a:pPr algn="just"/>
            <a:r>
              <a:rPr lang="it-IT" altLang="it-IT" dirty="0"/>
              <a:t>TUE e TFUE </a:t>
            </a:r>
            <a:r>
              <a:rPr lang="it-IT" altLang="it-IT" sz="2800" dirty="0"/>
              <a:t>hanno lo stesso valore giuridico</a:t>
            </a:r>
            <a:r>
              <a:rPr lang="it-IT" altLang="it-IT" dirty="0"/>
              <a:t> (</a:t>
            </a:r>
            <a:r>
              <a:rPr lang="it-IT" altLang="it-IT" sz="2800" dirty="0"/>
              <a:t>Art. 1, par. 3 TUE)</a:t>
            </a:r>
          </a:p>
          <a:p>
            <a:r>
              <a:rPr lang="it-IT" altLang="it-IT" dirty="0"/>
              <a:t>I </a:t>
            </a:r>
            <a:r>
              <a:rPr lang="it-IT" altLang="it-IT" b="1" dirty="0">
                <a:solidFill>
                  <a:srgbClr val="0070C0"/>
                </a:solidFill>
              </a:rPr>
              <a:t>Protocolli</a:t>
            </a:r>
            <a:r>
              <a:rPr lang="it-IT" altLang="it-IT" dirty="0"/>
              <a:t> e gli allegati ai trattati ne costituiscono parte integrante (Art. 51 TUE)</a:t>
            </a:r>
          </a:p>
          <a:p>
            <a:r>
              <a:rPr lang="it-IT" altLang="it-IT" dirty="0"/>
              <a:t>Le </a:t>
            </a:r>
            <a:r>
              <a:rPr lang="it-IT" altLang="it-IT" b="1" dirty="0">
                <a:solidFill>
                  <a:srgbClr val="0070C0"/>
                </a:solidFill>
              </a:rPr>
              <a:t>Dichiarazioni </a:t>
            </a:r>
            <a:r>
              <a:rPr lang="it-IT" altLang="it-IT" dirty="0"/>
              <a:t>hanno un valore solo interpretativo (Art. 51 TUE)</a:t>
            </a:r>
          </a:p>
          <a:p>
            <a:endParaRPr lang="it-IT" alt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54690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7BB725-5177-B5FE-7E97-772291704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00B0F0"/>
                </a:solidFill>
              </a:rPr>
              <a:t>Diritto primario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88F50C-8DD9-2C95-E188-893AC54BCB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92500" lnSpcReduction="10000"/>
          </a:bodyPr>
          <a:lstStyle/>
          <a:p>
            <a:pPr marL="0" indent="0">
              <a:buFontTx/>
              <a:buNone/>
              <a:defRPr/>
            </a:pPr>
            <a:r>
              <a:rPr lang="it-IT" altLang="it-IT" sz="2800" dirty="0"/>
              <a:t>I Trattati</a:t>
            </a:r>
            <a:r>
              <a:rPr lang="it-IT" altLang="it-IT" dirty="0"/>
              <a:t> UE hanno una duplice natura: </a:t>
            </a:r>
          </a:p>
          <a:p>
            <a:pPr marL="0" indent="0">
              <a:buFontTx/>
              <a:buNone/>
              <a:defRPr/>
            </a:pPr>
            <a:endParaRPr lang="it-IT" altLang="it-IT" sz="2800" dirty="0"/>
          </a:p>
          <a:p>
            <a:pPr>
              <a:defRPr/>
            </a:pPr>
            <a:r>
              <a:rPr lang="it-IT" altLang="it-IT" sz="2800" b="1" dirty="0">
                <a:solidFill>
                  <a:srgbClr val="0070C0"/>
                </a:solidFill>
              </a:rPr>
              <a:t>Valore di accordo internazionale</a:t>
            </a:r>
            <a:r>
              <a:rPr lang="it-IT" altLang="it-IT" sz="2800" dirty="0">
                <a:solidFill>
                  <a:srgbClr val="0070C0"/>
                </a:solidFill>
              </a:rPr>
              <a:t>;</a:t>
            </a:r>
          </a:p>
          <a:p>
            <a:pPr marL="0" indent="0">
              <a:buNone/>
              <a:defRPr/>
            </a:pPr>
            <a:endParaRPr lang="it-IT" altLang="it-IT" sz="2800" dirty="0">
              <a:solidFill>
                <a:srgbClr val="0070C0"/>
              </a:solidFill>
            </a:endParaRPr>
          </a:p>
          <a:p>
            <a:pPr>
              <a:defRPr/>
            </a:pPr>
            <a:r>
              <a:rPr lang="it-IT" altLang="it-IT" sz="2800" b="1" dirty="0">
                <a:solidFill>
                  <a:srgbClr val="0070C0"/>
                </a:solidFill>
              </a:rPr>
              <a:t>Dimensione costituzionale</a:t>
            </a:r>
            <a:r>
              <a:rPr lang="it-IT" altLang="it-IT" b="1" dirty="0">
                <a:solidFill>
                  <a:srgbClr val="0070C0"/>
                </a:solidFill>
              </a:rPr>
              <a:t>: Costituzione composita, multilevel </a:t>
            </a:r>
            <a:r>
              <a:rPr lang="it-IT" altLang="it-IT" b="1" dirty="0" err="1">
                <a:solidFill>
                  <a:srgbClr val="0070C0"/>
                </a:solidFill>
              </a:rPr>
              <a:t>constitutionalism</a:t>
            </a:r>
            <a:r>
              <a:rPr lang="it-IT" altLang="it-IT" b="1" dirty="0">
                <a:solidFill>
                  <a:srgbClr val="0070C0"/>
                </a:solidFill>
              </a:rPr>
              <a:t> </a:t>
            </a:r>
            <a:endParaRPr lang="it-IT" altLang="it-IT" sz="2800" b="1" dirty="0">
              <a:solidFill>
                <a:srgbClr val="0070C0"/>
              </a:solidFill>
            </a:endParaRPr>
          </a:p>
          <a:p>
            <a:pPr marL="0" indent="0">
              <a:buNone/>
              <a:defRPr/>
            </a:pPr>
            <a:endParaRPr lang="it-IT" altLang="it-IT" sz="2800" b="1" dirty="0"/>
          </a:p>
          <a:p>
            <a:pPr marL="0" indent="0">
              <a:buFontTx/>
              <a:buNone/>
              <a:defRPr/>
            </a:pPr>
            <a:r>
              <a:rPr lang="it-IT" altLang="it-IT" sz="2800" dirty="0"/>
              <a:t>Parere 2/13 Corte di Giustizia:</a:t>
            </a:r>
          </a:p>
          <a:p>
            <a:pPr marL="0" indent="0">
              <a:buFontTx/>
              <a:buNone/>
              <a:defRPr/>
            </a:pPr>
            <a:endParaRPr lang="it-IT" altLang="it-IT" sz="2800" dirty="0"/>
          </a:p>
          <a:p>
            <a:pPr marL="0" indent="0">
              <a:buFontTx/>
              <a:buNone/>
              <a:defRPr/>
            </a:pPr>
            <a:r>
              <a:rPr lang="it-IT" altLang="it-IT" sz="2800" dirty="0">
                <a:solidFill>
                  <a:srgbClr val="0070C0"/>
                </a:solidFill>
              </a:rPr>
              <a:t>«</a:t>
            </a:r>
            <a:r>
              <a:rPr lang="it-IT" altLang="it-IT" sz="2800" b="1" dirty="0">
                <a:solidFill>
                  <a:srgbClr val="0070C0"/>
                </a:solidFill>
              </a:rPr>
              <a:t>la carta costituzionale di base dell’Unione sono i Trattati</a:t>
            </a:r>
            <a:r>
              <a:rPr lang="it-IT" altLang="it-IT" sz="2800" dirty="0">
                <a:solidFill>
                  <a:srgbClr val="0070C0"/>
                </a:solidFill>
              </a:rPr>
              <a:t>».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43109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6D56257-E5E2-B780-9021-B923521E1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00B0F0"/>
                </a:solidFill>
              </a:rPr>
              <a:t>Diritto primario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876D85B-23C9-164D-AD9E-D567BF26F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3019"/>
            <a:ext cx="10515600" cy="5039856"/>
          </a:xfrm>
        </p:spPr>
        <p:txBody>
          <a:bodyPr>
            <a:normAutofit fontScale="92500" lnSpcReduction="20000"/>
          </a:bodyPr>
          <a:lstStyle/>
          <a:p>
            <a:pPr marL="0" indent="0">
              <a:buFontTx/>
              <a:buNone/>
              <a:defRPr/>
            </a:pPr>
            <a:r>
              <a:rPr lang="it-IT" altLang="it-IT" sz="2800" dirty="0"/>
              <a:t>I Trattati hanno un carattere rigido dei Trattati</a:t>
            </a:r>
            <a:r>
              <a:rPr lang="it-IT" altLang="it-IT" dirty="0"/>
              <a:t>, il contenuto può essere modificato solo attraverso le procedure di revisione:</a:t>
            </a:r>
          </a:p>
          <a:p>
            <a:pPr marL="0" indent="0">
              <a:buFontTx/>
              <a:buNone/>
              <a:defRPr/>
            </a:pPr>
            <a:endParaRPr lang="it-IT" altLang="it-IT" sz="2800" b="1" dirty="0">
              <a:solidFill>
                <a:srgbClr val="0070C0"/>
              </a:solidFill>
            </a:endParaRPr>
          </a:p>
          <a:p>
            <a:pPr>
              <a:defRPr/>
            </a:pPr>
            <a:r>
              <a:rPr lang="it-IT" altLang="it-IT" sz="2800" dirty="0"/>
              <a:t>Procedura di revisione </a:t>
            </a:r>
            <a:r>
              <a:rPr lang="it-IT" altLang="it-IT" sz="2800" b="1" dirty="0">
                <a:solidFill>
                  <a:srgbClr val="0070C0"/>
                </a:solidFill>
              </a:rPr>
              <a:t>ordinaria</a:t>
            </a:r>
            <a:r>
              <a:rPr lang="it-IT" altLang="it-IT" sz="2800" dirty="0"/>
              <a:t>;</a:t>
            </a:r>
          </a:p>
          <a:p>
            <a:pPr marL="0" indent="0">
              <a:buNone/>
              <a:defRPr/>
            </a:pPr>
            <a:endParaRPr lang="it-IT" altLang="it-IT" sz="2800" dirty="0"/>
          </a:p>
          <a:p>
            <a:pPr>
              <a:defRPr/>
            </a:pPr>
            <a:r>
              <a:rPr lang="it-IT" altLang="it-IT" sz="2800" dirty="0"/>
              <a:t>Procedure di revisione </a:t>
            </a:r>
            <a:r>
              <a:rPr lang="it-IT" altLang="it-IT" sz="2800" b="1" dirty="0">
                <a:solidFill>
                  <a:srgbClr val="0070C0"/>
                </a:solidFill>
              </a:rPr>
              <a:t>semplificate</a:t>
            </a:r>
            <a:r>
              <a:rPr lang="it-IT" altLang="it-IT" sz="2800" dirty="0"/>
              <a:t>.</a:t>
            </a:r>
          </a:p>
          <a:p>
            <a:pPr>
              <a:defRPr/>
            </a:pPr>
            <a:endParaRPr lang="it-IT" altLang="it-IT" sz="2800" dirty="0"/>
          </a:p>
          <a:p>
            <a:pPr algn="just"/>
            <a:r>
              <a:rPr lang="it-IT" altLang="it-IT" dirty="0"/>
              <a:t>Il governo di qualsiasi Stato membro, il Parlamento europeo o la Commissione possono sottoporre al Consiglio progetti intesi a modificare i trattati (Art. 48 TUE)</a:t>
            </a:r>
          </a:p>
          <a:p>
            <a:pPr algn="just"/>
            <a:r>
              <a:rPr lang="it-IT" altLang="it-IT" dirty="0"/>
              <a:t>I progetti possono essere intesi ad accrescere o ridurre le competenze attribuite all'Unione nei trattati. Tali progetti sono trasmessi dal Consiglio al Consiglio europeo e notificati ai parlamenti nazionali (Art. 48 TUE)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94982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7828E6-EEE3-56ED-8239-90CE12E04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00B0F0"/>
                </a:solidFill>
              </a:rPr>
              <a:t>Diritto primario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25FD84C-C29D-2F71-7BD2-39C8D46E8E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70000" lnSpcReduction="20000"/>
          </a:bodyPr>
          <a:lstStyle/>
          <a:p>
            <a:pPr marL="0" indent="0">
              <a:buFontTx/>
              <a:buNone/>
            </a:pPr>
            <a:r>
              <a:rPr lang="it-IT" sz="2900" dirty="0"/>
              <a:t>La procedura di revisione ordinaria riguarda le modifiche più importanti apportate ai trattati, quali l’aumento o la riduzione delle competenze dell’UE.</a:t>
            </a:r>
          </a:p>
          <a:p>
            <a:pPr marL="0" indent="0">
              <a:buFontTx/>
              <a:buNone/>
            </a:pPr>
            <a:endParaRPr lang="it-IT" altLang="it-IT" sz="2900" dirty="0"/>
          </a:p>
          <a:p>
            <a:pPr marL="0" indent="0">
              <a:buNone/>
            </a:pPr>
            <a:r>
              <a:rPr lang="it-IT" altLang="it-IT" sz="3200" dirty="0"/>
              <a:t>Procedura di revisione ordinaria (</a:t>
            </a:r>
            <a:r>
              <a:rPr lang="it-IT" altLang="it-IT" sz="3200" b="1" dirty="0"/>
              <a:t>Parte a</a:t>
            </a:r>
            <a:r>
              <a:rPr lang="it-IT" altLang="it-IT" sz="3200" dirty="0"/>
              <a:t>):</a:t>
            </a:r>
          </a:p>
          <a:p>
            <a:pPr marL="0" indent="0">
              <a:buFontTx/>
              <a:buNone/>
            </a:pPr>
            <a:endParaRPr lang="it-IT" altLang="it-IT" dirty="0"/>
          </a:p>
          <a:p>
            <a:pPr marL="0" indent="0">
              <a:buNone/>
            </a:pPr>
            <a:r>
              <a:rPr lang="it-IT" altLang="it-IT" dirty="0"/>
              <a:t>1) Consultazione PE e Commissione;</a:t>
            </a:r>
          </a:p>
          <a:p>
            <a:pPr marL="514350" indent="-514350">
              <a:buFontTx/>
              <a:buAutoNum type="arabicParenR"/>
            </a:pPr>
            <a:endParaRPr lang="it-IT" altLang="it-IT" dirty="0"/>
          </a:p>
          <a:p>
            <a:pPr marL="0" indent="0">
              <a:buFontTx/>
              <a:buNone/>
            </a:pPr>
            <a:r>
              <a:rPr lang="it-IT" altLang="it-IT" dirty="0"/>
              <a:t>2) Decisione CE a maggioranza semplice;</a:t>
            </a:r>
          </a:p>
          <a:p>
            <a:pPr marL="0" indent="0">
              <a:buFontTx/>
              <a:buNone/>
            </a:pPr>
            <a:endParaRPr lang="it-IT" altLang="it-IT" dirty="0"/>
          </a:p>
          <a:p>
            <a:pPr marL="0" indent="0">
              <a:buFontTx/>
              <a:buNone/>
            </a:pPr>
            <a:r>
              <a:rPr lang="it-IT" altLang="it-IT" dirty="0"/>
              <a:t>3) Convocazione di una </a:t>
            </a:r>
            <a:r>
              <a:rPr lang="it-IT" altLang="it-IT" b="1" dirty="0"/>
              <a:t>Convenzione. </a:t>
            </a:r>
            <a:r>
              <a:rPr lang="it-IT" altLang="it-IT" dirty="0"/>
              <a:t>Tale convenzione è composta dai rappresentanti dei parlamenti nazionali, dei capi di Stato o di governo, del PE e della Commissione. </a:t>
            </a:r>
          </a:p>
          <a:p>
            <a:pPr marL="0" indent="0">
              <a:buFontTx/>
              <a:buNone/>
            </a:pPr>
            <a:endParaRPr lang="it-IT" altLang="it-IT" dirty="0"/>
          </a:p>
          <a:p>
            <a:pPr marL="0" indent="0">
              <a:buFontTx/>
              <a:buNone/>
            </a:pPr>
            <a:r>
              <a:rPr lang="it-IT" altLang="it-IT" dirty="0"/>
              <a:t>4) La Convenzione sviluppa una Raccomandazione che viene adottata per consenso dai suoi membri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05069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46C679-C25F-100E-B450-547D9D36A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00B0F0"/>
                </a:solidFill>
              </a:rPr>
              <a:t>Diritto primario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578086C-D66E-0CD8-CF09-FC6FE83840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FontTx/>
              <a:buNone/>
            </a:pPr>
            <a:endParaRPr lang="it-IT" altLang="it-IT" sz="2800" dirty="0"/>
          </a:p>
          <a:p>
            <a:pPr marL="0" indent="0">
              <a:buFontTx/>
              <a:buNone/>
            </a:pPr>
            <a:r>
              <a:rPr lang="it-IT" altLang="it-IT" dirty="0"/>
              <a:t>Procedura di revisione ordinaria (</a:t>
            </a:r>
            <a:r>
              <a:rPr lang="it-IT" altLang="it-IT" b="1" dirty="0"/>
              <a:t>Parte b</a:t>
            </a:r>
            <a:r>
              <a:rPr lang="it-IT" altLang="it-IT" dirty="0"/>
              <a:t>):</a:t>
            </a:r>
          </a:p>
          <a:p>
            <a:pPr marL="0" indent="0">
              <a:buFontTx/>
              <a:buNone/>
            </a:pPr>
            <a:endParaRPr lang="it-IT" altLang="it-IT" sz="2800" dirty="0"/>
          </a:p>
          <a:p>
            <a:pPr marL="0" indent="0">
              <a:buFontTx/>
              <a:buNone/>
            </a:pPr>
            <a:r>
              <a:rPr lang="it-IT" altLang="it-IT" sz="2800" dirty="0"/>
              <a:t>5) Convocazione di una Conferenza intergovernativa, che adotta il progetto di revisione. </a:t>
            </a:r>
            <a:r>
              <a:rPr lang="it-IT" altLang="it-IT" dirty="0"/>
              <a:t>Tale progetto ha la natura giuridica di </a:t>
            </a:r>
            <a:r>
              <a:rPr lang="it-IT" altLang="it-IT" sz="2800" dirty="0"/>
              <a:t>un accordo internazionale.</a:t>
            </a:r>
          </a:p>
          <a:p>
            <a:pPr marL="0" indent="0">
              <a:buFontTx/>
              <a:buNone/>
            </a:pPr>
            <a:endParaRPr lang="it-IT" altLang="it-IT" sz="2800" dirty="0"/>
          </a:p>
          <a:p>
            <a:pPr marL="0" indent="0">
              <a:buFontTx/>
              <a:buNone/>
            </a:pPr>
            <a:r>
              <a:rPr lang="it-IT" altLang="it-IT" sz="2800" dirty="0"/>
              <a:t>6) L’accordo è sottoposto alla ratifica da parte degli SM.</a:t>
            </a:r>
          </a:p>
          <a:p>
            <a:pPr marL="0" indent="0">
              <a:buFontTx/>
              <a:buNone/>
            </a:pPr>
            <a:endParaRPr lang="it-IT" altLang="it-IT" sz="2800" dirty="0"/>
          </a:p>
          <a:p>
            <a:pPr marL="0" indent="0">
              <a:buFontTx/>
              <a:buNone/>
            </a:pPr>
            <a:r>
              <a:rPr lang="it-IT" altLang="it-IT" sz="2800" dirty="0"/>
              <a:t>7) Le modifiche entrano in vigore dopo la ratifica da parte di tutti gli Stati membri.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388335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485295-9A46-51E8-2DFB-E22BFB4A2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00B0F0"/>
                </a:solidFill>
              </a:rPr>
              <a:t>Diritto primario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E364DC2-EC5F-C3C0-64DD-7609DA7788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8071"/>
            <a:ext cx="10515600" cy="4698892"/>
          </a:xfrm>
        </p:spPr>
        <p:txBody>
          <a:bodyPr>
            <a:normAutofit fontScale="77500" lnSpcReduction="20000"/>
          </a:bodyPr>
          <a:lstStyle/>
          <a:p>
            <a:r>
              <a:rPr lang="it-IT" b="1" dirty="0"/>
              <a:t>Procedura di revisione semplificata</a:t>
            </a:r>
            <a:r>
              <a:rPr lang="it-IT" dirty="0"/>
              <a:t>:</a:t>
            </a:r>
          </a:p>
          <a:p>
            <a:endParaRPr lang="it-IT" dirty="0"/>
          </a:p>
          <a:p>
            <a:pPr algn="just"/>
            <a:r>
              <a:rPr lang="it-IT" sz="2900" dirty="0"/>
              <a:t>Il trattato di Lisbona istituisce una procedura semplificata per la revisione delle politiche e azioni interne dell’UE(riguardanti ad esempio l’agricoltura e la pesca, il mercato interno, i controlli alle frontiere, la politica economica e monetaria). </a:t>
            </a:r>
          </a:p>
          <a:p>
            <a:pPr algn="just"/>
            <a:r>
              <a:rPr lang="it-IT" sz="2900" dirty="0"/>
              <a:t>L’obiettivo è agevolare una sempre maggiore integrazione europea in questi settori.</a:t>
            </a:r>
          </a:p>
          <a:p>
            <a:pPr algn="just"/>
            <a:r>
              <a:rPr lang="it-IT" sz="2900" dirty="0"/>
              <a:t>Tale procedura evita che ci sia la necessità di convocare una convenzione europea e una conferenza intergovernativa.</a:t>
            </a:r>
          </a:p>
          <a:p>
            <a:r>
              <a:rPr lang="it-IT" altLang="it-IT" sz="2800" dirty="0"/>
              <a:t>Il Consiglio europeo può adottare una decisione che modifica in tutto o in parte le disposizioni della parte terza del trattato sul funzionamento dell'Unione europea. </a:t>
            </a:r>
            <a:r>
              <a:rPr lang="it-IT" altLang="it-IT" sz="2800" dirty="0">
                <a:solidFill>
                  <a:srgbClr val="0070C0"/>
                </a:solidFill>
              </a:rPr>
              <a:t>(</a:t>
            </a:r>
            <a:r>
              <a:rPr lang="it-IT" altLang="it-IT" sz="2800" b="1" dirty="0">
                <a:solidFill>
                  <a:srgbClr val="0070C0"/>
                </a:solidFill>
              </a:rPr>
              <a:t>Art. 48.6 TUE)</a:t>
            </a:r>
            <a:endParaRPr lang="it-IT" altLang="it-IT" sz="2800" dirty="0">
              <a:solidFill>
                <a:srgbClr val="0070C0"/>
              </a:solidFill>
            </a:endParaRPr>
          </a:p>
          <a:p>
            <a:r>
              <a:rPr lang="it-IT" altLang="it-IT" sz="2800" dirty="0"/>
              <a:t>Il Consiglio europeo delibera all'unanimità previa consultazione PE, Commissione e, in caso di modifiche istituzionali nel settore monetario, della BCE. </a:t>
            </a:r>
            <a:r>
              <a:rPr lang="it-IT" altLang="it-IT" sz="2800" dirty="0">
                <a:solidFill>
                  <a:srgbClr val="0070C0"/>
                </a:solidFill>
              </a:rPr>
              <a:t>(</a:t>
            </a:r>
            <a:r>
              <a:rPr lang="it-IT" altLang="it-IT" sz="2800" b="1" dirty="0">
                <a:solidFill>
                  <a:srgbClr val="0070C0"/>
                </a:solidFill>
              </a:rPr>
              <a:t>Art. 48.6 TUE)</a:t>
            </a:r>
          </a:p>
          <a:p>
            <a:pPr marL="0" indent="0">
              <a:buFontTx/>
              <a:buNone/>
            </a:pPr>
            <a:endParaRPr lang="it-IT" altLang="it-IT" sz="2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92607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BFDF69E-67F4-3EDA-FA33-4CF00D72B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4327"/>
          </a:xfrm>
        </p:spPr>
        <p:txBody>
          <a:bodyPr>
            <a:normAutofit fontScale="90000"/>
          </a:bodyPr>
          <a:lstStyle/>
          <a:p>
            <a:r>
              <a:rPr lang="it-IT" altLang="it-IT" sz="4400" b="1" dirty="0">
                <a:solidFill>
                  <a:srgbClr val="00B0F0"/>
                </a:solidFill>
              </a:rPr>
              <a:t>Diritto primario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62D405C-B3BE-3687-6B8D-964F924DBC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02290"/>
            <a:ext cx="10515600" cy="5390585"/>
          </a:xfrm>
        </p:spPr>
        <p:txBody>
          <a:bodyPr>
            <a:normAutofit/>
          </a:bodyPr>
          <a:lstStyle/>
          <a:p>
            <a:pPr marL="0" indent="0">
              <a:buFontTx/>
              <a:buNone/>
              <a:defRPr/>
            </a:pPr>
            <a:r>
              <a:rPr lang="it-IT" altLang="it-IT" dirty="0"/>
              <a:t>L’Art. 48, par. 7 TFUE prevede le c.d. clausole </a:t>
            </a:r>
            <a:r>
              <a:rPr lang="it-IT" altLang="it-IT" b="1" dirty="0"/>
              <a:t>passerella</a:t>
            </a:r>
            <a:r>
              <a:rPr lang="it-IT" altLang="it-IT" dirty="0"/>
              <a:t>.</a:t>
            </a:r>
            <a:endParaRPr lang="it-IT" dirty="0"/>
          </a:p>
          <a:p>
            <a:pPr algn="just"/>
            <a:r>
              <a:rPr lang="it-IT" dirty="0"/>
              <a:t>Le clausole passerelle sono la seconda procedura di revisione semplificata.</a:t>
            </a:r>
          </a:p>
          <a:p>
            <a:pPr algn="just"/>
            <a:r>
              <a:rPr lang="it-IT" dirty="0"/>
              <a:t>La clausola passerella generale (articolo 8, paragrafo 7 del TFUE) riguarda i due casi seguenti:</a:t>
            </a:r>
          </a:p>
          <a:p>
            <a:pPr lvl="1" algn="just"/>
            <a:r>
              <a:rPr lang="it-IT" dirty="0"/>
              <a:t>quando i trattati prevedono che un atto sia adottato dal Consiglio all’unanimità , il Consiglio europeo può adottare una decisione che autorizza il Consiglio a deliberare a maggioranza qualificata. Tale possibilità non si applica alle decisioni con implicazioni militari e riguardanti il settore della difesa;</a:t>
            </a:r>
          </a:p>
          <a:p>
            <a:pPr lvl="1" algn="just"/>
            <a:r>
              <a:rPr lang="it-IT" dirty="0"/>
              <a:t>quando i trattati prevedono che taluni atti siano adottati secondo una procedura legislativa speciale, il Consiglio europeo può adottare una decisione che autorizza l’adozione di tali atti secondo la procedura legislativa ordinaria.</a:t>
            </a:r>
          </a:p>
          <a:p>
            <a:pPr algn="just"/>
            <a:endParaRPr lang="it-IT" dirty="0"/>
          </a:p>
          <a:p>
            <a:pPr algn="just"/>
            <a:endParaRPr lang="it-IT" dirty="0"/>
          </a:p>
          <a:p>
            <a:pPr algn="just"/>
            <a:endParaRPr lang="it-IT" dirty="0"/>
          </a:p>
          <a:p>
            <a:pPr algn="just"/>
            <a:endParaRPr lang="it-IT" dirty="0"/>
          </a:p>
          <a:p>
            <a:pPr algn="just"/>
            <a:endParaRPr lang="it-IT" dirty="0"/>
          </a:p>
          <a:p>
            <a:pPr algn="just"/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929780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2950</TotalTime>
  <Words>1061</Words>
  <Application>Microsoft Macintosh PowerPoint</Application>
  <PresentationFormat>Widescreen</PresentationFormat>
  <Paragraphs>98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Tema di Office</vt:lpstr>
      <vt:lpstr>Diritto del lavoro europeo  Prof. Dr. Alessandro Nato</vt:lpstr>
      <vt:lpstr>Sistema delle fonti di diritto UE</vt:lpstr>
      <vt:lpstr>Diritto primario</vt:lpstr>
      <vt:lpstr>Diritto primario</vt:lpstr>
      <vt:lpstr>Diritto primario</vt:lpstr>
      <vt:lpstr>Diritto primario</vt:lpstr>
      <vt:lpstr>Diritto primario</vt:lpstr>
      <vt:lpstr>Diritto primario</vt:lpstr>
      <vt:lpstr>Diritto primario</vt:lpstr>
      <vt:lpstr>Diritto primario</vt:lpstr>
      <vt:lpstr>Diritto primario</vt:lpstr>
      <vt:lpstr>Fonti di diritto primario</vt:lpstr>
      <vt:lpstr>Fonti intermedie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43</cp:revision>
  <dcterms:created xsi:type="dcterms:W3CDTF">2022-09-09T08:27:37Z</dcterms:created>
  <dcterms:modified xsi:type="dcterms:W3CDTF">2023-01-20T09:54:58Z</dcterms:modified>
</cp:coreProperties>
</file>