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361" r:id="rId2"/>
    <p:sldId id="362" r:id="rId3"/>
    <p:sldId id="363" r:id="rId4"/>
    <p:sldId id="426" r:id="rId5"/>
    <p:sldId id="364" r:id="rId6"/>
    <p:sldId id="365" r:id="rId7"/>
    <p:sldId id="707" r:id="rId8"/>
    <p:sldId id="366" r:id="rId9"/>
    <p:sldId id="367" r:id="rId10"/>
    <p:sldId id="440" r:id="rId11"/>
    <p:sldId id="427" r:id="rId12"/>
    <p:sldId id="370" r:id="rId13"/>
    <p:sldId id="385" r:id="rId14"/>
    <p:sldId id="387" r:id="rId15"/>
    <p:sldId id="386" r:id="rId16"/>
    <p:sldId id="388" r:id="rId17"/>
    <p:sldId id="389" r:id="rId18"/>
    <p:sldId id="432" r:id="rId19"/>
    <p:sldId id="390" r:id="rId20"/>
    <p:sldId id="391" r:id="rId21"/>
    <p:sldId id="392" r:id="rId22"/>
    <p:sldId id="393" r:id="rId23"/>
    <p:sldId id="615" r:id="rId24"/>
    <p:sldId id="423" r:id="rId25"/>
    <p:sldId id="425" r:id="rId26"/>
    <p:sldId id="371" r:id="rId27"/>
    <p:sldId id="398" r:id="rId28"/>
    <p:sldId id="399" r:id="rId29"/>
    <p:sldId id="703" r:id="rId30"/>
    <p:sldId id="705" r:id="rId31"/>
    <p:sldId id="700" r:id="rId32"/>
    <p:sldId id="701" r:id="rId33"/>
    <p:sldId id="401" r:id="rId34"/>
    <p:sldId id="402" r:id="rId35"/>
    <p:sldId id="403" r:id="rId36"/>
    <p:sldId id="404" r:id="rId37"/>
    <p:sldId id="405" r:id="rId38"/>
    <p:sldId id="406" r:id="rId39"/>
    <p:sldId id="462" r:id="rId40"/>
    <p:sldId id="410" r:id="rId41"/>
    <p:sldId id="411" r:id="rId42"/>
    <p:sldId id="412" r:id="rId43"/>
    <p:sldId id="413" r:id="rId44"/>
    <p:sldId id="414" r:id="rId45"/>
    <p:sldId id="463" r:id="rId46"/>
    <p:sldId id="416" r:id="rId47"/>
    <p:sldId id="461" r:id="rId48"/>
    <p:sldId id="441" r:id="rId49"/>
    <p:sldId id="443" r:id="rId50"/>
    <p:sldId id="706" r:id="rId51"/>
    <p:sldId id="444" r:id="rId52"/>
    <p:sldId id="445" r:id="rId53"/>
    <p:sldId id="711" r:id="rId54"/>
    <p:sldId id="448" r:id="rId55"/>
    <p:sldId id="450" r:id="rId56"/>
    <p:sldId id="451" r:id="rId57"/>
    <p:sldId id="452" r:id="rId58"/>
    <p:sldId id="453" r:id="rId59"/>
    <p:sldId id="454" r:id="rId60"/>
    <p:sldId id="708" r:id="rId61"/>
    <p:sldId id="456" r:id="rId62"/>
    <p:sldId id="459" r:id="rId63"/>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66"/>
    <a:srgbClr val="FFFFFF"/>
    <a:srgbClr val="FFFF00"/>
    <a:srgbClr val="FF9900"/>
    <a:srgbClr val="FFFF99"/>
    <a:srgbClr val="FF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86" autoAdjust="0"/>
  </p:normalViewPr>
  <p:slideViewPr>
    <p:cSldViewPr>
      <p:cViewPr varScale="1">
        <p:scale>
          <a:sx n="55" d="100"/>
          <a:sy n="55" d="100"/>
        </p:scale>
        <p:origin x="48" y="128"/>
      </p:cViewPr>
      <p:guideLst>
        <p:guide orient="horz" pos="2160"/>
        <p:guide pos="2880"/>
      </p:guideLst>
    </p:cSldViewPr>
  </p:slideViewPr>
  <p:outlineViewPr>
    <p:cViewPr>
      <p:scale>
        <a:sx n="33" d="100"/>
        <a:sy n="33" d="100"/>
      </p:scale>
      <p:origin x="53"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87419FE-39A8-4D89-89B1-2C2E5B60FE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it-IT"/>
          </a:p>
        </p:txBody>
      </p:sp>
      <p:sp>
        <p:nvSpPr>
          <p:cNvPr id="3" name="Segnaposto data 2">
            <a:extLst>
              <a:ext uri="{FF2B5EF4-FFF2-40B4-BE49-F238E27FC236}">
                <a16:creationId xmlns:a16="http://schemas.microsoft.com/office/drawing/2014/main" id="{0F71CB9E-DA0F-4175-8E20-0B62F61E9C7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080E9E1C-5DD9-47E0-91B0-7B26B3AFB8A9}" type="datetimeFigureOut">
              <a:rPr lang="it-IT"/>
              <a:pPr>
                <a:defRPr/>
              </a:pPr>
              <a:t>28/03/2022</a:t>
            </a:fld>
            <a:endParaRPr lang="it-IT"/>
          </a:p>
        </p:txBody>
      </p:sp>
      <p:sp>
        <p:nvSpPr>
          <p:cNvPr id="4" name="Segnaposto immagine diapositiva 3">
            <a:extLst>
              <a:ext uri="{FF2B5EF4-FFF2-40B4-BE49-F238E27FC236}">
                <a16:creationId xmlns:a16="http://schemas.microsoft.com/office/drawing/2014/main" id="{BF06949A-28B4-43D0-B822-E3AF4213AB0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ED5F9CAA-7E37-453A-A067-D90AAC1DA7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28A6D81D-1A92-4D93-A441-7971959E911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it-IT"/>
          </a:p>
        </p:txBody>
      </p:sp>
      <p:sp>
        <p:nvSpPr>
          <p:cNvPr id="7" name="Segnaposto numero diapositiva 6">
            <a:extLst>
              <a:ext uri="{FF2B5EF4-FFF2-40B4-BE49-F238E27FC236}">
                <a16:creationId xmlns:a16="http://schemas.microsoft.com/office/drawing/2014/main" id="{C6A2395F-05A8-4384-981F-E4284E381AB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0852B45-1B69-43BE-8FE6-A1732D25AB10}"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685800" y="1676400"/>
            <a:ext cx="7772400" cy="1828800"/>
          </a:xfrm>
        </p:spPr>
        <p:txBody>
          <a:bodyPr/>
          <a:lstStyle>
            <a:lvl1pPr>
              <a:defRPr/>
            </a:lvl1pPr>
          </a:lstStyle>
          <a:p>
            <a:r>
              <a:rPr lang="it-IT"/>
              <a:t>Fare clic per modificare lo stile del titolo</a:t>
            </a:r>
          </a:p>
        </p:txBody>
      </p:sp>
      <p:sp>
        <p:nvSpPr>
          <p:cNvPr id="552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a:extLst>
              <a:ext uri="{FF2B5EF4-FFF2-40B4-BE49-F238E27FC236}">
                <a16:creationId xmlns:a16="http://schemas.microsoft.com/office/drawing/2014/main" id="{AB8BEEEE-1A20-4DCD-9696-4A9A2FCA8D7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0E682C3-CB3E-43E9-9A0C-11368FD2C85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6A08E59-0639-4597-9154-17A15EB7C384}"/>
              </a:ext>
            </a:extLst>
          </p:cNvPr>
          <p:cNvSpPr>
            <a:spLocks noGrp="1" noChangeArrowheads="1"/>
          </p:cNvSpPr>
          <p:nvPr>
            <p:ph type="sldNum" sz="quarter" idx="12"/>
          </p:nvPr>
        </p:nvSpPr>
        <p:spPr>
          <a:ln/>
        </p:spPr>
        <p:txBody>
          <a:bodyPr/>
          <a:lstStyle>
            <a:lvl1pPr>
              <a:defRPr/>
            </a:lvl1pPr>
          </a:lstStyle>
          <a:p>
            <a:fld id="{6F154976-5DC5-45EE-8C46-F9E57586B745}" type="slidenum">
              <a:rPr lang="it-IT" altLang="it-IT"/>
              <a:pPr/>
              <a:t>‹N›</a:t>
            </a:fld>
            <a:endParaRPr lang="it-IT" altLang="it-IT"/>
          </a:p>
        </p:txBody>
      </p:sp>
    </p:spTree>
    <p:extLst>
      <p:ext uri="{BB962C8B-B14F-4D97-AF65-F5344CB8AC3E}">
        <p14:creationId xmlns:p14="http://schemas.microsoft.com/office/powerpoint/2010/main" val="23925787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EC03B30-5816-498E-A587-00353902AC0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C2C32D1-1D2A-45E0-93BE-93898E80C84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16711F8-CD03-4040-A2EB-05FBDF80A634}"/>
              </a:ext>
            </a:extLst>
          </p:cNvPr>
          <p:cNvSpPr>
            <a:spLocks noGrp="1" noChangeArrowheads="1"/>
          </p:cNvSpPr>
          <p:nvPr>
            <p:ph type="sldNum" sz="quarter" idx="12"/>
          </p:nvPr>
        </p:nvSpPr>
        <p:spPr>
          <a:ln/>
        </p:spPr>
        <p:txBody>
          <a:bodyPr/>
          <a:lstStyle>
            <a:lvl1pPr>
              <a:defRPr/>
            </a:lvl1pPr>
          </a:lstStyle>
          <a:p>
            <a:fld id="{C1CBECA2-4745-4180-AB3E-5E5C3A4781AC}" type="slidenum">
              <a:rPr lang="it-IT" altLang="it-IT"/>
              <a:pPr/>
              <a:t>‹N›</a:t>
            </a:fld>
            <a:endParaRPr lang="it-IT" altLang="it-IT"/>
          </a:p>
        </p:txBody>
      </p:sp>
    </p:spTree>
    <p:extLst>
      <p:ext uri="{BB962C8B-B14F-4D97-AF65-F5344CB8AC3E}">
        <p14:creationId xmlns:p14="http://schemas.microsoft.com/office/powerpoint/2010/main" val="1659920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381000"/>
            <a:ext cx="205740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381000"/>
            <a:ext cx="601980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A2F4696-F498-4976-87B7-5BD6C1BB5D3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21D2375-D394-45A3-B9A1-DB61CE6D6D6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B4C7869-4BDC-46D7-B5F1-95D31D4E14DD}"/>
              </a:ext>
            </a:extLst>
          </p:cNvPr>
          <p:cNvSpPr>
            <a:spLocks noGrp="1" noChangeArrowheads="1"/>
          </p:cNvSpPr>
          <p:nvPr>
            <p:ph type="sldNum" sz="quarter" idx="12"/>
          </p:nvPr>
        </p:nvSpPr>
        <p:spPr>
          <a:ln/>
        </p:spPr>
        <p:txBody>
          <a:bodyPr/>
          <a:lstStyle>
            <a:lvl1pPr>
              <a:defRPr/>
            </a:lvl1pPr>
          </a:lstStyle>
          <a:p>
            <a:fld id="{A1C523E5-1B60-4DA3-BEF1-5D8FDF2A8CBD}" type="slidenum">
              <a:rPr lang="it-IT" altLang="it-IT"/>
              <a:pPr/>
              <a:t>‹N›</a:t>
            </a:fld>
            <a:endParaRPr lang="it-IT" altLang="it-IT"/>
          </a:p>
        </p:txBody>
      </p:sp>
    </p:spTree>
    <p:extLst>
      <p:ext uri="{BB962C8B-B14F-4D97-AF65-F5344CB8AC3E}">
        <p14:creationId xmlns:p14="http://schemas.microsoft.com/office/powerpoint/2010/main" val="2312179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981200"/>
            <a:ext cx="40386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40386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40386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a:extLst>
              <a:ext uri="{FF2B5EF4-FFF2-40B4-BE49-F238E27FC236}">
                <a16:creationId xmlns:a16="http://schemas.microsoft.com/office/drawing/2014/main" id="{5566C76B-67F0-4C8D-A03F-B397ADEA9D0D}"/>
              </a:ext>
            </a:extLst>
          </p:cNvPr>
          <p:cNvSpPr>
            <a:spLocks noGrp="1" noChangeArrowheads="1"/>
          </p:cNvSpPr>
          <p:nvPr>
            <p:ph type="dt" sz="half" idx="10"/>
          </p:nvPr>
        </p:nvSpPr>
        <p:spPr>
          <a:ln/>
        </p:spPr>
        <p:txBody>
          <a:bodyPr/>
          <a:lstStyle>
            <a:lvl1pPr>
              <a:defRPr/>
            </a:lvl1pPr>
          </a:lstStyle>
          <a:p>
            <a:pPr>
              <a:defRPr/>
            </a:pPr>
            <a:endParaRPr lang="it-IT"/>
          </a:p>
        </p:txBody>
      </p:sp>
      <p:sp>
        <p:nvSpPr>
          <p:cNvPr id="7" name="Rectangle 5">
            <a:extLst>
              <a:ext uri="{FF2B5EF4-FFF2-40B4-BE49-F238E27FC236}">
                <a16:creationId xmlns:a16="http://schemas.microsoft.com/office/drawing/2014/main" id="{C364FF35-B1A9-463B-9D60-B034F68E992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id="{74421764-578E-4936-A27A-C160BBDE02A4}"/>
              </a:ext>
            </a:extLst>
          </p:cNvPr>
          <p:cNvSpPr>
            <a:spLocks noGrp="1" noChangeArrowheads="1"/>
          </p:cNvSpPr>
          <p:nvPr>
            <p:ph type="sldNum" sz="quarter" idx="12"/>
          </p:nvPr>
        </p:nvSpPr>
        <p:spPr>
          <a:ln/>
        </p:spPr>
        <p:txBody>
          <a:bodyPr/>
          <a:lstStyle>
            <a:lvl1pPr>
              <a:defRPr/>
            </a:lvl1pPr>
          </a:lstStyle>
          <a:p>
            <a:fld id="{19A6EFD6-67C8-454E-8268-2F158A6A3722}" type="slidenum">
              <a:rPr lang="it-IT" altLang="it-IT"/>
              <a:pPr/>
              <a:t>‹N›</a:t>
            </a:fld>
            <a:endParaRPr lang="it-IT" altLang="it-IT"/>
          </a:p>
        </p:txBody>
      </p:sp>
    </p:spTree>
    <p:extLst>
      <p:ext uri="{BB962C8B-B14F-4D97-AF65-F5344CB8AC3E}">
        <p14:creationId xmlns:p14="http://schemas.microsoft.com/office/powerpoint/2010/main" val="28530577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981200"/>
            <a:ext cx="40386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40386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F0BFF44F-36D8-4508-9B1F-EEFF60F0F34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32F8EC12-B3F0-4FE6-AE1D-323F5B1B8E6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6520480-8328-4083-AF47-9F610483FECA}"/>
              </a:ext>
            </a:extLst>
          </p:cNvPr>
          <p:cNvSpPr>
            <a:spLocks noGrp="1" noChangeArrowheads="1"/>
          </p:cNvSpPr>
          <p:nvPr>
            <p:ph type="sldNum" sz="quarter" idx="12"/>
          </p:nvPr>
        </p:nvSpPr>
        <p:spPr>
          <a:ln/>
        </p:spPr>
        <p:txBody>
          <a:bodyPr/>
          <a:lstStyle>
            <a:lvl1pPr>
              <a:defRPr/>
            </a:lvl1pPr>
          </a:lstStyle>
          <a:p>
            <a:fld id="{A912CFD4-1CB3-423E-B91E-D43779D97C7F}" type="slidenum">
              <a:rPr lang="it-IT" altLang="it-IT"/>
              <a:pPr/>
              <a:t>‹N›</a:t>
            </a:fld>
            <a:endParaRPr lang="it-IT" altLang="it-IT"/>
          </a:p>
        </p:txBody>
      </p:sp>
    </p:spTree>
    <p:extLst>
      <p:ext uri="{BB962C8B-B14F-4D97-AF65-F5344CB8AC3E}">
        <p14:creationId xmlns:p14="http://schemas.microsoft.com/office/powerpoint/2010/main" val="25574893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EA136FF-F2ED-4D0A-9517-A11A518621D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0725A32-50D6-4F1D-B8D3-B6860212B39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BC24CF62-7833-4D59-BBC7-AF63B6FF0A9C}"/>
              </a:ext>
            </a:extLst>
          </p:cNvPr>
          <p:cNvSpPr>
            <a:spLocks noGrp="1" noChangeArrowheads="1"/>
          </p:cNvSpPr>
          <p:nvPr>
            <p:ph type="sldNum" sz="quarter" idx="12"/>
          </p:nvPr>
        </p:nvSpPr>
        <p:spPr>
          <a:ln/>
        </p:spPr>
        <p:txBody>
          <a:bodyPr/>
          <a:lstStyle>
            <a:lvl1pPr>
              <a:defRPr/>
            </a:lvl1pPr>
          </a:lstStyle>
          <a:p>
            <a:fld id="{1E3E840E-C5E6-459E-90EB-813B6DC90852}" type="slidenum">
              <a:rPr lang="it-IT" altLang="it-IT"/>
              <a:pPr/>
              <a:t>‹N›</a:t>
            </a:fld>
            <a:endParaRPr lang="it-IT" altLang="it-IT"/>
          </a:p>
        </p:txBody>
      </p:sp>
    </p:spTree>
    <p:extLst>
      <p:ext uri="{BB962C8B-B14F-4D97-AF65-F5344CB8AC3E}">
        <p14:creationId xmlns:p14="http://schemas.microsoft.com/office/powerpoint/2010/main" val="10701530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4A96A5F5-8283-4319-BCE9-274FF94E1CB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B9EB41C-364E-4E38-9F94-E4A515705D3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11BA894-6175-4CF6-AF60-F9EF2928F3BB}"/>
              </a:ext>
            </a:extLst>
          </p:cNvPr>
          <p:cNvSpPr>
            <a:spLocks noGrp="1" noChangeArrowheads="1"/>
          </p:cNvSpPr>
          <p:nvPr>
            <p:ph type="sldNum" sz="quarter" idx="12"/>
          </p:nvPr>
        </p:nvSpPr>
        <p:spPr>
          <a:ln/>
        </p:spPr>
        <p:txBody>
          <a:bodyPr/>
          <a:lstStyle>
            <a:lvl1pPr>
              <a:defRPr/>
            </a:lvl1pPr>
          </a:lstStyle>
          <a:p>
            <a:fld id="{4CE204FE-EF94-468E-93BB-DC16F11C9C2E}" type="slidenum">
              <a:rPr lang="it-IT" altLang="it-IT"/>
              <a:pPr/>
              <a:t>‹N›</a:t>
            </a:fld>
            <a:endParaRPr lang="it-IT" altLang="it-IT"/>
          </a:p>
        </p:txBody>
      </p:sp>
    </p:spTree>
    <p:extLst>
      <p:ext uri="{BB962C8B-B14F-4D97-AF65-F5344CB8AC3E}">
        <p14:creationId xmlns:p14="http://schemas.microsoft.com/office/powerpoint/2010/main" val="6067266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83196265-56FA-492A-AC02-8BE89682748B}"/>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60A7E58-B2E6-41CD-B011-500F0F21E50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C1A6CBD-A716-4A76-8C59-9EE918D06268}"/>
              </a:ext>
            </a:extLst>
          </p:cNvPr>
          <p:cNvSpPr>
            <a:spLocks noGrp="1" noChangeArrowheads="1"/>
          </p:cNvSpPr>
          <p:nvPr>
            <p:ph type="sldNum" sz="quarter" idx="12"/>
          </p:nvPr>
        </p:nvSpPr>
        <p:spPr>
          <a:ln/>
        </p:spPr>
        <p:txBody>
          <a:bodyPr/>
          <a:lstStyle>
            <a:lvl1pPr>
              <a:defRPr/>
            </a:lvl1pPr>
          </a:lstStyle>
          <a:p>
            <a:fld id="{3C23DA53-30BB-4747-BD9A-16069DDE5BBB}" type="slidenum">
              <a:rPr lang="it-IT" altLang="it-IT"/>
              <a:pPr/>
              <a:t>‹N›</a:t>
            </a:fld>
            <a:endParaRPr lang="it-IT" altLang="it-IT"/>
          </a:p>
        </p:txBody>
      </p:sp>
    </p:spTree>
    <p:extLst>
      <p:ext uri="{BB962C8B-B14F-4D97-AF65-F5344CB8AC3E}">
        <p14:creationId xmlns:p14="http://schemas.microsoft.com/office/powerpoint/2010/main" val="294490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4A40BEB2-652C-4568-B7C4-712C5A037667}"/>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801EBFDD-69D9-4197-9DEF-8547E93F06D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2D66718B-0F13-440C-ACCC-454886E84851}"/>
              </a:ext>
            </a:extLst>
          </p:cNvPr>
          <p:cNvSpPr>
            <a:spLocks noGrp="1" noChangeArrowheads="1"/>
          </p:cNvSpPr>
          <p:nvPr>
            <p:ph type="sldNum" sz="quarter" idx="12"/>
          </p:nvPr>
        </p:nvSpPr>
        <p:spPr>
          <a:ln/>
        </p:spPr>
        <p:txBody>
          <a:bodyPr/>
          <a:lstStyle>
            <a:lvl1pPr>
              <a:defRPr/>
            </a:lvl1pPr>
          </a:lstStyle>
          <a:p>
            <a:fld id="{8857636F-5C92-4DFE-927A-9EB8D5B47A4A}" type="slidenum">
              <a:rPr lang="it-IT" altLang="it-IT"/>
              <a:pPr/>
              <a:t>‹N›</a:t>
            </a:fld>
            <a:endParaRPr lang="it-IT" altLang="it-IT"/>
          </a:p>
        </p:txBody>
      </p:sp>
    </p:spTree>
    <p:extLst>
      <p:ext uri="{BB962C8B-B14F-4D97-AF65-F5344CB8AC3E}">
        <p14:creationId xmlns:p14="http://schemas.microsoft.com/office/powerpoint/2010/main" val="94371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CEAC76FB-EE4B-4983-9E9B-CD51306EC3A3}"/>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8C717771-D2F8-46B4-8986-648EA81215B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A9A678EF-453B-4B93-A1A4-4D37824A7ED5}"/>
              </a:ext>
            </a:extLst>
          </p:cNvPr>
          <p:cNvSpPr>
            <a:spLocks noGrp="1" noChangeArrowheads="1"/>
          </p:cNvSpPr>
          <p:nvPr>
            <p:ph type="sldNum" sz="quarter" idx="12"/>
          </p:nvPr>
        </p:nvSpPr>
        <p:spPr>
          <a:ln/>
        </p:spPr>
        <p:txBody>
          <a:bodyPr/>
          <a:lstStyle>
            <a:lvl1pPr>
              <a:defRPr/>
            </a:lvl1pPr>
          </a:lstStyle>
          <a:p>
            <a:fld id="{F84C3282-B0A5-4EA3-A189-C5E19CBC2E11}" type="slidenum">
              <a:rPr lang="it-IT" altLang="it-IT"/>
              <a:pPr/>
              <a:t>‹N›</a:t>
            </a:fld>
            <a:endParaRPr lang="it-IT" altLang="it-IT"/>
          </a:p>
        </p:txBody>
      </p:sp>
    </p:spTree>
    <p:extLst>
      <p:ext uri="{BB962C8B-B14F-4D97-AF65-F5344CB8AC3E}">
        <p14:creationId xmlns:p14="http://schemas.microsoft.com/office/powerpoint/2010/main" val="25991997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26FBA9-43C0-4D25-9604-E37CBDC09FA4}"/>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87E18726-E3B5-470F-99D8-E7D06A34AA4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162A4F82-8421-43BB-8FB6-367DAB541EA7}"/>
              </a:ext>
            </a:extLst>
          </p:cNvPr>
          <p:cNvSpPr>
            <a:spLocks noGrp="1" noChangeArrowheads="1"/>
          </p:cNvSpPr>
          <p:nvPr>
            <p:ph type="sldNum" sz="quarter" idx="12"/>
          </p:nvPr>
        </p:nvSpPr>
        <p:spPr>
          <a:ln/>
        </p:spPr>
        <p:txBody>
          <a:bodyPr/>
          <a:lstStyle>
            <a:lvl1pPr>
              <a:defRPr/>
            </a:lvl1pPr>
          </a:lstStyle>
          <a:p>
            <a:fld id="{1EFD842C-C845-482E-BD21-A8E248745CCC}" type="slidenum">
              <a:rPr lang="it-IT" altLang="it-IT"/>
              <a:pPr/>
              <a:t>‹N›</a:t>
            </a:fld>
            <a:endParaRPr lang="it-IT" altLang="it-IT"/>
          </a:p>
        </p:txBody>
      </p:sp>
    </p:spTree>
    <p:extLst>
      <p:ext uri="{BB962C8B-B14F-4D97-AF65-F5344CB8AC3E}">
        <p14:creationId xmlns:p14="http://schemas.microsoft.com/office/powerpoint/2010/main" val="1206844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795E6A55-B2D1-4DA5-A971-D6D447046385}"/>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7CFC869-354C-4C72-ACC9-54950C8689C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B9F50C9D-7DC8-40DC-B83E-683DD730C27F}"/>
              </a:ext>
            </a:extLst>
          </p:cNvPr>
          <p:cNvSpPr>
            <a:spLocks noGrp="1" noChangeArrowheads="1"/>
          </p:cNvSpPr>
          <p:nvPr>
            <p:ph type="sldNum" sz="quarter" idx="12"/>
          </p:nvPr>
        </p:nvSpPr>
        <p:spPr>
          <a:ln/>
        </p:spPr>
        <p:txBody>
          <a:bodyPr/>
          <a:lstStyle>
            <a:lvl1pPr>
              <a:defRPr/>
            </a:lvl1pPr>
          </a:lstStyle>
          <a:p>
            <a:fld id="{17753C75-08F6-4EE3-83BD-6440DE7B8285}" type="slidenum">
              <a:rPr lang="it-IT" altLang="it-IT"/>
              <a:pPr/>
              <a:t>‹N›</a:t>
            </a:fld>
            <a:endParaRPr lang="it-IT" altLang="it-IT"/>
          </a:p>
        </p:txBody>
      </p:sp>
    </p:spTree>
    <p:extLst>
      <p:ext uri="{BB962C8B-B14F-4D97-AF65-F5344CB8AC3E}">
        <p14:creationId xmlns:p14="http://schemas.microsoft.com/office/powerpoint/2010/main" val="32711117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339CE035-25E3-45B5-93CD-DB097CC6E06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2B44C67-3DC2-4F6F-8294-DAF128E92E1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2D69A2C-5269-45B1-8030-2D617AD2CE49}"/>
              </a:ext>
            </a:extLst>
          </p:cNvPr>
          <p:cNvSpPr>
            <a:spLocks noGrp="1" noChangeArrowheads="1"/>
          </p:cNvSpPr>
          <p:nvPr>
            <p:ph type="sldNum" sz="quarter" idx="12"/>
          </p:nvPr>
        </p:nvSpPr>
        <p:spPr>
          <a:ln/>
        </p:spPr>
        <p:txBody>
          <a:bodyPr/>
          <a:lstStyle>
            <a:lvl1pPr>
              <a:defRPr/>
            </a:lvl1pPr>
          </a:lstStyle>
          <a:p>
            <a:fld id="{B113CB01-9EDF-47E3-999B-3D3A0B02122E}" type="slidenum">
              <a:rPr lang="it-IT" altLang="it-IT"/>
              <a:pPr/>
              <a:t>‹N›</a:t>
            </a:fld>
            <a:endParaRPr lang="it-IT" altLang="it-IT"/>
          </a:p>
        </p:txBody>
      </p:sp>
    </p:spTree>
    <p:extLst>
      <p:ext uri="{BB962C8B-B14F-4D97-AF65-F5344CB8AC3E}">
        <p14:creationId xmlns:p14="http://schemas.microsoft.com/office/powerpoint/2010/main" val="23453918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93DCE77-7A5F-4F8F-BFFE-6ED2D5817F42}"/>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54275" name="Rectangle 3">
            <a:extLst>
              <a:ext uri="{FF2B5EF4-FFF2-40B4-BE49-F238E27FC236}">
                <a16:creationId xmlns:a16="http://schemas.microsoft.com/office/drawing/2014/main" id="{212C30A5-4C5D-4AC6-840E-3051E722E056}"/>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4276" name="Rectangle 4">
            <a:extLst>
              <a:ext uri="{FF2B5EF4-FFF2-40B4-BE49-F238E27FC236}">
                <a16:creationId xmlns:a16="http://schemas.microsoft.com/office/drawing/2014/main" id="{627B4B09-7BFD-4C47-9222-FEBDAB08E5D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it-IT"/>
          </a:p>
        </p:txBody>
      </p:sp>
      <p:sp>
        <p:nvSpPr>
          <p:cNvPr id="54277" name="Rectangle 5">
            <a:extLst>
              <a:ext uri="{FF2B5EF4-FFF2-40B4-BE49-F238E27FC236}">
                <a16:creationId xmlns:a16="http://schemas.microsoft.com/office/drawing/2014/main" id="{7ABCEFC2-16D8-4DE8-A70B-C497D127A34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it-IT"/>
          </a:p>
        </p:txBody>
      </p:sp>
      <p:sp>
        <p:nvSpPr>
          <p:cNvPr id="54278" name="Rectangle 6">
            <a:extLst>
              <a:ext uri="{FF2B5EF4-FFF2-40B4-BE49-F238E27FC236}">
                <a16:creationId xmlns:a16="http://schemas.microsoft.com/office/drawing/2014/main" id="{5407316F-D5E0-47C9-8761-F0292640130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5809C129-0CC6-4567-85ED-7C2207F9D9BF}"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farfalla-project.org/readability_stati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izionario.internazionale.it/"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92B41-6DF4-4279-BB0C-0257C8AFECED}"/>
              </a:ext>
            </a:extLst>
          </p:cNvPr>
          <p:cNvSpPr>
            <a:spLocks noGrp="1"/>
          </p:cNvSpPr>
          <p:nvPr>
            <p:ph type="title"/>
          </p:nvPr>
        </p:nvSpPr>
        <p:spPr/>
        <p:txBody>
          <a:bodyPr>
            <a:normAutofit fontScale="90000"/>
          </a:bodyPr>
          <a:lstStyle/>
          <a:p>
            <a:pPr>
              <a:defRPr/>
            </a:pPr>
            <a:r>
              <a:rPr lang="it-IT" dirty="0"/>
              <a:t>Corso di </a:t>
            </a:r>
            <a:r>
              <a:rPr lang="it-IT" i="1" dirty="0"/>
              <a:t>Scritture per il Web</a:t>
            </a:r>
            <a:br>
              <a:rPr lang="it-IT" dirty="0"/>
            </a:br>
            <a:r>
              <a:rPr lang="it-IT" dirty="0"/>
              <a:t>Prof. </a:t>
            </a:r>
            <a:r>
              <a:rPr lang="it-IT" cap="small" dirty="0"/>
              <a:t>Leonardo </a:t>
            </a:r>
            <a:r>
              <a:rPr lang="it-IT" cap="small" dirty="0" err="1"/>
              <a:t>Terrusi</a:t>
            </a:r>
            <a:endParaRPr lang="it-IT" dirty="0"/>
          </a:p>
        </p:txBody>
      </p:sp>
      <p:sp>
        <p:nvSpPr>
          <p:cNvPr id="3" name="Segnaposto contenuto 2">
            <a:extLst>
              <a:ext uri="{FF2B5EF4-FFF2-40B4-BE49-F238E27FC236}">
                <a16:creationId xmlns:a16="http://schemas.microsoft.com/office/drawing/2014/main" id="{EAEFF523-BD72-4B92-9B40-E3E6218DC65E}"/>
              </a:ext>
            </a:extLst>
          </p:cNvPr>
          <p:cNvSpPr>
            <a:spLocks noGrp="1"/>
          </p:cNvSpPr>
          <p:nvPr>
            <p:ph idx="1"/>
          </p:nvPr>
        </p:nvSpPr>
        <p:spPr/>
        <p:txBody>
          <a:bodyPr>
            <a:normAutofit/>
          </a:bodyPr>
          <a:lstStyle/>
          <a:p>
            <a:pPr algn="ctr">
              <a:buFont typeface="Wingdings" panose="05000000000000000000" pitchFamily="2" charset="2"/>
              <a:buNone/>
              <a:defRPr/>
            </a:pPr>
            <a:endParaRPr lang="it-IT" dirty="0"/>
          </a:p>
          <a:p>
            <a:pPr algn="ctr">
              <a:buFont typeface="Wingdings" panose="05000000000000000000" pitchFamily="2" charset="2"/>
              <a:buNone/>
              <a:defRPr/>
            </a:pPr>
            <a:r>
              <a:rPr lang="it-IT" dirty="0"/>
              <a:t>Corso di studio in SCIENZE DELLA COMUNICAZIONE</a:t>
            </a:r>
          </a:p>
          <a:p>
            <a:pPr algn="ctr">
              <a:buFont typeface="Wingdings" panose="05000000000000000000" pitchFamily="2" charset="2"/>
              <a:buNone/>
              <a:defRPr/>
            </a:pPr>
            <a:r>
              <a:rPr lang="it-IT" dirty="0"/>
              <a:t>Università degli Studi di Teramo</a:t>
            </a:r>
          </a:p>
          <a:p>
            <a:pPr algn="ctr">
              <a:buFont typeface="Wingdings" panose="05000000000000000000" pitchFamily="2" charset="2"/>
              <a:buNone/>
              <a:defRPr/>
            </a:pPr>
            <a:r>
              <a:rPr lang="it-IT" dirty="0"/>
              <a:t>2021/2022</a:t>
            </a:r>
          </a:p>
          <a:p>
            <a:pPr>
              <a:buFont typeface="Wingdings" panose="05000000000000000000" pitchFamily="2" charset="2"/>
              <a:buNone/>
              <a:defRPr/>
            </a:pPr>
            <a:endParaRPr lang="it-IT"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Limiti ma anche opportunità</a:t>
            </a:r>
          </a:p>
        </p:txBody>
      </p:sp>
      <p:sp>
        <p:nvSpPr>
          <p:cNvPr id="3" name="Segnaposto contenuto 2"/>
          <p:cNvSpPr>
            <a:spLocks noGrp="1"/>
          </p:cNvSpPr>
          <p:nvPr>
            <p:ph idx="1"/>
          </p:nvPr>
        </p:nvSpPr>
        <p:spPr/>
        <p:txBody>
          <a:bodyPr>
            <a:normAutofit lnSpcReduction="10000"/>
          </a:bodyPr>
          <a:lstStyle/>
          <a:p>
            <a:r>
              <a:rPr lang="it-IT" dirty="0">
                <a:solidFill>
                  <a:srgbClr val="FFFF00"/>
                </a:solidFill>
              </a:rPr>
              <a:t>Superficialità</a:t>
            </a:r>
          </a:p>
          <a:p>
            <a:r>
              <a:rPr lang="it-IT" dirty="0">
                <a:solidFill>
                  <a:srgbClr val="FFFF00"/>
                </a:solidFill>
              </a:rPr>
              <a:t>Movimento</a:t>
            </a:r>
            <a:r>
              <a:rPr lang="it-IT" dirty="0"/>
              <a:t> degli occhi </a:t>
            </a:r>
            <a:r>
              <a:rPr lang="it-IT" dirty="0">
                <a:solidFill>
                  <a:srgbClr val="FFFF00"/>
                </a:solidFill>
              </a:rPr>
              <a:t>confonde</a:t>
            </a:r>
          </a:p>
          <a:p>
            <a:r>
              <a:rPr lang="it-IT" dirty="0">
                <a:solidFill>
                  <a:srgbClr val="FFFF00"/>
                </a:solidFill>
              </a:rPr>
              <a:t>Dispersione</a:t>
            </a:r>
            <a:r>
              <a:rPr lang="it-IT" dirty="0"/>
              <a:t> attenzione</a:t>
            </a:r>
          </a:p>
          <a:p>
            <a:r>
              <a:rPr lang="it-IT" dirty="0">
                <a:solidFill>
                  <a:srgbClr val="FFFF00"/>
                </a:solidFill>
              </a:rPr>
              <a:t>Multimedialità</a:t>
            </a:r>
            <a:r>
              <a:rPr lang="it-IT" dirty="0"/>
              <a:t> può </a:t>
            </a:r>
            <a:r>
              <a:rPr lang="it-IT" dirty="0">
                <a:solidFill>
                  <a:srgbClr val="FFFF00"/>
                </a:solidFill>
              </a:rPr>
              <a:t>sovrapporre</a:t>
            </a:r>
            <a:r>
              <a:rPr lang="it-IT" dirty="0"/>
              <a:t> e intorbidare messaggio</a:t>
            </a:r>
          </a:p>
          <a:p>
            <a:r>
              <a:rPr lang="it-IT" dirty="0">
                <a:solidFill>
                  <a:srgbClr val="FFFF00"/>
                </a:solidFill>
              </a:rPr>
              <a:t>MA</a:t>
            </a:r>
            <a:r>
              <a:rPr lang="it-IT" dirty="0"/>
              <a:t> anche </a:t>
            </a:r>
            <a:r>
              <a:rPr lang="it-IT" dirty="0">
                <a:solidFill>
                  <a:srgbClr val="FFFF00"/>
                </a:solidFill>
              </a:rPr>
              <a:t>potenziarlo</a:t>
            </a:r>
          </a:p>
          <a:p>
            <a:r>
              <a:rPr lang="it-IT" dirty="0"/>
              <a:t>A patto che il </a:t>
            </a:r>
            <a:r>
              <a:rPr lang="it-IT" dirty="0">
                <a:solidFill>
                  <a:srgbClr val="FFFF00"/>
                </a:solidFill>
              </a:rPr>
              <a:t>testo sia scritto con rigore e piacevolezza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2046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FE534A-7DE7-4C7E-BBF0-744F9DE753FE}"/>
              </a:ext>
            </a:extLst>
          </p:cNvPr>
          <p:cNvSpPr>
            <a:spLocks noGrp="1"/>
          </p:cNvSpPr>
          <p:nvPr>
            <p:ph type="title"/>
          </p:nvPr>
        </p:nvSpPr>
        <p:spPr/>
        <p:txBody>
          <a:bodyPr/>
          <a:lstStyle/>
          <a:p>
            <a:pPr>
              <a:defRPr/>
            </a:pPr>
            <a:r>
              <a:rPr lang="it-IT" sz="3600" dirty="0"/>
              <a:t>LA SINTASSI </a:t>
            </a:r>
            <a:br>
              <a:rPr lang="it-IT" sz="3600" dirty="0"/>
            </a:br>
            <a:r>
              <a:rPr lang="it-IT" sz="3600" dirty="0"/>
              <a:t>(</a:t>
            </a:r>
            <a:r>
              <a:rPr lang="it-IT" sz="3600" dirty="0" err="1"/>
              <a:t>Carrada</a:t>
            </a:r>
            <a:r>
              <a:rPr lang="it-IT" sz="3600" dirty="0"/>
              <a:t> cap. 6)</a:t>
            </a:r>
          </a:p>
        </p:txBody>
      </p:sp>
      <p:sp>
        <p:nvSpPr>
          <p:cNvPr id="3" name="Segnaposto contenuto 2">
            <a:extLst>
              <a:ext uri="{FF2B5EF4-FFF2-40B4-BE49-F238E27FC236}">
                <a16:creationId xmlns:a16="http://schemas.microsoft.com/office/drawing/2014/main" id="{C2790235-BAAC-46CB-9DE5-CE73DD2F0377}"/>
              </a:ext>
            </a:extLst>
          </p:cNvPr>
          <p:cNvSpPr>
            <a:spLocks noGrp="1"/>
          </p:cNvSpPr>
          <p:nvPr>
            <p:ph idx="1"/>
          </p:nvPr>
        </p:nvSpPr>
        <p:spPr/>
        <p:txBody>
          <a:bodyPr>
            <a:normAutofit fontScale="85000" lnSpcReduction="20000"/>
          </a:bodyPr>
          <a:lstStyle/>
          <a:p>
            <a:pPr>
              <a:defRPr/>
            </a:pPr>
            <a:r>
              <a:rPr lang="it-IT" dirty="0"/>
              <a:t>Obiettivo: </a:t>
            </a:r>
            <a:r>
              <a:rPr lang="it-IT" dirty="0">
                <a:solidFill>
                  <a:srgbClr val="FFFF00"/>
                </a:solidFill>
              </a:rPr>
              <a:t>LEGGIBILITÀ</a:t>
            </a:r>
          </a:p>
          <a:p>
            <a:pPr>
              <a:defRPr/>
            </a:pPr>
            <a:r>
              <a:rPr lang="it-IT" dirty="0"/>
              <a:t>INDICATORI OGGETTIVI: </a:t>
            </a:r>
          </a:p>
          <a:p>
            <a:pPr>
              <a:defRPr/>
            </a:pPr>
            <a:r>
              <a:rPr lang="it-IT" dirty="0"/>
              <a:t>Algoritmo dell’INDICE </a:t>
            </a:r>
            <a:r>
              <a:rPr lang="it-IT" dirty="0">
                <a:solidFill>
                  <a:srgbClr val="FFFF00"/>
                </a:solidFill>
              </a:rPr>
              <a:t>GULPEASE</a:t>
            </a:r>
            <a:r>
              <a:rPr lang="it-IT" dirty="0"/>
              <a:t> (acronimo per </a:t>
            </a:r>
            <a:r>
              <a:rPr lang="it-IT" dirty="0">
                <a:solidFill>
                  <a:srgbClr val="FFFF00"/>
                </a:solidFill>
              </a:rPr>
              <a:t>Gruppo Universitario Linguistico e Pedagogico </a:t>
            </a:r>
            <a:r>
              <a:rPr lang="it-IT" dirty="0"/>
              <a:t>+ </a:t>
            </a:r>
            <a:r>
              <a:rPr lang="it-IT" i="1" dirty="0" err="1">
                <a:solidFill>
                  <a:srgbClr val="FFFF00"/>
                </a:solidFill>
              </a:rPr>
              <a:t>ease</a:t>
            </a:r>
            <a:r>
              <a:rPr lang="it-IT" dirty="0"/>
              <a:t> ‘facilità’)</a:t>
            </a:r>
          </a:p>
          <a:p>
            <a:pPr>
              <a:defRPr/>
            </a:pPr>
            <a:r>
              <a:rPr lang="it-IT" dirty="0"/>
              <a:t>MISURA </a:t>
            </a:r>
            <a:r>
              <a:rPr lang="it-IT" dirty="0">
                <a:solidFill>
                  <a:srgbClr val="FFFF00"/>
                </a:solidFill>
              </a:rPr>
              <a:t>valori di LEGGIBILITÀ </a:t>
            </a:r>
            <a:r>
              <a:rPr lang="it-IT" dirty="0" err="1"/>
              <a:t>DI</a:t>
            </a:r>
            <a:r>
              <a:rPr lang="it-IT" dirty="0"/>
              <a:t> UN TESTO </a:t>
            </a:r>
          </a:p>
          <a:p>
            <a:pPr>
              <a:defRPr/>
            </a:pPr>
            <a:r>
              <a:rPr lang="it-IT" dirty="0"/>
              <a:t>Sulla base di </a:t>
            </a:r>
            <a:r>
              <a:rPr lang="it-IT" dirty="0">
                <a:solidFill>
                  <a:srgbClr val="FFFF00"/>
                </a:solidFill>
              </a:rPr>
              <a:t>LESSICO</a:t>
            </a:r>
            <a:r>
              <a:rPr lang="it-IT" dirty="0"/>
              <a:t> (parole più brevi = più leggibili) e </a:t>
            </a:r>
            <a:r>
              <a:rPr lang="it-IT" dirty="0">
                <a:solidFill>
                  <a:srgbClr val="FFFF00"/>
                </a:solidFill>
              </a:rPr>
              <a:t>SINTASSI</a:t>
            </a:r>
            <a:r>
              <a:rPr lang="it-IT" dirty="0"/>
              <a:t> (frasi più brevi = più leggibili)</a:t>
            </a:r>
          </a:p>
          <a:p>
            <a:pPr>
              <a:defRPr/>
            </a:pPr>
            <a:r>
              <a:rPr lang="it-IT" dirty="0">
                <a:hlinkClick r:id="rId2"/>
              </a:rPr>
              <a:t>https://farfalla-project.org/readability_static/</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TERAMO INSEGNAMENTI 2020-2021\Gulpease_Scala_Eulotech.png">
            <a:extLst>
              <a:ext uri="{FF2B5EF4-FFF2-40B4-BE49-F238E27FC236}">
                <a16:creationId xmlns:a16="http://schemas.microsoft.com/office/drawing/2014/main" id="{2ABFEA8E-10E9-45A2-B5AC-862C3FFE84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8688" y="623888"/>
            <a:ext cx="4405312"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24259CAD-8AF0-46D6-AAB7-A9B207C6F616}"/>
              </a:ext>
            </a:extLst>
          </p:cNvPr>
          <p:cNvSpPr>
            <a:spLocks noGrp="1"/>
          </p:cNvSpPr>
          <p:nvPr>
            <p:ph type="title"/>
          </p:nvPr>
        </p:nvSpPr>
        <p:spPr/>
        <p:txBody>
          <a:bodyPr/>
          <a:lstStyle/>
          <a:p>
            <a:pPr>
              <a:defRPr/>
            </a:pPr>
            <a:r>
              <a:rPr lang="it-IT" dirty="0">
                <a:solidFill>
                  <a:srgbClr val="FFFF00"/>
                </a:solidFill>
              </a:rPr>
              <a:t>I VALORI GULPEASE</a:t>
            </a:r>
          </a:p>
        </p:txBody>
      </p:sp>
      <p:sp>
        <p:nvSpPr>
          <p:cNvPr id="3" name="Segnaposto contenuto 2">
            <a:extLst>
              <a:ext uri="{FF2B5EF4-FFF2-40B4-BE49-F238E27FC236}">
                <a16:creationId xmlns:a16="http://schemas.microsoft.com/office/drawing/2014/main" id="{DAFD632C-F313-4304-A22F-2319B3D70410}"/>
              </a:ext>
            </a:extLst>
          </p:cNvPr>
          <p:cNvSpPr>
            <a:spLocks noGrp="1"/>
          </p:cNvSpPr>
          <p:nvPr>
            <p:ph idx="1"/>
          </p:nvPr>
        </p:nvSpPr>
        <p:spPr/>
        <p:txBody>
          <a:bodyPr/>
          <a:lstStyle/>
          <a:p>
            <a:pPr>
              <a:defRPr/>
            </a:pPr>
            <a:r>
              <a:rPr lang="it-IT" dirty="0">
                <a:solidFill>
                  <a:srgbClr val="FF0000"/>
                </a:solidFill>
              </a:rPr>
              <a:t>PER LETTORI CON ISTRUZIONE ELEMENTARE: FACILI I TESTI CON INDICE &gt; 80</a:t>
            </a:r>
          </a:p>
          <a:p>
            <a:pPr>
              <a:defRPr/>
            </a:pPr>
            <a:r>
              <a:rPr lang="it-IT" dirty="0">
                <a:solidFill>
                  <a:srgbClr val="FF0000"/>
                </a:solidFill>
              </a:rPr>
              <a:t>PER LETTORI CON ISTRUZIONE MEDIA: FACILI I TESTI CON INDICE &gt; 60</a:t>
            </a:r>
          </a:p>
          <a:p>
            <a:pPr>
              <a:defRPr/>
            </a:pPr>
            <a:r>
              <a:rPr lang="it-IT" dirty="0">
                <a:solidFill>
                  <a:srgbClr val="FF0000"/>
                </a:solidFill>
              </a:rPr>
              <a:t>PER LETTORI CON ISTRUZIONE SUPERIORE: FACILI I TESTI CON INDICE &gt; 40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4F77A7-15EB-4701-8F1D-F27E7E0C7E71}"/>
              </a:ext>
            </a:extLst>
          </p:cNvPr>
          <p:cNvSpPr>
            <a:spLocks noGrp="1"/>
          </p:cNvSpPr>
          <p:nvPr>
            <p:ph type="title"/>
          </p:nvPr>
        </p:nvSpPr>
        <p:spPr/>
        <p:txBody>
          <a:bodyPr/>
          <a:lstStyle/>
          <a:p>
            <a:pPr>
              <a:defRPr/>
            </a:pPr>
            <a:r>
              <a:rPr lang="it-IT" dirty="0"/>
              <a:t>Un esempio di scarsa leggibilità = INDICE 34</a:t>
            </a:r>
          </a:p>
        </p:txBody>
      </p:sp>
      <p:sp>
        <p:nvSpPr>
          <p:cNvPr id="3" name="Segnaposto contenuto 2">
            <a:extLst>
              <a:ext uri="{FF2B5EF4-FFF2-40B4-BE49-F238E27FC236}">
                <a16:creationId xmlns:a16="http://schemas.microsoft.com/office/drawing/2014/main" id="{1429CCD6-453B-4FBF-92D3-1AC951ACCB83}"/>
              </a:ext>
            </a:extLst>
          </p:cNvPr>
          <p:cNvSpPr>
            <a:spLocks noGrp="1"/>
          </p:cNvSpPr>
          <p:nvPr>
            <p:ph idx="1"/>
          </p:nvPr>
        </p:nvSpPr>
        <p:spPr/>
        <p:txBody>
          <a:bodyPr>
            <a:normAutofit fontScale="85000" lnSpcReduction="20000"/>
          </a:bodyPr>
          <a:lstStyle/>
          <a:p>
            <a:pPr>
              <a:defRPr/>
            </a:pPr>
            <a:r>
              <a:rPr lang="it-IT" dirty="0"/>
              <a:t>Al fine di ottenere una più rapida definizione delle contestazioni sulle cartelle esattoriali relative al 2020, si invitano tutti i contribuenti interessati a recarsi al CENTRO DI SERVIZIO DELLE IMPOSTE DIRETTE DI……in Via …ove, tramite un’istanza corredata dalla documentazione giustificativa della contestazione alla pretesa tributaria, si può ottenere la definizione senza procedere alla spedizione del ricorso che comunque sarebbe necessario dopo le semplici informazioni che si possono ottenere in quest’Ufficio.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A88FF9-F3CD-412A-9ABE-DAB0C03B9721}"/>
              </a:ext>
            </a:extLst>
          </p:cNvPr>
          <p:cNvSpPr>
            <a:spLocks noGrp="1"/>
          </p:cNvSpPr>
          <p:nvPr>
            <p:ph type="title"/>
          </p:nvPr>
        </p:nvSpPr>
        <p:spPr/>
        <p:txBody>
          <a:bodyPr/>
          <a:lstStyle/>
          <a:p>
            <a:pPr>
              <a:defRPr/>
            </a:pPr>
            <a:r>
              <a:rPr lang="it-IT" dirty="0"/>
              <a:t>REVISIONE: INDICE 67</a:t>
            </a:r>
          </a:p>
        </p:txBody>
      </p:sp>
      <p:sp>
        <p:nvSpPr>
          <p:cNvPr id="3" name="Segnaposto contenuto 2">
            <a:extLst>
              <a:ext uri="{FF2B5EF4-FFF2-40B4-BE49-F238E27FC236}">
                <a16:creationId xmlns:a16="http://schemas.microsoft.com/office/drawing/2014/main" id="{669B4263-9D1A-48B2-8518-B957893B8178}"/>
              </a:ext>
            </a:extLst>
          </p:cNvPr>
          <p:cNvSpPr>
            <a:spLocks noGrp="1"/>
          </p:cNvSpPr>
          <p:nvPr>
            <p:ph idx="1"/>
          </p:nvPr>
        </p:nvSpPr>
        <p:spPr/>
        <p:txBody>
          <a:bodyPr>
            <a:normAutofit fontScale="85000" lnSpcReduction="20000"/>
          </a:bodyPr>
          <a:lstStyle/>
          <a:p>
            <a:pPr>
              <a:defRPr/>
            </a:pPr>
            <a:r>
              <a:rPr lang="it-IT" dirty="0"/>
              <a:t>I contribuenti che vogliono contestare le cartelle esattoriali dell’anno 2020 possono rivolgersi personalmente al CENTRO SERVIZIO DELLE IMPOSTE DIRETTE DI…</a:t>
            </a:r>
          </a:p>
          <a:p>
            <a:pPr>
              <a:defRPr/>
            </a:pPr>
            <a:r>
              <a:rPr lang="it-IT" dirty="0"/>
              <a:t>In Centro si trova in via … (zona …, autobus n. … da …).</a:t>
            </a:r>
          </a:p>
          <a:p>
            <a:pPr>
              <a:defRPr/>
            </a:pPr>
            <a:r>
              <a:rPr lang="it-IT" dirty="0"/>
              <a:t>Chi presenta direttamente al Centro la domanda e i documenti che giustificano la contestazione accelera la pratica e non deve spedire il ricorso. Il nostro Ufficio può dare solo informazioni e non risolvere le contestazioni.</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D6D6AE-4C8C-4548-B858-B5D9A69AB700}"/>
              </a:ext>
            </a:extLst>
          </p:cNvPr>
          <p:cNvSpPr>
            <a:spLocks noGrp="1"/>
          </p:cNvSpPr>
          <p:nvPr>
            <p:ph type="title"/>
          </p:nvPr>
        </p:nvSpPr>
        <p:spPr/>
        <p:txBody>
          <a:bodyPr>
            <a:normAutofit/>
          </a:bodyPr>
          <a:lstStyle/>
          <a:p>
            <a:pPr>
              <a:defRPr/>
            </a:pPr>
            <a:r>
              <a:rPr lang="it-IT" sz="3600" dirty="0"/>
              <a:t>Come rendere più leggibile un testo: la legge della </a:t>
            </a:r>
            <a:r>
              <a:rPr lang="it-IT" sz="3600" i="1" dirty="0"/>
              <a:t>vicinanza</a:t>
            </a:r>
            <a:endParaRPr lang="it-IT" sz="3600" dirty="0"/>
          </a:p>
        </p:txBody>
      </p:sp>
      <p:sp>
        <p:nvSpPr>
          <p:cNvPr id="3" name="Segnaposto contenuto 2">
            <a:extLst>
              <a:ext uri="{FF2B5EF4-FFF2-40B4-BE49-F238E27FC236}">
                <a16:creationId xmlns:a16="http://schemas.microsoft.com/office/drawing/2014/main" id="{75BAC1FF-8872-4E8E-9FC6-DD8409464950}"/>
              </a:ext>
            </a:extLst>
          </p:cNvPr>
          <p:cNvSpPr>
            <a:spLocks noGrp="1"/>
          </p:cNvSpPr>
          <p:nvPr>
            <p:ph idx="1"/>
          </p:nvPr>
        </p:nvSpPr>
        <p:spPr/>
        <p:txBody>
          <a:bodyPr/>
          <a:lstStyle/>
          <a:p>
            <a:pPr>
              <a:defRPr/>
            </a:pPr>
            <a:r>
              <a:rPr lang="it-IT" dirty="0"/>
              <a:t>Tenere </a:t>
            </a:r>
            <a:r>
              <a:rPr lang="it-IT" dirty="0">
                <a:solidFill>
                  <a:srgbClr val="FFFF00"/>
                </a:solidFill>
              </a:rPr>
              <a:t>il più vicino </a:t>
            </a:r>
            <a:r>
              <a:rPr lang="it-IT" dirty="0"/>
              <a:t>possibile </a:t>
            </a:r>
            <a:r>
              <a:rPr lang="it-IT" dirty="0">
                <a:solidFill>
                  <a:srgbClr val="FFFF00"/>
                </a:solidFill>
              </a:rPr>
              <a:t>SOGGETTI e VERBI</a:t>
            </a:r>
            <a:r>
              <a:rPr lang="it-IT" dirty="0"/>
              <a:t> (e </a:t>
            </a:r>
            <a:r>
              <a:rPr lang="it-IT" dirty="0">
                <a:solidFill>
                  <a:srgbClr val="FFFF00"/>
                </a:solidFill>
              </a:rPr>
              <a:t>OGGETTI e COMPLEMENTI</a:t>
            </a:r>
            <a:r>
              <a:rPr lang="it-IT" dirty="0"/>
              <a:t>)</a:t>
            </a:r>
          </a:p>
          <a:p>
            <a:pPr>
              <a:defRPr/>
            </a:pPr>
            <a:r>
              <a:rPr lang="it-IT" dirty="0">
                <a:solidFill>
                  <a:srgbClr val="FFFF00"/>
                </a:solidFill>
              </a:rPr>
              <a:t>LIMITARE GLI ‘INCISI’</a:t>
            </a:r>
          </a:p>
          <a:p>
            <a:pPr>
              <a:defRPr/>
            </a:pPr>
            <a:r>
              <a:rPr lang="it-IT" dirty="0">
                <a:solidFill>
                  <a:srgbClr val="FFFF00"/>
                </a:solidFill>
              </a:rPr>
              <a:t>FRASI BREVI </a:t>
            </a:r>
            <a:r>
              <a:rPr lang="it-IT" dirty="0"/>
              <a:t>(MAX </a:t>
            </a:r>
            <a:r>
              <a:rPr lang="it-IT" dirty="0">
                <a:solidFill>
                  <a:srgbClr val="FFFF00"/>
                </a:solidFill>
              </a:rPr>
              <a:t>20-25 PAROLE</a:t>
            </a:r>
            <a:r>
              <a:rPr lang="it-IT" dirty="0"/>
              <a:t>)</a:t>
            </a:r>
          </a:p>
          <a:p>
            <a:pPr>
              <a:defRPr/>
            </a:pPr>
            <a:r>
              <a:rPr lang="it-IT" dirty="0">
                <a:solidFill>
                  <a:srgbClr val="FFFF00"/>
                </a:solidFill>
              </a:rPr>
              <a:t>TENERE SEPARATI I VARI </a:t>
            </a:r>
            <a:r>
              <a:rPr lang="it-IT" i="1" dirty="0">
                <a:solidFill>
                  <a:srgbClr val="FFFF00"/>
                </a:solidFill>
              </a:rPr>
              <a:t>FOCUS</a:t>
            </a:r>
            <a:r>
              <a:rPr lang="it-IT" dirty="0">
                <a:solidFill>
                  <a:srgbClr val="FFFF00"/>
                </a:solidFill>
              </a:rPr>
              <a:t> </a:t>
            </a:r>
            <a:r>
              <a:rPr lang="it-IT" dirty="0"/>
              <a:t>(es. quelli logistici da quelli dei contenuti)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D15680-AC67-4E3A-A98D-AA79FB4A8EED}"/>
              </a:ext>
            </a:extLst>
          </p:cNvPr>
          <p:cNvSpPr>
            <a:spLocks noGrp="1"/>
          </p:cNvSpPr>
          <p:nvPr>
            <p:ph type="title"/>
          </p:nvPr>
        </p:nvSpPr>
        <p:spPr/>
        <p:txBody>
          <a:bodyPr/>
          <a:lstStyle/>
          <a:p>
            <a:pPr>
              <a:defRPr/>
            </a:pPr>
            <a:r>
              <a:rPr lang="it-IT" dirty="0"/>
              <a:t>ESEMPI</a:t>
            </a:r>
          </a:p>
        </p:txBody>
      </p:sp>
      <p:sp>
        <p:nvSpPr>
          <p:cNvPr id="3" name="Segnaposto contenuto 2">
            <a:extLst>
              <a:ext uri="{FF2B5EF4-FFF2-40B4-BE49-F238E27FC236}">
                <a16:creationId xmlns:a16="http://schemas.microsoft.com/office/drawing/2014/main" id="{3A865C1C-DA52-45C9-914E-BC1E53DB116B}"/>
              </a:ext>
            </a:extLst>
          </p:cNvPr>
          <p:cNvSpPr>
            <a:spLocks noGrp="1"/>
          </p:cNvSpPr>
          <p:nvPr>
            <p:ph idx="1"/>
          </p:nvPr>
        </p:nvSpPr>
        <p:spPr/>
        <p:txBody>
          <a:bodyPr/>
          <a:lstStyle/>
          <a:p>
            <a:pPr>
              <a:defRPr/>
            </a:pPr>
            <a:endParaRPr lang="it-IT" dirty="0">
              <a:solidFill>
                <a:srgbClr val="FF0000"/>
              </a:solidFill>
            </a:endParaRPr>
          </a:p>
          <a:p>
            <a:pPr>
              <a:defRPr/>
            </a:pPr>
            <a:endParaRPr lang="it-IT" sz="2600" dirty="0">
              <a:solidFill>
                <a:srgbClr val="FF0000"/>
              </a:solidFill>
            </a:endParaRPr>
          </a:p>
          <a:p>
            <a:pPr>
              <a:defRPr/>
            </a:pPr>
            <a:r>
              <a:rPr lang="it-IT" sz="2600" dirty="0">
                <a:solidFill>
                  <a:srgbClr val="FF0000"/>
                </a:solidFill>
              </a:rPr>
              <a:t>Distanza soggetto </a:t>
            </a:r>
            <a:r>
              <a:rPr lang="it-IT" sz="2600">
                <a:solidFill>
                  <a:srgbClr val="FF0000"/>
                </a:solidFill>
              </a:rPr>
              <a:t>/ predicato </a:t>
            </a:r>
            <a:r>
              <a:rPr lang="it-IT" sz="2600" dirty="0">
                <a:solidFill>
                  <a:srgbClr val="FF0000"/>
                </a:solidFill>
              </a:rPr>
              <a:t>(</a:t>
            </a:r>
            <a:r>
              <a:rPr lang="it-IT" sz="2600" i="1" dirty="0">
                <a:solidFill>
                  <a:srgbClr val="FF0000"/>
                </a:solidFill>
              </a:rPr>
              <a:t>La nota … raccoglie</a:t>
            </a:r>
            <a:r>
              <a:rPr lang="it-IT" sz="2600" dirty="0">
                <a:solidFill>
                  <a:srgbClr val="FF0000"/>
                </a:solidFill>
              </a:rPr>
              <a:t>)</a:t>
            </a:r>
          </a:p>
          <a:p>
            <a:pPr>
              <a:defRPr/>
            </a:pPr>
            <a:r>
              <a:rPr lang="it-IT" sz="2600" dirty="0">
                <a:solidFill>
                  <a:srgbClr val="FF0000"/>
                </a:solidFill>
              </a:rPr>
              <a:t>Incisi e parentesi a ‘matrioska’ (</a:t>
            </a:r>
            <a:r>
              <a:rPr lang="it-IT" sz="2600" i="1" dirty="0">
                <a:solidFill>
                  <a:srgbClr val="FF0000"/>
                </a:solidFill>
              </a:rPr>
              <a:t>ai fini …, membro… (il gruppo di lavoro…)</a:t>
            </a:r>
            <a:endParaRPr lang="it-IT" sz="2600" dirty="0">
              <a:solidFill>
                <a:srgbClr val="FF0000"/>
              </a:solidFill>
            </a:endParaRPr>
          </a:p>
          <a:p>
            <a:pPr>
              <a:defRPr/>
            </a:pPr>
            <a:r>
              <a:rPr lang="it-IT" sz="2600" dirty="0">
                <a:solidFill>
                  <a:srgbClr val="FF0000"/>
                </a:solidFill>
              </a:rPr>
              <a:t>Testo troppo lungo (64 parole)</a:t>
            </a:r>
          </a:p>
          <a:p>
            <a:pPr>
              <a:defRPr/>
            </a:pPr>
            <a:r>
              <a:rPr lang="it-IT" sz="2600" dirty="0">
                <a:solidFill>
                  <a:srgbClr val="FF0000"/>
                </a:solidFill>
              </a:rPr>
              <a:t>Info più importante alla </a:t>
            </a:r>
            <a:r>
              <a:rPr lang="it-IT" sz="2600" dirty="0" err="1">
                <a:solidFill>
                  <a:srgbClr val="FF0000"/>
                </a:solidFill>
              </a:rPr>
              <a:t>fine…</a:t>
            </a:r>
            <a:r>
              <a:rPr lang="it-IT" sz="2600" dirty="0">
                <a:solidFill>
                  <a:srgbClr val="FF0000"/>
                </a:solidFill>
              </a:rPr>
              <a:t> REVISIONE </a:t>
            </a:r>
            <a:r>
              <a:rPr lang="it-IT" sz="2600" dirty="0">
                <a:solidFill>
                  <a:srgbClr val="FF0000"/>
                </a:solidFill>
                <a:sym typeface="Wingdings" pitchFamily="2" charset="2"/>
              </a:rPr>
              <a:t></a:t>
            </a:r>
            <a:endParaRPr lang="it-IT" sz="2600" dirty="0">
              <a:solidFill>
                <a:srgbClr val="FF0000"/>
              </a:solidFill>
            </a:endParaRPr>
          </a:p>
          <a:p>
            <a:pPr>
              <a:defRPr/>
            </a:pPr>
            <a:endParaRPr lang="it-IT" dirty="0">
              <a:solidFill>
                <a:srgbClr val="FF0000"/>
              </a:solidFill>
            </a:endParaRPr>
          </a:p>
        </p:txBody>
      </p:sp>
      <p:pic>
        <p:nvPicPr>
          <p:cNvPr id="7" name="Immagine 6">
            <a:extLst>
              <a:ext uri="{FF2B5EF4-FFF2-40B4-BE49-F238E27FC236}">
                <a16:creationId xmlns:a16="http://schemas.microsoft.com/office/drawing/2014/main" id="{19EA6AD1-744F-419C-802F-DDCB26A8C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36" y="2025995"/>
            <a:ext cx="8802328" cy="990738"/>
          </a:xfrm>
          <a:prstGeom prst="rect">
            <a:avLst/>
          </a:prstGeom>
        </p:spPr>
      </p:pic>
      <p:pic>
        <p:nvPicPr>
          <p:cNvPr id="9" name="Immagine 8">
            <a:extLst>
              <a:ext uri="{FF2B5EF4-FFF2-40B4-BE49-F238E27FC236}">
                <a16:creationId xmlns:a16="http://schemas.microsoft.com/office/drawing/2014/main" id="{663B1CC3-2DDD-410C-93F4-961421067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8" y="5389336"/>
            <a:ext cx="8726118" cy="11241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D895D-9634-4E30-B65D-2B403B8764AA}"/>
              </a:ext>
            </a:extLst>
          </p:cNvPr>
          <p:cNvSpPr>
            <a:spLocks noGrp="1"/>
          </p:cNvSpPr>
          <p:nvPr>
            <p:ph type="title"/>
          </p:nvPr>
        </p:nvSpPr>
        <p:spPr/>
        <p:txBody>
          <a:bodyPr/>
          <a:lstStyle/>
          <a:p>
            <a:r>
              <a:rPr lang="it-IT" dirty="0"/>
              <a:t>Leggibilità e comprensibilità</a:t>
            </a:r>
          </a:p>
        </p:txBody>
      </p:sp>
      <p:sp>
        <p:nvSpPr>
          <p:cNvPr id="3" name="Segnaposto contenuto 2">
            <a:extLst>
              <a:ext uri="{FF2B5EF4-FFF2-40B4-BE49-F238E27FC236}">
                <a16:creationId xmlns:a16="http://schemas.microsoft.com/office/drawing/2014/main" id="{31A74327-2EE3-4D9D-800F-12A32CBD283A}"/>
              </a:ext>
            </a:extLst>
          </p:cNvPr>
          <p:cNvSpPr>
            <a:spLocks noGrp="1"/>
          </p:cNvSpPr>
          <p:nvPr>
            <p:ph idx="1"/>
          </p:nvPr>
        </p:nvSpPr>
        <p:spPr/>
        <p:txBody>
          <a:bodyPr/>
          <a:lstStyle/>
          <a:p>
            <a:r>
              <a:rPr lang="it-IT" dirty="0">
                <a:solidFill>
                  <a:srgbClr val="FFFF00"/>
                </a:solidFill>
              </a:rPr>
              <a:t>Leggibilità</a:t>
            </a:r>
            <a:r>
              <a:rPr lang="it-IT" dirty="0"/>
              <a:t> dipende da ‘misura’ delle parole e delle frasi (indice quantitativo)</a:t>
            </a:r>
          </a:p>
          <a:p>
            <a:r>
              <a:rPr lang="it-IT" dirty="0">
                <a:solidFill>
                  <a:srgbClr val="FFFF00"/>
                </a:solidFill>
              </a:rPr>
              <a:t>Comprensibilità</a:t>
            </a:r>
            <a:r>
              <a:rPr lang="it-IT" dirty="0"/>
              <a:t> dipende da strutture testuali, sintassi adottata, lessico, ecc. (qualitativa e non solo quantitativa)  </a:t>
            </a:r>
          </a:p>
        </p:txBody>
      </p:sp>
    </p:spTree>
    <p:extLst>
      <p:ext uri="{BB962C8B-B14F-4D97-AF65-F5344CB8AC3E}">
        <p14:creationId xmlns:p14="http://schemas.microsoft.com/office/powerpoint/2010/main" val="387641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7ABD0B-C5FA-4897-9F34-E86C8697067D}"/>
              </a:ext>
            </a:extLst>
          </p:cNvPr>
          <p:cNvSpPr>
            <a:spLocks noGrp="1"/>
          </p:cNvSpPr>
          <p:nvPr>
            <p:ph type="title"/>
          </p:nvPr>
        </p:nvSpPr>
        <p:spPr/>
        <p:txBody>
          <a:bodyPr>
            <a:normAutofit fontScale="90000"/>
          </a:bodyPr>
          <a:lstStyle/>
          <a:p>
            <a:pPr>
              <a:defRPr/>
            </a:pPr>
            <a:r>
              <a:rPr lang="it-IT" dirty="0"/>
              <a:t>ALTRI INGREDIENTI PER LEGGIBILITÀ E COMPRENSIBILITÀ</a:t>
            </a:r>
          </a:p>
        </p:txBody>
      </p:sp>
      <p:sp>
        <p:nvSpPr>
          <p:cNvPr id="3" name="Segnaposto contenuto 2">
            <a:extLst>
              <a:ext uri="{FF2B5EF4-FFF2-40B4-BE49-F238E27FC236}">
                <a16:creationId xmlns:a16="http://schemas.microsoft.com/office/drawing/2014/main" id="{34ECF201-A82C-426E-9B4D-58B68A78F0D7}"/>
              </a:ext>
            </a:extLst>
          </p:cNvPr>
          <p:cNvSpPr>
            <a:spLocks noGrp="1"/>
          </p:cNvSpPr>
          <p:nvPr>
            <p:ph idx="1"/>
          </p:nvPr>
        </p:nvSpPr>
        <p:spPr/>
        <p:txBody>
          <a:bodyPr>
            <a:normAutofit fontScale="92500" lnSpcReduction="20000"/>
          </a:bodyPr>
          <a:lstStyle/>
          <a:p>
            <a:pPr>
              <a:defRPr/>
            </a:pPr>
            <a:r>
              <a:rPr lang="it-IT" dirty="0" err="1"/>
              <a:t>Zinsser</a:t>
            </a:r>
            <a:r>
              <a:rPr lang="it-IT" dirty="0"/>
              <a:t>: </a:t>
            </a:r>
            <a:r>
              <a:rPr lang="it-IT" dirty="0">
                <a:solidFill>
                  <a:srgbClr val="FFFF00"/>
                </a:solidFill>
              </a:rPr>
              <a:t>una frase per ogni concetto</a:t>
            </a:r>
            <a:r>
              <a:rPr lang="it-IT" dirty="0"/>
              <a:t>, fare </a:t>
            </a:r>
            <a:r>
              <a:rPr lang="it-IT" dirty="0">
                <a:solidFill>
                  <a:srgbClr val="FFFF00"/>
                </a:solidFill>
              </a:rPr>
              <a:t>uso del punto fermo </a:t>
            </a:r>
            <a:r>
              <a:rPr lang="it-IT" dirty="0"/>
              <a:t>(e </a:t>
            </a:r>
            <a:r>
              <a:rPr lang="it-IT" dirty="0">
                <a:solidFill>
                  <a:srgbClr val="FFFF00"/>
                </a:solidFill>
              </a:rPr>
              <a:t>non abusare delle virgole</a:t>
            </a:r>
            <a:r>
              <a:rPr lang="it-IT" dirty="0"/>
              <a:t>)</a:t>
            </a:r>
          </a:p>
          <a:p>
            <a:pPr>
              <a:defRPr/>
            </a:pPr>
            <a:r>
              <a:rPr lang="it-IT" dirty="0">
                <a:solidFill>
                  <a:srgbClr val="FFFF00"/>
                </a:solidFill>
              </a:rPr>
              <a:t>Spostare gli incisi all’inizio o alla fine</a:t>
            </a:r>
            <a:r>
              <a:rPr lang="it-IT" dirty="0"/>
              <a:t>, in base a necessità informative</a:t>
            </a:r>
          </a:p>
          <a:p>
            <a:pPr>
              <a:defRPr/>
            </a:pPr>
            <a:r>
              <a:rPr lang="it-IT" dirty="0">
                <a:solidFill>
                  <a:srgbClr val="FFFF00"/>
                </a:solidFill>
              </a:rPr>
              <a:t>Non</a:t>
            </a:r>
            <a:r>
              <a:rPr lang="it-IT" dirty="0"/>
              <a:t> usare </a:t>
            </a:r>
            <a:r>
              <a:rPr lang="it-IT" dirty="0">
                <a:solidFill>
                  <a:srgbClr val="FFFF00"/>
                </a:solidFill>
              </a:rPr>
              <a:t>subordinate iniziali </a:t>
            </a:r>
            <a:r>
              <a:rPr lang="it-IT" dirty="0"/>
              <a:t>riferite a </a:t>
            </a:r>
            <a:r>
              <a:rPr lang="it-IT" dirty="0">
                <a:solidFill>
                  <a:srgbClr val="FFFF00"/>
                </a:solidFill>
              </a:rPr>
              <a:t>informazioni successive (</a:t>
            </a:r>
            <a:r>
              <a:rPr lang="it-IT" i="1" dirty="0">
                <a:solidFill>
                  <a:srgbClr val="FFFF00"/>
                </a:solidFill>
              </a:rPr>
              <a:t>Poiché era utile a tutti, la nota è stata diramata a ogni </a:t>
            </a:r>
            <a:r>
              <a:rPr lang="it-IT" i="1" dirty="0" err="1">
                <a:solidFill>
                  <a:srgbClr val="FFFF00"/>
                </a:solidFill>
              </a:rPr>
              <a:t>ufficio…</a:t>
            </a:r>
            <a:r>
              <a:rPr lang="it-IT" dirty="0">
                <a:solidFill>
                  <a:srgbClr val="FFFF00"/>
                </a:solidFill>
              </a:rPr>
              <a:t>; meglio </a:t>
            </a:r>
            <a:r>
              <a:rPr lang="it-IT" i="1" dirty="0">
                <a:solidFill>
                  <a:srgbClr val="FFFF00"/>
                </a:solidFill>
              </a:rPr>
              <a:t>La nota è stata diramata … poiché era utile</a:t>
            </a:r>
            <a:r>
              <a:rPr lang="it-IT" dirty="0">
                <a:solidFill>
                  <a:srgbClr val="FFFF00"/>
                </a:solidFill>
              </a:rPr>
              <a:t>)</a:t>
            </a:r>
          </a:p>
          <a:p>
            <a:pPr>
              <a:defRPr/>
            </a:pPr>
            <a:r>
              <a:rPr lang="it-IT" dirty="0"/>
              <a:t>Usare </a:t>
            </a:r>
            <a:r>
              <a:rPr lang="it-IT" dirty="0">
                <a:solidFill>
                  <a:srgbClr val="FFFF00"/>
                </a:solidFill>
              </a:rPr>
              <a:t>parentesi</a:t>
            </a:r>
            <a:r>
              <a:rPr lang="it-IT" dirty="0"/>
              <a:t> solo per info </a:t>
            </a:r>
            <a:r>
              <a:rPr lang="it-IT" dirty="0">
                <a:solidFill>
                  <a:srgbClr val="FFFF00"/>
                </a:solidFill>
              </a:rPr>
              <a:t>accessorie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F4154D-FC17-4C2A-9707-36FF0E4B79BB}"/>
              </a:ext>
            </a:extLst>
          </p:cNvPr>
          <p:cNvSpPr>
            <a:spLocks noGrp="1"/>
          </p:cNvSpPr>
          <p:nvPr>
            <p:ph type="title"/>
          </p:nvPr>
        </p:nvSpPr>
        <p:spPr/>
        <p:txBody>
          <a:bodyPr>
            <a:normAutofit/>
          </a:bodyPr>
          <a:lstStyle/>
          <a:p>
            <a:pPr>
              <a:defRPr/>
            </a:pPr>
            <a:r>
              <a:rPr lang="it-IT" sz="3600" dirty="0"/>
              <a:t>LE NUOVE DIMENSIONI DEL TESTO </a:t>
            </a:r>
            <a:br>
              <a:rPr lang="it-IT" sz="3600" dirty="0"/>
            </a:br>
            <a:r>
              <a:rPr lang="it-IT" sz="3600" dirty="0"/>
              <a:t>(</a:t>
            </a:r>
            <a:r>
              <a:rPr lang="it-IT" sz="3600" dirty="0" err="1"/>
              <a:t>Carrada</a:t>
            </a:r>
            <a:r>
              <a:rPr lang="it-IT" sz="3600" dirty="0"/>
              <a:t> cap. 1)</a:t>
            </a:r>
          </a:p>
        </p:txBody>
      </p:sp>
      <p:sp>
        <p:nvSpPr>
          <p:cNvPr id="3" name="Segnaposto contenuto 2">
            <a:extLst>
              <a:ext uri="{FF2B5EF4-FFF2-40B4-BE49-F238E27FC236}">
                <a16:creationId xmlns:a16="http://schemas.microsoft.com/office/drawing/2014/main" id="{9102937F-1D51-499E-9C94-D37ED6E2E698}"/>
              </a:ext>
            </a:extLst>
          </p:cNvPr>
          <p:cNvSpPr>
            <a:spLocks noGrp="1"/>
          </p:cNvSpPr>
          <p:nvPr>
            <p:ph idx="1"/>
          </p:nvPr>
        </p:nvSpPr>
        <p:spPr/>
        <p:txBody>
          <a:bodyPr>
            <a:normAutofit fontScale="70000" lnSpcReduction="20000"/>
          </a:bodyPr>
          <a:lstStyle/>
          <a:p>
            <a:pPr algn="ctr">
              <a:defRPr/>
            </a:pPr>
            <a:r>
              <a:rPr lang="it-IT" dirty="0"/>
              <a:t>Rivoluzione scrittura professionale anni ’90 del ’900:</a:t>
            </a:r>
          </a:p>
          <a:p>
            <a:pPr>
              <a:defRPr/>
            </a:pPr>
            <a:r>
              <a:rPr lang="it-IT" dirty="0"/>
              <a:t>Moltiplicazione delle forme di scrittura</a:t>
            </a:r>
          </a:p>
          <a:p>
            <a:pPr marL="514350" indent="-514350">
              <a:buFont typeface="+mj-lt"/>
              <a:buAutoNum type="arabicParenR"/>
              <a:defRPr/>
            </a:pPr>
            <a:r>
              <a:rPr lang="it-IT" dirty="0"/>
              <a:t>Scrittura entra in </a:t>
            </a:r>
            <a:r>
              <a:rPr lang="it-IT" dirty="0">
                <a:solidFill>
                  <a:srgbClr val="FFFF00"/>
                </a:solidFill>
              </a:rPr>
              <a:t>ogni attività professionale</a:t>
            </a:r>
          </a:p>
          <a:p>
            <a:pPr marL="514350" indent="-514350">
              <a:buFont typeface="+mj-lt"/>
              <a:buAutoNum type="arabicParenR"/>
              <a:defRPr/>
            </a:pPr>
            <a:r>
              <a:rPr lang="it-IT" dirty="0">
                <a:solidFill>
                  <a:srgbClr val="FFFF00"/>
                </a:solidFill>
              </a:rPr>
              <a:t>Frammentazione</a:t>
            </a:r>
            <a:r>
              <a:rPr lang="it-IT" dirty="0"/>
              <a:t> dei testi (nella loro </a:t>
            </a:r>
            <a:r>
              <a:rPr lang="it-IT" dirty="0">
                <a:solidFill>
                  <a:srgbClr val="FFFF00"/>
                </a:solidFill>
              </a:rPr>
              <a:t>produzione</a:t>
            </a:r>
            <a:r>
              <a:rPr lang="it-IT" dirty="0"/>
              <a:t> ma soprattutto </a:t>
            </a:r>
            <a:r>
              <a:rPr lang="it-IT" dirty="0">
                <a:solidFill>
                  <a:srgbClr val="FFFF00"/>
                </a:solidFill>
              </a:rPr>
              <a:t>ricezione</a:t>
            </a:r>
            <a:r>
              <a:rPr lang="it-IT" dirty="0"/>
              <a:t>: nuova unità di misura il </a:t>
            </a:r>
            <a:r>
              <a:rPr lang="it-IT" dirty="0">
                <a:solidFill>
                  <a:srgbClr val="FFFF00"/>
                </a:solidFill>
              </a:rPr>
              <a:t>paragrafo </a:t>
            </a:r>
            <a:r>
              <a:rPr lang="it-IT" dirty="0">
                <a:sym typeface="Wingdings" pitchFamily="2" charset="2"/>
              </a:rPr>
              <a:t></a:t>
            </a:r>
            <a:r>
              <a:rPr lang="it-IT" dirty="0"/>
              <a:t> ciò che </a:t>
            </a:r>
            <a:r>
              <a:rPr lang="it-IT" dirty="0">
                <a:solidFill>
                  <a:srgbClr val="FFFF00"/>
                </a:solidFill>
              </a:rPr>
              <a:t>si visualizza su uno schermo</a:t>
            </a:r>
            <a:r>
              <a:rPr lang="it-IT" dirty="0"/>
              <a:t>) </a:t>
            </a:r>
          </a:p>
          <a:p>
            <a:pPr marL="514350" indent="-514350">
              <a:buFont typeface="+mj-lt"/>
              <a:buAutoNum type="arabicParenR"/>
              <a:defRPr/>
            </a:pPr>
            <a:r>
              <a:rPr lang="it-IT" dirty="0"/>
              <a:t>Testi on line una volta immessi in rete </a:t>
            </a:r>
            <a:r>
              <a:rPr lang="it-IT" dirty="0">
                <a:solidFill>
                  <a:srgbClr val="FFFF00"/>
                </a:solidFill>
              </a:rPr>
              <a:t>fuori controllo</a:t>
            </a:r>
          </a:p>
          <a:p>
            <a:pPr marL="514350" indent="-514350">
              <a:buFont typeface="+mj-lt"/>
              <a:buAutoNum type="arabicParenR"/>
              <a:defRPr/>
            </a:pPr>
            <a:r>
              <a:rPr lang="it-IT" dirty="0">
                <a:solidFill>
                  <a:srgbClr val="FFFF00"/>
                </a:solidFill>
              </a:rPr>
              <a:t>Luoghi e modi </a:t>
            </a:r>
            <a:r>
              <a:rPr lang="it-IT" dirty="0"/>
              <a:t>di </a:t>
            </a:r>
            <a:r>
              <a:rPr lang="it-IT" dirty="0">
                <a:solidFill>
                  <a:srgbClr val="FFFF00"/>
                </a:solidFill>
              </a:rPr>
              <a:t>lettura</a:t>
            </a:r>
            <a:r>
              <a:rPr lang="it-IT" dirty="0"/>
              <a:t> sempre più </a:t>
            </a:r>
            <a:r>
              <a:rPr lang="it-IT" dirty="0">
                <a:solidFill>
                  <a:srgbClr val="FFFF00"/>
                </a:solidFill>
              </a:rPr>
              <a:t>precari</a:t>
            </a:r>
          </a:p>
          <a:p>
            <a:pPr marL="514350" indent="-514350">
              <a:buFont typeface="+mj-lt"/>
              <a:buAutoNum type="arabicParenR"/>
              <a:defRPr/>
            </a:pPr>
            <a:r>
              <a:rPr lang="it-IT" dirty="0">
                <a:solidFill>
                  <a:srgbClr val="FFFF00"/>
                </a:solidFill>
              </a:rPr>
              <a:t>Testi e immagini </a:t>
            </a:r>
            <a:r>
              <a:rPr lang="it-IT" dirty="0"/>
              <a:t>complementari</a:t>
            </a:r>
          </a:p>
          <a:p>
            <a:pPr>
              <a:defRPr/>
            </a:pPr>
            <a:r>
              <a:rPr lang="it-IT" dirty="0">
                <a:sym typeface="Wingdings" pitchFamily="2" charset="2"/>
              </a:rPr>
              <a:t> tutto ciò richiede </a:t>
            </a:r>
            <a:r>
              <a:rPr lang="it-IT" dirty="0">
                <a:solidFill>
                  <a:srgbClr val="FFFF00"/>
                </a:solidFill>
                <a:sym typeface="Wingdings" pitchFamily="2" charset="2"/>
              </a:rPr>
              <a:t>più controllo e accuratezza di scrittura </a:t>
            </a:r>
            <a:r>
              <a:rPr lang="it-IT" dirty="0">
                <a:sym typeface="Wingdings" pitchFamily="2" charset="2"/>
              </a:rPr>
              <a:t>( leggibilità, </a:t>
            </a:r>
            <a:r>
              <a:rPr lang="it-IT" dirty="0">
                <a:solidFill>
                  <a:srgbClr val="FFFF00"/>
                </a:solidFill>
                <a:sym typeface="Wingdings" pitchFamily="2" charset="2"/>
              </a:rPr>
              <a:t>eliminare fatica cognitiva </a:t>
            </a:r>
            <a:r>
              <a:rPr lang="it-IT" dirty="0">
                <a:sym typeface="Wingdings" pitchFamily="2" charset="2"/>
              </a:rPr>
              <a:t>per il lettore)</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B9E6F-A2C1-4A85-9986-C48D7CFD5EE9}"/>
              </a:ext>
            </a:extLst>
          </p:cNvPr>
          <p:cNvSpPr>
            <a:spLocks noGrp="1"/>
          </p:cNvSpPr>
          <p:nvPr>
            <p:ph type="title"/>
          </p:nvPr>
        </p:nvSpPr>
        <p:spPr/>
        <p:txBody>
          <a:bodyPr/>
          <a:lstStyle/>
          <a:p>
            <a:pPr>
              <a:defRPr/>
            </a:pPr>
            <a:r>
              <a:rPr lang="it-IT" dirty="0"/>
              <a:t>VERBI</a:t>
            </a:r>
          </a:p>
        </p:txBody>
      </p:sp>
      <p:sp>
        <p:nvSpPr>
          <p:cNvPr id="3" name="Segnaposto contenuto 2">
            <a:extLst>
              <a:ext uri="{FF2B5EF4-FFF2-40B4-BE49-F238E27FC236}">
                <a16:creationId xmlns:a16="http://schemas.microsoft.com/office/drawing/2014/main" id="{38A9EE37-26D0-4F88-8050-F563A3D27657}"/>
              </a:ext>
            </a:extLst>
          </p:cNvPr>
          <p:cNvSpPr>
            <a:spLocks noGrp="1"/>
          </p:cNvSpPr>
          <p:nvPr>
            <p:ph idx="1"/>
          </p:nvPr>
        </p:nvSpPr>
        <p:spPr/>
        <p:txBody>
          <a:bodyPr>
            <a:normAutofit fontScale="70000" lnSpcReduction="20000"/>
          </a:bodyPr>
          <a:lstStyle/>
          <a:p>
            <a:pPr>
              <a:defRPr/>
            </a:pPr>
            <a:r>
              <a:rPr lang="it-IT" dirty="0"/>
              <a:t>Forma </a:t>
            </a:r>
            <a:r>
              <a:rPr lang="it-IT" dirty="0">
                <a:solidFill>
                  <a:srgbClr val="FFFF00"/>
                </a:solidFill>
              </a:rPr>
              <a:t>ATTIVA</a:t>
            </a:r>
            <a:r>
              <a:rPr lang="it-IT" dirty="0"/>
              <a:t> più leggibile di quella </a:t>
            </a:r>
            <a:r>
              <a:rPr lang="it-IT" dirty="0">
                <a:solidFill>
                  <a:srgbClr val="FFFF00"/>
                </a:solidFill>
              </a:rPr>
              <a:t>passiva e impersonale </a:t>
            </a:r>
            <a:r>
              <a:rPr lang="it-IT" dirty="0"/>
              <a:t>(</a:t>
            </a:r>
            <a:r>
              <a:rPr lang="it-IT" dirty="0">
                <a:sym typeface="Wingdings" panose="05000000000000000000" pitchFamily="2" charset="2"/>
              </a:rPr>
              <a:t> NO a </a:t>
            </a:r>
            <a:r>
              <a:rPr lang="it-IT" dirty="0" err="1"/>
              <a:t>deagentivizzazione</a:t>
            </a:r>
            <a:r>
              <a:rPr lang="it-IT" dirty="0"/>
              <a:t> dei l. speciali)</a:t>
            </a:r>
          </a:p>
          <a:p>
            <a:pPr>
              <a:defRPr/>
            </a:pPr>
            <a:r>
              <a:rPr lang="it-IT" dirty="0"/>
              <a:t>ATTENZIONE A ‘CONGIUNTIVITE’:</a:t>
            </a:r>
          </a:p>
          <a:p>
            <a:pPr>
              <a:defRPr/>
            </a:pPr>
            <a:r>
              <a:rPr lang="it-IT" dirty="0"/>
              <a:t>Evitare </a:t>
            </a:r>
            <a:r>
              <a:rPr lang="it-IT" dirty="0">
                <a:solidFill>
                  <a:srgbClr val="FFFF00"/>
                </a:solidFill>
              </a:rPr>
              <a:t>congiuntivi</a:t>
            </a:r>
            <a:r>
              <a:rPr lang="it-IT" dirty="0"/>
              <a:t> se possibile con</a:t>
            </a:r>
          </a:p>
          <a:p>
            <a:pPr>
              <a:defRPr/>
            </a:pPr>
            <a:r>
              <a:rPr lang="it-IT" i="1" dirty="0">
                <a:solidFill>
                  <a:srgbClr val="FFFF00"/>
                </a:solidFill>
              </a:rPr>
              <a:t>qualora</a:t>
            </a:r>
            <a:r>
              <a:rPr lang="it-IT" dirty="0">
                <a:solidFill>
                  <a:srgbClr val="FFFF00"/>
                </a:solidFill>
              </a:rPr>
              <a:t>, </a:t>
            </a:r>
            <a:r>
              <a:rPr lang="it-IT" i="1" dirty="0">
                <a:solidFill>
                  <a:srgbClr val="FFFF00"/>
                </a:solidFill>
              </a:rPr>
              <a:t>nel caso in cui</a:t>
            </a:r>
            <a:r>
              <a:rPr lang="it-IT" dirty="0">
                <a:solidFill>
                  <a:srgbClr val="FFFF00"/>
                </a:solidFill>
              </a:rPr>
              <a:t>, </a:t>
            </a:r>
            <a:r>
              <a:rPr lang="it-IT" i="1" dirty="0">
                <a:solidFill>
                  <a:srgbClr val="FFFF00"/>
                </a:solidFill>
              </a:rPr>
              <a:t>a condizione che</a:t>
            </a:r>
            <a:r>
              <a:rPr lang="it-IT" dirty="0">
                <a:solidFill>
                  <a:srgbClr val="FFFF00"/>
                </a:solidFill>
              </a:rPr>
              <a:t>, </a:t>
            </a:r>
            <a:r>
              <a:rPr lang="it-IT" i="1" dirty="0">
                <a:solidFill>
                  <a:srgbClr val="FFFF00"/>
                </a:solidFill>
              </a:rPr>
              <a:t>nell’ipotesi in cui</a:t>
            </a:r>
            <a:r>
              <a:rPr lang="it-IT" dirty="0">
                <a:solidFill>
                  <a:srgbClr val="FFFF00"/>
                </a:solidFill>
              </a:rPr>
              <a:t>, </a:t>
            </a:r>
            <a:r>
              <a:rPr lang="it-IT" i="1" dirty="0">
                <a:solidFill>
                  <a:srgbClr val="FFFF00"/>
                </a:solidFill>
              </a:rPr>
              <a:t>ove</a:t>
            </a:r>
            <a:r>
              <a:rPr lang="it-IT" dirty="0">
                <a:solidFill>
                  <a:srgbClr val="FFFF00"/>
                </a:solidFill>
              </a:rPr>
              <a:t>/</a:t>
            </a:r>
            <a:r>
              <a:rPr lang="it-IT" i="1" dirty="0">
                <a:solidFill>
                  <a:srgbClr val="FFFF00"/>
                </a:solidFill>
              </a:rPr>
              <a:t>laddove</a:t>
            </a:r>
            <a:endParaRPr lang="it-IT" dirty="0">
              <a:solidFill>
                <a:srgbClr val="FFFF00"/>
              </a:solidFill>
            </a:endParaRPr>
          </a:p>
          <a:p>
            <a:pPr>
              <a:defRPr/>
            </a:pPr>
            <a:r>
              <a:rPr lang="it-IT" dirty="0">
                <a:sym typeface="Wingdings" pitchFamily="2" charset="2"/>
              </a:rPr>
              <a:t> possibile sostituire con </a:t>
            </a:r>
            <a:r>
              <a:rPr lang="it-IT" i="1" dirty="0">
                <a:solidFill>
                  <a:srgbClr val="FFFF00"/>
                </a:solidFill>
                <a:sym typeface="Wingdings" pitchFamily="2" charset="2"/>
              </a:rPr>
              <a:t>se </a:t>
            </a:r>
            <a:r>
              <a:rPr lang="it-IT" dirty="0">
                <a:solidFill>
                  <a:srgbClr val="FFFF00"/>
                </a:solidFill>
                <a:sym typeface="Wingdings" pitchFamily="2" charset="2"/>
              </a:rPr>
              <a:t>+ indicativo </a:t>
            </a:r>
            <a:r>
              <a:rPr lang="it-IT" dirty="0">
                <a:sym typeface="Wingdings" pitchFamily="2" charset="2"/>
              </a:rPr>
              <a:t>(</a:t>
            </a:r>
            <a:r>
              <a:rPr lang="it-IT" i="1" dirty="0">
                <a:sym typeface="Wingdings" pitchFamily="2" charset="2"/>
              </a:rPr>
              <a:t>i contribuenti, qualora volessero </a:t>
            </a:r>
            <a:r>
              <a:rPr lang="it-IT" dirty="0">
                <a:sym typeface="Wingdings" pitchFamily="2" charset="2"/>
              </a:rPr>
              <a:t> </a:t>
            </a:r>
            <a:r>
              <a:rPr lang="it-IT" i="1" dirty="0">
                <a:sym typeface="Wingdings" pitchFamily="2" charset="2"/>
              </a:rPr>
              <a:t>se i contribuenti </a:t>
            </a:r>
            <a:r>
              <a:rPr lang="it-IT" i="1" dirty="0" err="1">
                <a:sym typeface="Wingdings" pitchFamily="2" charset="2"/>
              </a:rPr>
              <a:t>vogliono…</a:t>
            </a:r>
            <a:r>
              <a:rPr lang="it-IT" dirty="0">
                <a:sym typeface="Wingdings" pitchFamily="2" charset="2"/>
              </a:rPr>
              <a:t>)</a:t>
            </a:r>
          </a:p>
          <a:p>
            <a:pPr>
              <a:defRPr/>
            </a:pPr>
            <a:r>
              <a:rPr lang="it-IT" dirty="0">
                <a:sym typeface="Wingdings" pitchFamily="2" charset="2"/>
              </a:rPr>
              <a:t>Usare </a:t>
            </a:r>
            <a:r>
              <a:rPr lang="it-IT" dirty="0">
                <a:solidFill>
                  <a:srgbClr val="FFFF00"/>
                </a:solidFill>
                <a:sym typeface="Wingdings" pitchFamily="2" charset="2"/>
              </a:rPr>
              <a:t>gerundio</a:t>
            </a:r>
            <a:r>
              <a:rPr lang="it-IT" dirty="0">
                <a:sym typeface="Wingdings" pitchFamily="2" charset="2"/>
              </a:rPr>
              <a:t> con moderazione  dove possibile, </a:t>
            </a:r>
            <a:r>
              <a:rPr lang="it-IT" dirty="0">
                <a:sym typeface="Wingdings" pitchFamily="2" charset="2"/>
                <a:hlinkClick r:id="rId2" action="ppaction://hlinksldjump"/>
              </a:rPr>
              <a:t>sostituirlo con proposizioni all’</a:t>
            </a:r>
            <a:r>
              <a:rPr lang="it-IT" dirty="0">
                <a:solidFill>
                  <a:srgbClr val="FFFF00"/>
                </a:solidFill>
                <a:sym typeface="Wingdings" pitchFamily="2" charset="2"/>
                <a:hlinkClick r:id="rId2" action="ppaction://hlinksldjump"/>
              </a:rPr>
              <a:t>indicativo</a:t>
            </a:r>
            <a:endParaRPr lang="it-IT" dirty="0">
              <a:solidFill>
                <a:srgbClr val="FFFF00"/>
              </a:solidFill>
              <a:sym typeface="Wingdings" pitchFamily="2" charset="2"/>
            </a:endParaRPr>
          </a:p>
          <a:p>
            <a:pPr>
              <a:defRPr/>
            </a:pPr>
            <a:r>
              <a:rPr lang="it-IT" dirty="0">
                <a:solidFill>
                  <a:srgbClr val="FFFF00"/>
                </a:solidFill>
                <a:sym typeface="Wingdings" pitchFamily="2" charset="2"/>
              </a:rPr>
              <a:t>Participio presente </a:t>
            </a:r>
            <a:r>
              <a:rPr lang="it-IT" dirty="0">
                <a:sym typeface="Wingdings" pitchFamily="2" charset="2"/>
              </a:rPr>
              <a:t>= meglio ‘</a:t>
            </a:r>
            <a:r>
              <a:rPr lang="it-IT" i="1" dirty="0">
                <a:sym typeface="Wingdings" pitchFamily="2" charset="2"/>
              </a:rPr>
              <a:t>che </a:t>
            </a:r>
            <a:r>
              <a:rPr lang="it-IT" dirty="0">
                <a:sym typeface="Wingdings" pitchFamily="2" charset="2"/>
              </a:rPr>
              <a:t>+ indicativo’ (</a:t>
            </a:r>
            <a:r>
              <a:rPr lang="it-IT" i="1" dirty="0">
                <a:sym typeface="Wingdings" pitchFamily="2" charset="2"/>
              </a:rPr>
              <a:t>riguardante</a:t>
            </a:r>
            <a:r>
              <a:rPr lang="it-IT" dirty="0">
                <a:sym typeface="Wingdings" pitchFamily="2" charset="2"/>
              </a:rPr>
              <a:t>, </a:t>
            </a:r>
            <a:r>
              <a:rPr lang="it-IT" i="1" dirty="0">
                <a:sym typeface="Wingdings" pitchFamily="2" charset="2"/>
              </a:rPr>
              <a:t>concernente, contenente, inerente</a:t>
            </a:r>
            <a:r>
              <a:rPr lang="it-IT" dirty="0">
                <a:sym typeface="Wingdings" pitchFamily="2" charset="2"/>
              </a:rPr>
              <a:t>  </a:t>
            </a:r>
            <a:r>
              <a:rPr lang="it-IT" i="1" dirty="0">
                <a:sym typeface="Wingdings" panose="05000000000000000000" pitchFamily="2" charset="2"/>
              </a:rPr>
              <a:t>che riguarda</a:t>
            </a:r>
            <a:r>
              <a:rPr lang="it-IT" dirty="0">
                <a:sym typeface="Wingdings" panose="05000000000000000000" pitchFamily="2" charset="2"/>
              </a:rPr>
              <a:t>, </a:t>
            </a:r>
            <a:r>
              <a:rPr lang="it-IT" i="1" dirty="0">
                <a:sym typeface="Wingdings" panose="05000000000000000000" pitchFamily="2" charset="2"/>
              </a:rPr>
              <a:t>che concerne, che contiene</a:t>
            </a:r>
            <a:r>
              <a:rPr lang="it-IT" dirty="0">
                <a:sym typeface="Wingdings" panose="05000000000000000000" pitchFamily="2" charset="2"/>
              </a:rPr>
              <a:t>, ecc.)</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4448D-E8FB-46A3-90B8-9AAE78FD3B1E}"/>
              </a:ext>
            </a:extLst>
          </p:cNvPr>
          <p:cNvSpPr>
            <a:spLocks noGrp="1"/>
          </p:cNvSpPr>
          <p:nvPr>
            <p:ph type="title"/>
          </p:nvPr>
        </p:nvSpPr>
        <p:spPr/>
        <p:txBody>
          <a:bodyPr/>
          <a:lstStyle/>
          <a:p>
            <a:pPr>
              <a:defRPr/>
            </a:pPr>
            <a:r>
              <a:rPr lang="it-IT" dirty="0"/>
              <a:t>ESEMPI di gerundio ‘sostituibile’</a:t>
            </a:r>
          </a:p>
        </p:txBody>
      </p:sp>
      <p:pic>
        <p:nvPicPr>
          <p:cNvPr id="7" name="Segnaposto contenuto 6">
            <a:extLst>
              <a:ext uri="{FF2B5EF4-FFF2-40B4-BE49-F238E27FC236}">
                <a16:creationId xmlns:a16="http://schemas.microsoft.com/office/drawing/2014/main" id="{99D23D29-D9C1-4D90-A3D3-9D0523CD712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384" y="3352800"/>
            <a:ext cx="9016518" cy="3252158"/>
          </a:xfrm>
        </p:spPr>
      </p:pic>
      <p:pic>
        <p:nvPicPr>
          <p:cNvPr id="5" name="Immagine 4">
            <a:extLst>
              <a:ext uri="{FF2B5EF4-FFF2-40B4-BE49-F238E27FC236}">
                <a16:creationId xmlns:a16="http://schemas.microsoft.com/office/drawing/2014/main" id="{0BB25692-8621-40E8-A1A8-B12AB08BF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9" y="2057400"/>
            <a:ext cx="8973802" cy="10955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9B659E-9256-4246-95AA-E2D51C0C2EAA}"/>
              </a:ext>
            </a:extLst>
          </p:cNvPr>
          <p:cNvSpPr>
            <a:spLocks noGrp="1"/>
          </p:cNvSpPr>
          <p:nvPr>
            <p:ph type="title"/>
          </p:nvPr>
        </p:nvSpPr>
        <p:spPr/>
        <p:txBody>
          <a:bodyPr/>
          <a:lstStyle/>
          <a:p>
            <a:pPr>
              <a:defRPr/>
            </a:pPr>
            <a:r>
              <a:rPr lang="it-IT" dirty="0"/>
              <a:t>FLUIDITÀ DELLE FRASI</a:t>
            </a:r>
          </a:p>
        </p:txBody>
      </p:sp>
      <p:sp>
        <p:nvSpPr>
          <p:cNvPr id="3" name="Segnaposto contenuto 2">
            <a:extLst>
              <a:ext uri="{FF2B5EF4-FFF2-40B4-BE49-F238E27FC236}">
                <a16:creationId xmlns:a16="http://schemas.microsoft.com/office/drawing/2014/main" id="{4E4E1A0B-3D79-43EC-8672-43F1F98FC736}"/>
              </a:ext>
            </a:extLst>
          </p:cNvPr>
          <p:cNvSpPr>
            <a:spLocks noGrp="1"/>
          </p:cNvSpPr>
          <p:nvPr>
            <p:ph idx="1"/>
          </p:nvPr>
        </p:nvSpPr>
        <p:spPr/>
        <p:txBody>
          <a:bodyPr>
            <a:normAutofit/>
          </a:bodyPr>
          <a:lstStyle/>
          <a:p>
            <a:pPr>
              <a:defRPr/>
            </a:pPr>
            <a:r>
              <a:rPr lang="it-IT" dirty="0">
                <a:hlinkClick r:id="rId2" action="ppaction://hlinksldjump"/>
              </a:rPr>
              <a:t>CONNETTIVI</a:t>
            </a:r>
            <a:r>
              <a:rPr lang="it-IT" dirty="0"/>
              <a:t> (congiunzioni, avverbi, espressioni che assicurano COESIONE)</a:t>
            </a:r>
          </a:p>
          <a:p>
            <a:pPr>
              <a:defRPr/>
            </a:pPr>
            <a:r>
              <a:rPr lang="it-IT" dirty="0"/>
              <a:t>Utili per testi informativi e argomentativi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DC987-1298-4FF1-AC5B-4B851456B6CF}"/>
              </a:ext>
            </a:extLst>
          </p:cNvPr>
          <p:cNvSpPr>
            <a:spLocks noGrp="1"/>
          </p:cNvSpPr>
          <p:nvPr>
            <p:ph type="title"/>
          </p:nvPr>
        </p:nvSpPr>
        <p:spPr/>
        <p:txBody>
          <a:bodyPr/>
          <a:lstStyle/>
          <a:p>
            <a:pPr>
              <a:defRPr/>
            </a:pPr>
            <a:r>
              <a:rPr lang="it-IT" dirty="0"/>
              <a:t>Funzioni dei connettivi</a:t>
            </a:r>
          </a:p>
        </p:txBody>
      </p:sp>
      <p:sp>
        <p:nvSpPr>
          <p:cNvPr id="3" name="Segnaposto contenuto 2">
            <a:extLst>
              <a:ext uri="{FF2B5EF4-FFF2-40B4-BE49-F238E27FC236}">
                <a16:creationId xmlns:a16="http://schemas.microsoft.com/office/drawing/2014/main" id="{84208E5B-E547-48C5-9A4A-23F76803BE5C}"/>
              </a:ext>
            </a:extLst>
          </p:cNvPr>
          <p:cNvSpPr>
            <a:spLocks noGrp="1"/>
          </p:cNvSpPr>
          <p:nvPr>
            <p:ph idx="1"/>
          </p:nvPr>
        </p:nvSpPr>
        <p:spPr/>
        <p:txBody>
          <a:bodyPr>
            <a:normAutofit fontScale="77500" lnSpcReduction="20000"/>
          </a:bodyPr>
          <a:lstStyle/>
          <a:p>
            <a:pPr>
              <a:defRPr/>
            </a:pPr>
            <a:r>
              <a:rPr lang="it-IT" dirty="0">
                <a:solidFill>
                  <a:srgbClr val="FFFF00"/>
                </a:solidFill>
              </a:rPr>
              <a:t>Additiva</a:t>
            </a:r>
            <a:r>
              <a:rPr lang="it-IT" dirty="0"/>
              <a:t>: segnalano l’aggiunta di nuove informazioni (</a:t>
            </a:r>
            <a:r>
              <a:rPr lang="it-IT" i="1" dirty="0"/>
              <a:t>Inoltre, in più, anche, d’altronde</a:t>
            </a:r>
            <a:r>
              <a:rPr lang="it-IT" dirty="0"/>
              <a:t>).</a:t>
            </a:r>
          </a:p>
          <a:p>
            <a:pPr>
              <a:defRPr/>
            </a:pPr>
            <a:r>
              <a:rPr lang="it-IT" dirty="0">
                <a:solidFill>
                  <a:srgbClr val="FFFF00"/>
                </a:solidFill>
              </a:rPr>
              <a:t>Avversativa</a:t>
            </a:r>
            <a:r>
              <a:rPr lang="it-IT" dirty="0"/>
              <a:t>: contrapposizione (</a:t>
            </a:r>
            <a:r>
              <a:rPr lang="it-IT" i="1" dirty="0"/>
              <a:t>ma, mentre, tuttavia</a:t>
            </a:r>
            <a:r>
              <a:rPr lang="it-IT" dirty="0"/>
              <a:t>).</a:t>
            </a:r>
          </a:p>
          <a:p>
            <a:pPr>
              <a:defRPr/>
            </a:pPr>
            <a:r>
              <a:rPr lang="it-IT" dirty="0">
                <a:solidFill>
                  <a:srgbClr val="FFFF00"/>
                </a:solidFill>
              </a:rPr>
              <a:t>Esplicativa, correttiva, esemplificativa, riassuntiva </a:t>
            </a:r>
            <a:r>
              <a:rPr lang="it-IT" dirty="0"/>
              <a:t>(</a:t>
            </a:r>
            <a:r>
              <a:rPr lang="it-IT" i="1" dirty="0"/>
              <a:t>ad esempio, in effetti, meglio, voglio dire</a:t>
            </a:r>
            <a:r>
              <a:rPr lang="it-IT" dirty="0"/>
              <a:t>).</a:t>
            </a:r>
          </a:p>
          <a:p>
            <a:pPr>
              <a:defRPr/>
            </a:pPr>
            <a:r>
              <a:rPr lang="it-IT" dirty="0">
                <a:solidFill>
                  <a:srgbClr val="FFFF00"/>
                </a:solidFill>
              </a:rPr>
              <a:t>Consecutiva</a:t>
            </a:r>
            <a:r>
              <a:rPr lang="it-IT" dirty="0"/>
              <a:t> (</a:t>
            </a:r>
            <a:r>
              <a:rPr lang="it-IT" i="1" dirty="0"/>
              <a:t>allora, ebbene, dunque</a:t>
            </a:r>
            <a:r>
              <a:rPr lang="it-IT" dirty="0"/>
              <a:t>).</a:t>
            </a:r>
            <a:endParaRPr lang="it-IT" i="1" dirty="0"/>
          </a:p>
          <a:p>
            <a:pPr>
              <a:defRPr/>
            </a:pPr>
            <a:r>
              <a:rPr lang="it-IT" dirty="0">
                <a:solidFill>
                  <a:srgbClr val="FFFF00"/>
                </a:solidFill>
              </a:rPr>
              <a:t>Comparativa</a:t>
            </a:r>
            <a:r>
              <a:rPr lang="it-IT" dirty="0"/>
              <a:t> (</a:t>
            </a:r>
            <a:r>
              <a:rPr lang="it-IT" i="1" dirty="0"/>
              <a:t>allo stesso modo, nel migliore dei casi</a:t>
            </a:r>
            <a:r>
              <a:rPr lang="it-IT" dirty="0"/>
              <a:t>)</a:t>
            </a:r>
            <a:endParaRPr lang="it-IT" i="1" dirty="0"/>
          </a:p>
          <a:p>
            <a:pPr>
              <a:defRPr/>
            </a:pPr>
            <a:r>
              <a:rPr lang="it-IT" dirty="0">
                <a:solidFill>
                  <a:srgbClr val="FFFF00"/>
                </a:solidFill>
              </a:rPr>
              <a:t>Pragmatica</a:t>
            </a:r>
            <a:r>
              <a:rPr lang="it-IT" dirty="0"/>
              <a:t>: nello scambio orale segnalano l’inizio o la fine dello scambio (</a:t>
            </a:r>
            <a:r>
              <a:rPr lang="it-IT" i="1" dirty="0"/>
              <a:t>pronto, ok, bene </a:t>
            </a:r>
            <a:r>
              <a:rPr lang="it-IT" dirty="0">
                <a:sym typeface="Wingdings" panose="05000000000000000000" pitchFamily="2" charset="2"/>
              </a:rPr>
              <a:t> </a:t>
            </a:r>
            <a:r>
              <a:rPr lang="it-IT" dirty="0">
                <a:solidFill>
                  <a:srgbClr val="FFFF00"/>
                </a:solidFill>
                <a:sym typeface="Wingdings" panose="05000000000000000000" pitchFamily="2" charset="2"/>
              </a:rPr>
              <a:t>segnali discorsivi</a:t>
            </a:r>
            <a:r>
              <a:rPr lang="it-IT" dirty="0">
                <a:sym typeface="Wingdings" panose="05000000000000000000" pitchFamily="2" charset="2"/>
              </a:rPr>
              <a:t>)</a:t>
            </a:r>
            <a:endParaRPr lang="it-IT"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78464C-9F71-4272-88D5-7B6846A8109F}"/>
              </a:ext>
            </a:extLst>
          </p:cNvPr>
          <p:cNvSpPr>
            <a:spLocks noGrp="1"/>
          </p:cNvSpPr>
          <p:nvPr>
            <p:ph type="title"/>
          </p:nvPr>
        </p:nvSpPr>
        <p:spPr/>
        <p:txBody>
          <a:bodyPr/>
          <a:lstStyle/>
          <a:p>
            <a:r>
              <a:rPr lang="it-IT" dirty="0"/>
              <a:t>NON SOLO CONNETTIVI</a:t>
            </a:r>
          </a:p>
        </p:txBody>
      </p:sp>
      <p:sp>
        <p:nvSpPr>
          <p:cNvPr id="3" name="Segnaposto contenuto 2">
            <a:extLst>
              <a:ext uri="{FF2B5EF4-FFF2-40B4-BE49-F238E27FC236}">
                <a16:creationId xmlns:a16="http://schemas.microsoft.com/office/drawing/2014/main" id="{1AF34F47-94B8-41CF-A486-A312830E9360}"/>
              </a:ext>
            </a:extLst>
          </p:cNvPr>
          <p:cNvSpPr>
            <a:spLocks noGrp="1"/>
          </p:cNvSpPr>
          <p:nvPr>
            <p:ph idx="1"/>
          </p:nvPr>
        </p:nvSpPr>
        <p:spPr/>
        <p:txBody>
          <a:bodyPr/>
          <a:lstStyle/>
          <a:p>
            <a:pPr>
              <a:defRPr/>
            </a:pPr>
            <a:r>
              <a:rPr lang="it-IT" dirty="0"/>
              <a:t>Ma se si vuole persuadere e suggestionare </a:t>
            </a:r>
            <a:r>
              <a:rPr lang="it-IT" dirty="0">
                <a:sym typeface="Wingdings" pitchFamily="2" charset="2"/>
              </a:rPr>
              <a:t></a:t>
            </a:r>
            <a:endParaRPr lang="it-IT" dirty="0"/>
          </a:p>
          <a:p>
            <a:pPr>
              <a:defRPr/>
            </a:pPr>
            <a:r>
              <a:rPr lang="it-IT" dirty="0">
                <a:hlinkClick r:id="rId2" action="ppaction://hlinksldjump"/>
              </a:rPr>
              <a:t>Sostituirli</a:t>
            </a:r>
            <a:r>
              <a:rPr lang="it-IT" dirty="0"/>
              <a:t> con </a:t>
            </a:r>
            <a:r>
              <a:rPr lang="it-IT" dirty="0">
                <a:solidFill>
                  <a:srgbClr val="FFFF00"/>
                </a:solidFill>
              </a:rPr>
              <a:t>PUNTEGGIATURA</a:t>
            </a:r>
            <a:r>
              <a:rPr lang="it-IT" dirty="0"/>
              <a:t>: due punti, ‘anafore’ (ripetizioni) di parole chiave, ricerca di filo conduttore, anticipazione e ripresa </a:t>
            </a:r>
            <a:r>
              <a:rPr lang="it-IT" dirty="0">
                <a:sym typeface="Wingdings" pitchFamily="2" charset="2"/>
              </a:rPr>
              <a:t></a:t>
            </a:r>
            <a:endParaRPr lang="it-IT" dirty="0"/>
          </a:p>
          <a:p>
            <a:endParaRPr lang="it-IT" dirty="0"/>
          </a:p>
        </p:txBody>
      </p:sp>
    </p:spTree>
    <p:extLst>
      <p:ext uri="{BB962C8B-B14F-4D97-AF65-F5344CB8AC3E}">
        <p14:creationId xmlns:p14="http://schemas.microsoft.com/office/powerpoint/2010/main" val="3993898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3702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037296F-B9F6-4330-BDB3-077D9B4CB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1974"/>
            <a:ext cx="1781175" cy="2562225"/>
          </a:xfrm>
          <a:prstGeom prst="rect">
            <a:avLst/>
          </a:prstGeom>
        </p:spPr>
      </p:pic>
      <p:sp>
        <p:nvSpPr>
          <p:cNvPr id="2" name="Titolo 1">
            <a:extLst>
              <a:ext uri="{FF2B5EF4-FFF2-40B4-BE49-F238E27FC236}">
                <a16:creationId xmlns:a16="http://schemas.microsoft.com/office/drawing/2014/main" id="{7302F797-5C12-4046-B572-6D6B8E09745D}"/>
              </a:ext>
            </a:extLst>
          </p:cNvPr>
          <p:cNvSpPr>
            <a:spLocks noGrp="1"/>
          </p:cNvSpPr>
          <p:nvPr>
            <p:ph type="title"/>
          </p:nvPr>
        </p:nvSpPr>
        <p:spPr/>
        <p:txBody>
          <a:bodyPr/>
          <a:lstStyle/>
          <a:p>
            <a:pPr>
              <a:defRPr/>
            </a:pPr>
            <a:r>
              <a:rPr lang="it-IT" sz="3600" dirty="0"/>
              <a:t>IL LESSICO </a:t>
            </a:r>
            <a:br>
              <a:rPr lang="it-IT" sz="3600" dirty="0"/>
            </a:br>
            <a:r>
              <a:rPr lang="it-IT" sz="3600" dirty="0"/>
              <a:t>(</a:t>
            </a:r>
            <a:r>
              <a:rPr lang="it-IT" sz="3600" dirty="0" err="1"/>
              <a:t>Carrada</a:t>
            </a:r>
            <a:r>
              <a:rPr lang="it-IT" sz="3600" dirty="0"/>
              <a:t> cap. 7)</a:t>
            </a:r>
          </a:p>
        </p:txBody>
      </p:sp>
      <p:sp>
        <p:nvSpPr>
          <p:cNvPr id="3" name="Segnaposto contenuto 2">
            <a:extLst>
              <a:ext uri="{FF2B5EF4-FFF2-40B4-BE49-F238E27FC236}">
                <a16:creationId xmlns:a16="http://schemas.microsoft.com/office/drawing/2014/main" id="{8EACB559-ADAA-482D-9448-53C2D48DEED4}"/>
              </a:ext>
            </a:extLst>
          </p:cNvPr>
          <p:cNvSpPr>
            <a:spLocks noGrp="1"/>
          </p:cNvSpPr>
          <p:nvPr>
            <p:ph idx="1"/>
          </p:nvPr>
        </p:nvSpPr>
        <p:spPr/>
        <p:txBody>
          <a:bodyPr>
            <a:normAutofit fontScale="92500" lnSpcReduction="10000"/>
          </a:bodyPr>
          <a:lstStyle/>
          <a:p>
            <a:pPr>
              <a:defRPr/>
            </a:pPr>
            <a:r>
              <a:rPr lang="it-IT" dirty="0"/>
              <a:t>In scritture professionali spesso ‘</a:t>
            </a:r>
            <a:r>
              <a:rPr lang="it-IT" dirty="0">
                <a:solidFill>
                  <a:srgbClr val="FFFF00"/>
                </a:solidFill>
              </a:rPr>
              <a:t>sciatteria lessicale</a:t>
            </a:r>
            <a:r>
              <a:rPr lang="it-IT" dirty="0"/>
              <a:t>’</a:t>
            </a:r>
          </a:p>
          <a:p>
            <a:pPr>
              <a:defRPr/>
            </a:pPr>
            <a:r>
              <a:rPr lang="it-IT" dirty="0"/>
              <a:t>Poche parole, limitate, generiche, convenzionali: ‘parole di plastica’ (</a:t>
            </a:r>
            <a:r>
              <a:rPr lang="it-IT" dirty="0" err="1">
                <a:solidFill>
                  <a:srgbClr val="FFFF00"/>
                </a:solidFill>
              </a:rPr>
              <a:t>plastismi</a:t>
            </a:r>
            <a:r>
              <a:rPr lang="it-IT" dirty="0"/>
              <a:t>)</a:t>
            </a:r>
          </a:p>
          <a:p>
            <a:pPr>
              <a:defRPr/>
            </a:pPr>
            <a:r>
              <a:rPr lang="it-IT" dirty="0"/>
              <a:t>O ‘</a:t>
            </a:r>
            <a:r>
              <a:rPr lang="it-IT" dirty="0">
                <a:solidFill>
                  <a:srgbClr val="FFFF00"/>
                </a:solidFill>
              </a:rPr>
              <a:t>antilingua</a:t>
            </a:r>
            <a:r>
              <a:rPr lang="it-IT" dirty="0"/>
              <a:t>’ (parole </a:t>
            </a:r>
            <a:r>
              <a:rPr lang="it-IT" dirty="0">
                <a:solidFill>
                  <a:srgbClr val="FFFF00"/>
                </a:solidFill>
              </a:rPr>
              <a:t>astratte, lontane dal quotidiano</a:t>
            </a:r>
            <a:r>
              <a:rPr lang="it-IT" dirty="0"/>
              <a:t> </a:t>
            </a:r>
            <a:r>
              <a:rPr lang="it-IT" dirty="0">
                <a:sym typeface="Wingdings" pitchFamily="2" charset="2"/>
              </a:rPr>
              <a:t> gergo aziendalese e amministrativo): es. scuola e università  </a:t>
            </a:r>
            <a:r>
              <a:rPr lang="it-IT" i="1" dirty="0">
                <a:sym typeface="Wingdings" pitchFamily="2" charset="2"/>
              </a:rPr>
              <a:t>offerta formativa</a:t>
            </a:r>
            <a:r>
              <a:rPr lang="it-IT" dirty="0">
                <a:sym typeface="Wingdings" pitchFamily="2" charset="2"/>
              </a:rPr>
              <a:t>, </a:t>
            </a:r>
            <a:r>
              <a:rPr lang="it-IT" i="1" dirty="0">
                <a:sym typeface="Wingdings" pitchFamily="2" charset="2"/>
              </a:rPr>
              <a:t>best </a:t>
            </a:r>
            <a:r>
              <a:rPr lang="it-IT" i="1" dirty="0" err="1">
                <a:sym typeface="Wingdings" pitchFamily="2" charset="2"/>
              </a:rPr>
              <a:t>practice</a:t>
            </a:r>
            <a:r>
              <a:rPr lang="it-IT" dirty="0">
                <a:sym typeface="Wingdings" pitchFamily="2" charset="2"/>
              </a:rPr>
              <a:t>, </a:t>
            </a:r>
            <a:r>
              <a:rPr lang="it-IT" i="1" dirty="0">
                <a:sym typeface="Wingdings" pitchFamily="2" charset="2"/>
              </a:rPr>
              <a:t>portfolio delle </a:t>
            </a:r>
            <a:r>
              <a:rPr lang="it-IT" i="1" dirty="0" err="1">
                <a:sym typeface="Wingdings" pitchFamily="2" charset="2"/>
              </a:rPr>
              <a:t>competenze</a:t>
            </a:r>
            <a:r>
              <a:rPr lang="it-IT" dirty="0" err="1">
                <a:sym typeface="Wingdings" pitchFamily="2" charset="2"/>
              </a:rPr>
              <a:t>…</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104438-5DDD-4A87-87FA-5C77DB0D56DF}"/>
              </a:ext>
            </a:extLst>
          </p:cNvPr>
          <p:cNvSpPr>
            <a:spLocks noGrp="1"/>
          </p:cNvSpPr>
          <p:nvPr>
            <p:ph type="title"/>
          </p:nvPr>
        </p:nvSpPr>
        <p:spPr/>
        <p:txBody>
          <a:bodyPr>
            <a:normAutofit fontScale="90000"/>
          </a:bodyPr>
          <a:lstStyle/>
          <a:p>
            <a:pPr>
              <a:defRPr/>
            </a:pPr>
            <a:r>
              <a:rPr lang="it-IT" dirty="0"/>
              <a:t>Un esempio d’autore di ‘antilingua’:</a:t>
            </a:r>
            <a:br>
              <a:rPr lang="it-IT" dirty="0"/>
            </a:br>
            <a:r>
              <a:rPr lang="it-IT" dirty="0"/>
              <a:t>Italo Calvino</a:t>
            </a:r>
          </a:p>
        </p:txBody>
      </p:sp>
      <p:pic>
        <p:nvPicPr>
          <p:cNvPr id="7" name="Segnaposto contenuto 6">
            <a:extLst>
              <a:ext uri="{FF2B5EF4-FFF2-40B4-BE49-F238E27FC236}">
                <a16:creationId xmlns:a16="http://schemas.microsoft.com/office/drawing/2014/main" id="{14B90B96-3E5A-4B20-9647-2B6ABDED25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2133600"/>
            <a:ext cx="5915851" cy="2200582"/>
          </a:xfrm>
        </p:spPr>
      </p:pic>
      <p:pic>
        <p:nvPicPr>
          <p:cNvPr id="9" name="Immagine 8">
            <a:extLst>
              <a:ext uri="{FF2B5EF4-FFF2-40B4-BE49-F238E27FC236}">
                <a16:creationId xmlns:a16="http://schemas.microsoft.com/office/drawing/2014/main" id="{540E8E73-0AD4-4442-BA7A-6E192A0FC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388892"/>
            <a:ext cx="5915851" cy="238371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1ED09-8B51-4525-A5BE-A585CFDE18EF}"/>
              </a:ext>
            </a:extLst>
          </p:cNvPr>
          <p:cNvSpPr>
            <a:spLocks noGrp="1"/>
          </p:cNvSpPr>
          <p:nvPr>
            <p:ph type="title"/>
          </p:nvPr>
        </p:nvSpPr>
        <p:spPr/>
        <p:txBody>
          <a:bodyPr/>
          <a:lstStyle/>
          <a:p>
            <a:pPr>
              <a:defRPr/>
            </a:pPr>
            <a:r>
              <a:rPr lang="it-IT" dirty="0"/>
              <a:t>Parole di plastica</a:t>
            </a:r>
          </a:p>
        </p:txBody>
      </p:sp>
      <p:pic>
        <p:nvPicPr>
          <p:cNvPr id="5" name="Segnaposto contenuto 4">
            <a:extLst>
              <a:ext uri="{FF2B5EF4-FFF2-40B4-BE49-F238E27FC236}">
                <a16:creationId xmlns:a16="http://schemas.microsoft.com/office/drawing/2014/main" id="{D08F75E5-8A56-492B-8B00-9DAFB11BF8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074" y="1981200"/>
            <a:ext cx="3444734" cy="4495800"/>
          </a:xfrm>
        </p:spPr>
      </p:pic>
      <p:pic>
        <p:nvPicPr>
          <p:cNvPr id="7" name="Immagine 6">
            <a:extLst>
              <a:ext uri="{FF2B5EF4-FFF2-40B4-BE49-F238E27FC236}">
                <a16:creationId xmlns:a16="http://schemas.microsoft.com/office/drawing/2014/main" id="{22AE44AB-673C-4AAC-B3F0-E5FA88A54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0649" y="3200400"/>
            <a:ext cx="6433351" cy="2362200"/>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a:extLst>
              <a:ext uri="{FF2B5EF4-FFF2-40B4-BE49-F238E27FC236}">
                <a16:creationId xmlns:a16="http://schemas.microsoft.com/office/drawing/2014/main" id="{E24596BF-57D3-4433-9892-03EA3D3E6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54200"/>
            <a:ext cx="37401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6">
            <a:extLst>
              <a:ext uri="{FF2B5EF4-FFF2-40B4-BE49-F238E27FC236}">
                <a16:creationId xmlns:a16="http://schemas.microsoft.com/office/drawing/2014/main" id="{9403B6A0-DFF5-4DCF-B25E-7177B00709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28800"/>
            <a:ext cx="50165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B80D4892-686C-42A3-A916-055343084CEF}"/>
              </a:ext>
            </a:extLst>
          </p:cNvPr>
          <p:cNvSpPr>
            <a:spLocks noGrp="1"/>
          </p:cNvSpPr>
          <p:nvPr>
            <p:ph type="title"/>
          </p:nvPr>
        </p:nvSpPr>
        <p:spPr/>
        <p:txBody>
          <a:bodyPr/>
          <a:lstStyle/>
          <a:p>
            <a:pPr>
              <a:defRPr/>
            </a:pPr>
            <a:r>
              <a:rPr lang="it-IT" sz="3600" dirty="0"/>
              <a:t>Meglio usare il Vocabolario di Base</a:t>
            </a:r>
            <a:br>
              <a:rPr lang="it-IT" sz="3600" dirty="0"/>
            </a:br>
            <a:r>
              <a:rPr lang="it-IT" sz="3600" dirty="0"/>
              <a:t>(le 7000 parole che usiamo di più)</a:t>
            </a:r>
          </a:p>
        </p:txBody>
      </p:sp>
      <p:sp>
        <p:nvSpPr>
          <p:cNvPr id="3" name="Segnaposto contenuto 2">
            <a:extLst>
              <a:ext uri="{FF2B5EF4-FFF2-40B4-BE49-F238E27FC236}">
                <a16:creationId xmlns:a16="http://schemas.microsoft.com/office/drawing/2014/main" id="{F3DF4434-1A46-4571-A545-77389C68550E}"/>
              </a:ext>
            </a:extLst>
          </p:cNvPr>
          <p:cNvSpPr>
            <a:spLocks noGrp="1"/>
          </p:cNvSpPr>
          <p:nvPr>
            <p:ph idx="1"/>
          </p:nvPr>
        </p:nvSpPr>
        <p:spPr/>
        <p:txBody>
          <a:bodyPr>
            <a:normAutofit fontScale="77500" lnSpcReduction="20000"/>
          </a:bodyPr>
          <a:lstStyle/>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sz="2800" dirty="0"/>
          </a:p>
          <a:p>
            <a:pPr>
              <a:defRPr/>
            </a:pPr>
            <a:endParaRPr lang="it-IT" sz="2800" dirty="0"/>
          </a:p>
          <a:p>
            <a:pPr>
              <a:defRPr/>
            </a:pPr>
            <a:endParaRPr lang="it-IT" sz="2800" dirty="0">
              <a:solidFill>
                <a:srgbClr val="FFFF00"/>
              </a:solidFill>
            </a:endParaRPr>
          </a:p>
          <a:p>
            <a:pPr>
              <a:defRPr/>
            </a:pPr>
            <a:r>
              <a:rPr lang="it-IT" sz="2800" dirty="0">
                <a:solidFill>
                  <a:srgbClr val="FFFF00"/>
                </a:solidFill>
              </a:rPr>
              <a:t>Lessico fondamentale </a:t>
            </a:r>
            <a:r>
              <a:rPr lang="it-IT" sz="2800" dirty="0"/>
              <a:t>(parole conosciute da tutti e usate nel 90% del discorso), </a:t>
            </a:r>
            <a:r>
              <a:rPr lang="it-IT" sz="2800" dirty="0">
                <a:solidFill>
                  <a:srgbClr val="FFFF00"/>
                </a:solidFill>
              </a:rPr>
              <a:t>lessico d’alto uso </a:t>
            </a:r>
            <a:r>
              <a:rPr lang="it-IT" sz="2800" dirty="0"/>
              <a:t>(note a tutti coloro che hanno istruzione media), </a:t>
            </a:r>
            <a:r>
              <a:rPr lang="it-IT" sz="2800" dirty="0">
                <a:solidFill>
                  <a:srgbClr val="FFFF00"/>
                </a:solidFill>
              </a:rPr>
              <a:t>lessico di alta disponibilità </a:t>
            </a:r>
            <a:r>
              <a:rPr lang="it-IT" sz="2800" dirty="0"/>
              <a:t>(non sempre usate ma conosciute da tutti), alla fine degli anni ’90 </a:t>
            </a:r>
            <a:endParaRPr lang="it-IT" dirty="0"/>
          </a:p>
          <a:p>
            <a:pPr>
              <a:defRPr/>
            </a:pPr>
            <a:endParaRPr lang="it-IT"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192E20-0D2F-4DDA-992E-46F242EFC496}"/>
              </a:ext>
            </a:extLst>
          </p:cNvPr>
          <p:cNvSpPr>
            <a:spLocks noGrp="1"/>
          </p:cNvSpPr>
          <p:nvPr>
            <p:ph type="title"/>
          </p:nvPr>
        </p:nvSpPr>
        <p:spPr/>
        <p:txBody>
          <a:bodyPr/>
          <a:lstStyle/>
          <a:p>
            <a:pPr>
              <a:defRPr/>
            </a:pPr>
            <a:r>
              <a:rPr lang="it-IT" dirty="0"/>
              <a:t>Il tramonto della “Galassia Gutenberg”</a:t>
            </a:r>
          </a:p>
        </p:txBody>
      </p:sp>
      <p:sp>
        <p:nvSpPr>
          <p:cNvPr id="3" name="Segnaposto contenuto 2">
            <a:extLst>
              <a:ext uri="{FF2B5EF4-FFF2-40B4-BE49-F238E27FC236}">
                <a16:creationId xmlns:a16="http://schemas.microsoft.com/office/drawing/2014/main" id="{B877D637-57A1-4A88-B26D-FD09D57F1BA8}"/>
              </a:ext>
            </a:extLst>
          </p:cNvPr>
          <p:cNvSpPr>
            <a:spLocks noGrp="1"/>
          </p:cNvSpPr>
          <p:nvPr>
            <p:ph idx="1"/>
          </p:nvPr>
        </p:nvSpPr>
        <p:spPr/>
        <p:txBody>
          <a:bodyPr>
            <a:normAutofit fontScale="70000" lnSpcReduction="20000"/>
          </a:bodyPr>
          <a:lstStyle/>
          <a:p>
            <a:pPr>
              <a:defRPr/>
            </a:pPr>
            <a:r>
              <a:rPr lang="it-IT" dirty="0">
                <a:solidFill>
                  <a:srgbClr val="FFFF00"/>
                </a:solidFill>
              </a:rPr>
              <a:t>Rivoluzione</a:t>
            </a:r>
            <a:r>
              <a:rPr lang="it-IT" dirty="0"/>
              <a:t> rispetto al dominio del </a:t>
            </a:r>
            <a:r>
              <a:rPr lang="it-IT" dirty="0">
                <a:solidFill>
                  <a:srgbClr val="FFFF00"/>
                </a:solidFill>
              </a:rPr>
              <a:t>libro stampato</a:t>
            </a:r>
          </a:p>
          <a:p>
            <a:pPr>
              <a:defRPr/>
            </a:pPr>
            <a:r>
              <a:rPr lang="it-IT" dirty="0"/>
              <a:t>Si perde </a:t>
            </a:r>
            <a:r>
              <a:rPr lang="it-IT" dirty="0">
                <a:solidFill>
                  <a:srgbClr val="FFFF00"/>
                </a:solidFill>
              </a:rPr>
              <a:t>autorialità, fisicità, solidità, certezze e confini </a:t>
            </a:r>
            <a:r>
              <a:rPr lang="it-IT" dirty="0"/>
              <a:t>(“</a:t>
            </a:r>
            <a:r>
              <a:rPr lang="it-IT" dirty="0">
                <a:solidFill>
                  <a:srgbClr val="FFFF00"/>
                </a:solidFill>
              </a:rPr>
              <a:t>punti di accesso</a:t>
            </a:r>
            <a:r>
              <a:rPr lang="it-IT" dirty="0"/>
              <a:t>” prestabiliti: 1a pag.), </a:t>
            </a:r>
            <a:r>
              <a:rPr lang="it-IT" dirty="0">
                <a:solidFill>
                  <a:srgbClr val="FFFF00"/>
                </a:solidFill>
              </a:rPr>
              <a:t>durata</a:t>
            </a:r>
            <a:r>
              <a:rPr lang="it-IT" dirty="0"/>
              <a:t>…</a:t>
            </a:r>
          </a:p>
          <a:p>
            <a:pPr>
              <a:defRPr/>
            </a:pPr>
            <a:r>
              <a:rPr lang="it-IT" dirty="0"/>
              <a:t>…in favore di </a:t>
            </a:r>
            <a:r>
              <a:rPr lang="it-IT" dirty="0">
                <a:solidFill>
                  <a:srgbClr val="FFFF00"/>
                </a:solidFill>
              </a:rPr>
              <a:t>frammentarietà e granularità</a:t>
            </a:r>
          </a:p>
          <a:p>
            <a:pPr>
              <a:defRPr/>
            </a:pPr>
            <a:r>
              <a:rPr lang="it-IT" dirty="0"/>
              <a:t>Solo perdita? O epoca </a:t>
            </a:r>
            <a:r>
              <a:rPr lang="it-IT" dirty="0" err="1"/>
              <a:t>Gutemberg</a:t>
            </a:r>
            <a:r>
              <a:rPr lang="it-IT" dirty="0"/>
              <a:t> solo ‘</a:t>
            </a:r>
            <a:r>
              <a:rPr lang="it-IT" dirty="0">
                <a:solidFill>
                  <a:srgbClr val="FFFF00"/>
                </a:solidFill>
                <a:hlinkClick r:id="rId2" action="ppaction://hlinksldjump"/>
              </a:rPr>
              <a:t>breve parentesi</a:t>
            </a:r>
            <a:r>
              <a:rPr lang="it-IT" dirty="0"/>
              <a:t>’?</a:t>
            </a:r>
          </a:p>
          <a:p>
            <a:pPr>
              <a:defRPr/>
            </a:pPr>
            <a:r>
              <a:rPr lang="it-IT" dirty="0"/>
              <a:t>David </a:t>
            </a:r>
            <a:r>
              <a:rPr lang="it-IT" dirty="0" err="1"/>
              <a:t>Weimberger</a:t>
            </a:r>
            <a:r>
              <a:rPr lang="it-IT" dirty="0"/>
              <a:t>: </a:t>
            </a:r>
            <a:r>
              <a:rPr lang="it-IT" i="1" dirty="0" err="1"/>
              <a:t>Everything</a:t>
            </a:r>
            <a:r>
              <a:rPr lang="it-IT" i="1" dirty="0"/>
              <a:t> </a:t>
            </a:r>
            <a:r>
              <a:rPr lang="it-IT" i="1" dirty="0" err="1"/>
              <a:t>is</a:t>
            </a:r>
            <a:r>
              <a:rPr lang="it-IT" i="1" dirty="0"/>
              <a:t> </a:t>
            </a:r>
            <a:r>
              <a:rPr lang="it-IT" i="1" dirty="0" err="1"/>
              <a:t>Miscellaneous</a:t>
            </a:r>
            <a:r>
              <a:rPr lang="it-IT" i="1" dirty="0"/>
              <a:t>: the Power of Digital Disorder</a:t>
            </a:r>
            <a:endParaRPr lang="it-IT" dirty="0"/>
          </a:p>
          <a:p>
            <a:pPr>
              <a:defRPr/>
            </a:pPr>
            <a:r>
              <a:rPr lang="it-IT" dirty="0"/>
              <a:t>Anche </a:t>
            </a:r>
            <a:r>
              <a:rPr lang="it-IT" dirty="0">
                <a:solidFill>
                  <a:srgbClr val="FFFF00"/>
                </a:solidFill>
              </a:rPr>
              <a:t>risorsa</a:t>
            </a:r>
            <a:r>
              <a:rPr lang="it-IT" dirty="0"/>
              <a:t> positiva </a:t>
            </a:r>
          </a:p>
          <a:p>
            <a:pPr>
              <a:defRPr/>
            </a:pPr>
            <a:r>
              <a:rPr lang="it-IT" dirty="0">
                <a:sym typeface="Wingdings" pitchFamily="2" charset="2"/>
              </a:rPr>
              <a:t></a:t>
            </a:r>
            <a:r>
              <a:rPr lang="it-IT" dirty="0"/>
              <a:t> </a:t>
            </a:r>
            <a:r>
              <a:rPr lang="it-IT" dirty="0">
                <a:solidFill>
                  <a:srgbClr val="FFFF00"/>
                </a:solidFill>
              </a:rPr>
              <a:t>libertà del lettore</a:t>
            </a:r>
            <a:r>
              <a:rPr lang="it-IT" dirty="0"/>
              <a:t>, riprende in mano iniziativa</a:t>
            </a:r>
          </a:p>
          <a:p>
            <a:pPr>
              <a:defRPr/>
            </a:pPr>
            <a:r>
              <a:rPr lang="it-IT" dirty="0">
                <a:solidFill>
                  <a:srgbClr val="FFFF00"/>
                </a:solidFill>
              </a:rPr>
              <a:t>Lettura guidata</a:t>
            </a:r>
            <a:r>
              <a:rPr lang="it-IT" dirty="0"/>
              <a:t> da propri </a:t>
            </a:r>
            <a:r>
              <a:rPr lang="it-IT" dirty="0">
                <a:solidFill>
                  <a:srgbClr val="FFFF00"/>
                </a:solidFill>
              </a:rPr>
              <a:t>bisogni e curiosità</a:t>
            </a:r>
            <a:r>
              <a:rPr lang="it-IT" dirty="0"/>
              <a:t>, e non tanto dall’</a:t>
            </a:r>
            <a:r>
              <a:rPr lang="it-IT" i="1" dirty="0" err="1"/>
              <a:t>auctoritas</a:t>
            </a:r>
            <a:r>
              <a:rPr lang="it-IT" dirty="0"/>
              <a:t> del libro stampato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966D25-00FA-467C-A3EB-B6D7141328AC}"/>
              </a:ext>
            </a:extLst>
          </p:cNvPr>
          <p:cNvSpPr>
            <a:spLocks noGrp="1"/>
          </p:cNvSpPr>
          <p:nvPr>
            <p:ph type="title"/>
          </p:nvPr>
        </p:nvSpPr>
        <p:spPr/>
        <p:txBody>
          <a:bodyPr/>
          <a:lstStyle/>
          <a:p>
            <a:pPr>
              <a:defRPr/>
            </a:pPr>
            <a:r>
              <a:rPr lang="it-IT" sz="3400" dirty="0"/>
              <a:t>GRADIT (Grande Dizionario italiano dell’uso) </a:t>
            </a:r>
            <a:r>
              <a:rPr lang="it-IT" sz="3400" dirty="0">
                <a:hlinkClick r:id="rId2"/>
              </a:rPr>
              <a:t>https://dizionario.internazionale.it/</a:t>
            </a:r>
            <a:r>
              <a:rPr lang="it-IT" sz="3400" dirty="0"/>
              <a:t> </a:t>
            </a:r>
          </a:p>
        </p:txBody>
      </p:sp>
      <p:pic>
        <p:nvPicPr>
          <p:cNvPr id="89091" name="Segnaposto contenuto 3" descr="marche-duso GRADIT.png">
            <a:extLst>
              <a:ext uri="{FF2B5EF4-FFF2-40B4-BE49-F238E27FC236}">
                <a16:creationId xmlns:a16="http://schemas.microsoft.com/office/drawing/2014/main" id="{A9B9C6DA-6671-4026-B197-6560A4D4440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90600" y="1905000"/>
            <a:ext cx="5514975" cy="4114800"/>
          </a:xfrm>
        </p:spPr>
      </p:pic>
      <p:pic>
        <p:nvPicPr>
          <p:cNvPr id="89092" name="Picture 2" descr="C:\Users\Leonardo\Desktop\LEZIONI GRAMMATICA ITALIANA 2015\STORIA DELLA LINGUA\IMMAGINI\22218.jpg">
            <a:extLst>
              <a:ext uri="{FF2B5EF4-FFF2-40B4-BE49-F238E27FC236}">
                <a16:creationId xmlns:a16="http://schemas.microsoft.com/office/drawing/2014/main" id="{50A9DF66-596A-4253-9FB5-493117BB88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0574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59543462-7896-414B-9357-438A40D57F6A}"/>
              </a:ext>
            </a:extLst>
          </p:cNvPr>
          <p:cNvSpPr/>
          <p:nvPr/>
        </p:nvSpPr>
        <p:spPr>
          <a:xfrm>
            <a:off x="152400" y="152400"/>
            <a:ext cx="8382000" cy="670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t>vo</a:t>
            </a:r>
          </a:p>
        </p:txBody>
      </p:sp>
      <p:sp>
        <p:nvSpPr>
          <p:cNvPr id="5" name="Ovale 4">
            <a:extLst>
              <a:ext uri="{FF2B5EF4-FFF2-40B4-BE49-F238E27FC236}">
                <a16:creationId xmlns:a16="http://schemas.microsoft.com/office/drawing/2014/main" id="{C9E1F07D-AAE4-489B-A385-4C269D53C3C1}"/>
              </a:ext>
            </a:extLst>
          </p:cNvPr>
          <p:cNvSpPr/>
          <p:nvPr/>
        </p:nvSpPr>
        <p:spPr>
          <a:xfrm>
            <a:off x="2667000" y="2209800"/>
            <a:ext cx="3200400" cy="30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FFFF00"/>
                </a:solidFill>
              </a:rPr>
              <a:t>vo</a:t>
            </a:r>
          </a:p>
        </p:txBody>
      </p:sp>
      <p:sp>
        <p:nvSpPr>
          <p:cNvPr id="2" name="Titolo 1">
            <a:extLst>
              <a:ext uri="{FF2B5EF4-FFF2-40B4-BE49-F238E27FC236}">
                <a16:creationId xmlns:a16="http://schemas.microsoft.com/office/drawing/2014/main" id="{B3B762A4-04DD-4388-AE27-9ADBC58B2A4A}"/>
              </a:ext>
            </a:extLst>
          </p:cNvPr>
          <p:cNvSpPr>
            <a:spLocks noGrp="1"/>
          </p:cNvSpPr>
          <p:nvPr>
            <p:ph type="title"/>
          </p:nvPr>
        </p:nvSpPr>
        <p:spPr>
          <a:xfrm>
            <a:off x="457200" y="381000"/>
            <a:ext cx="8153400" cy="1066800"/>
          </a:xfrm>
        </p:spPr>
        <p:txBody>
          <a:bodyPr>
            <a:normAutofit fontScale="90000"/>
          </a:bodyPr>
          <a:lstStyle/>
          <a:p>
            <a:pPr>
              <a:defRPr/>
            </a:pPr>
            <a:r>
              <a:rPr lang="it-IT" sz="3800" dirty="0"/>
              <a:t>Il vocabolario italiano per livello d’uso</a:t>
            </a:r>
          </a:p>
        </p:txBody>
      </p:sp>
      <p:sp>
        <p:nvSpPr>
          <p:cNvPr id="4" name="Ovale 3">
            <a:extLst>
              <a:ext uri="{FF2B5EF4-FFF2-40B4-BE49-F238E27FC236}">
                <a16:creationId xmlns:a16="http://schemas.microsoft.com/office/drawing/2014/main" id="{4F21D6A2-B670-4D0E-8A45-8DC2BCC0D87B}"/>
              </a:ext>
            </a:extLst>
          </p:cNvPr>
          <p:cNvSpPr/>
          <p:nvPr/>
        </p:nvSpPr>
        <p:spPr>
          <a:xfrm>
            <a:off x="3810000" y="3276600"/>
            <a:ext cx="11430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400" b="1" dirty="0">
                <a:solidFill>
                  <a:schemeClr val="bg1">
                    <a:lumMod val="50000"/>
                  </a:schemeClr>
                </a:solidFill>
              </a:rPr>
              <a:t>Voc. di base</a:t>
            </a:r>
          </a:p>
          <a:p>
            <a:pPr algn="ctr" eaLnBrk="1" hangingPunct="1">
              <a:defRPr/>
            </a:pPr>
            <a:r>
              <a:rPr lang="it-IT" sz="1400" b="1" dirty="0">
                <a:solidFill>
                  <a:schemeClr val="bg1">
                    <a:lumMod val="50000"/>
                  </a:schemeClr>
                </a:solidFill>
              </a:rPr>
              <a:t>7.000</a:t>
            </a:r>
          </a:p>
        </p:txBody>
      </p:sp>
      <p:sp>
        <p:nvSpPr>
          <p:cNvPr id="7" name="CasellaDiTesto 6">
            <a:extLst>
              <a:ext uri="{FF2B5EF4-FFF2-40B4-BE49-F238E27FC236}">
                <a16:creationId xmlns:a16="http://schemas.microsoft.com/office/drawing/2014/main" id="{3FF789AB-9754-4771-BB10-ACE8116DCD59}"/>
              </a:ext>
            </a:extLst>
          </p:cNvPr>
          <p:cNvSpPr txBox="1"/>
          <p:nvPr/>
        </p:nvSpPr>
        <p:spPr>
          <a:xfrm>
            <a:off x="3429000" y="2819400"/>
            <a:ext cx="2016125" cy="523875"/>
          </a:xfrm>
          <a:prstGeom prst="rect">
            <a:avLst/>
          </a:prstGeom>
          <a:noFill/>
        </p:spPr>
        <p:txBody>
          <a:bodyPr wrap="none">
            <a:spAutoFit/>
          </a:bodyPr>
          <a:lstStyle/>
          <a:p>
            <a:pPr eaLnBrk="1" hangingPunct="1">
              <a:defRPr/>
            </a:pPr>
            <a:r>
              <a:rPr lang="it-IT" sz="1400" b="1" dirty="0">
                <a:solidFill>
                  <a:schemeClr val="bg1">
                    <a:lumMod val="50000"/>
                  </a:schemeClr>
                </a:solidFill>
              </a:rPr>
              <a:t>Vocabolario comune</a:t>
            </a:r>
          </a:p>
          <a:p>
            <a:pPr algn="ctr" eaLnBrk="1" hangingPunct="1">
              <a:defRPr/>
            </a:pPr>
            <a:r>
              <a:rPr lang="it-IT" sz="1400" b="1" dirty="0">
                <a:solidFill>
                  <a:schemeClr val="bg1">
                    <a:lumMod val="50000"/>
                  </a:schemeClr>
                </a:solidFill>
              </a:rPr>
              <a:t>45.000</a:t>
            </a:r>
          </a:p>
        </p:txBody>
      </p:sp>
      <p:sp>
        <p:nvSpPr>
          <p:cNvPr id="8" name="CasellaDiTesto 7">
            <a:extLst>
              <a:ext uri="{FF2B5EF4-FFF2-40B4-BE49-F238E27FC236}">
                <a16:creationId xmlns:a16="http://schemas.microsoft.com/office/drawing/2014/main" id="{0BF6164E-4975-454B-BDAE-80C8C434E272}"/>
              </a:ext>
            </a:extLst>
          </p:cNvPr>
          <p:cNvSpPr txBox="1"/>
          <p:nvPr/>
        </p:nvSpPr>
        <p:spPr>
          <a:xfrm>
            <a:off x="2819400" y="1447800"/>
            <a:ext cx="3617913" cy="646113"/>
          </a:xfrm>
          <a:prstGeom prst="rect">
            <a:avLst/>
          </a:prstGeom>
          <a:noFill/>
        </p:spPr>
        <p:txBody>
          <a:bodyPr wrap="none">
            <a:spAutoFit/>
          </a:bodyPr>
          <a:lstStyle/>
          <a:p>
            <a:pPr algn="ctr" eaLnBrk="1" hangingPunct="1">
              <a:defRPr/>
            </a:pPr>
            <a:r>
              <a:rPr lang="it-IT" b="1" dirty="0">
                <a:solidFill>
                  <a:schemeClr val="bg1">
                    <a:lumMod val="50000"/>
                  </a:schemeClr>
                </a:solidFill>
              </a:rPr>
              <a:t>Vocabolari tecnici o settoriali </a:t>
            </a:r>
          </a:p>
          <a:p>
            <a:pPr algn="ctr" eaLnBrk="1" hangingPunct="1">
              <a:defRPr/>
            </a:pPr>
            <a:r>
              <a:rPr lang="it-IT" b="1" dirty="0">
                <a:solidFill>
                  <a:schemeClr val="bg1">
                    <a:lumMod val="50000"/>
                  </a:schemeClr>
                </a:solidFill>
              </a:rPr>
              <a:t>200.000</a:t>
            </a:r>
          </a:p>
        </p:txBody>
      </p:sp>
      <p:sp>
        <p:nvSpPr>
          <p:cNvPr id="83976" name="CasellaDiTesto 11">
            <a:extLst>
              <a:ext uri="{FF2B5EF4-FFF2-40B4-BE49-F238E27FC236}">
                <a16:creationId xmlns:a16="http://schemas.microsoft.com/office/drawing/2014/main" id="{F3E1B03D-D179-4EF6-8649-930539125DF7}"/>
              </a:ext>
            </a:extLst>
          </p:cNvPr>
          <p:cNvSpPr txBox="1">
            <a:spLocks noChangeArrowheads="1"/>
          </p:cNvSpPr>
          <p:nvPr/>
        </p:nvSpPr>
        <p:spPr bwMode="auto">
          <a:xfrm>
            <a:off x="5943600" y="3429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it-IT" altLang="it-IT" sz="1200" b="1"/>
              <a:t>VOCABOLARIO DI BASE:</a:t>
            </a:r>
          </a:p>
          <a:p>
            <a:pPr eaLnBrk="1" hangingPunct="1">
              <a:spcBef>
                <a:spcPct val="0"/>
              </a:spcBef>
              <a:buClrTx/>
              <a:buSzTx/>
              <a:buFontTx/>
              <a:buNone/>
            </a:pPr>
            <a:r>
              <a:rPr lang="it-IT" altLang="it-IT" sz="1200" b="1"/>
              <a:t>Lessico  fondamentale</a:t>
            </a:r>
          </a:p>
          <a:p>
            <a:pPr eaLnBrk="1" hangingPunct="1">
              <a:spcBef>
                <a:spcPct val="0"/>
              </a:spcBef>
              <a:buClrTx/>
              <a:buSzTx/>
              <a:buFontTx/>
              <a:buNone/>
            </a:pPr>
            <a:r>
              <a:rPr lang="it-IT" altLang="it-IT" sz="1200" b="1"/>
              <a:t>Lessico di alto uso</a:t>
            </a:r>
          </a:p>
          <a:p>
            <a:pPr eaLnBrk="1" hangingPunct="1">
              <a:spcBef>
                <a:spcPct val="0"/>
              </a:spcBef>
              <a:buClrTx/>
              <a:buSzTx/>
              <a:buFontTx/>
              <a:buNone/>
            </a:pPr>
            <a:r>
              <a:rPr lang="it-IT" altLang="it-IT" sz="1200" b="1"/>
              <a:t>Lessico di alta disponibilità</a:t>
            </a:r>
          </a:p>
        </p:txBody>
      </p:sp>
      <p:cxnSp>
        <p:nvCxnSpPr>
          <p:cNvPr id="16" name="Connettore 2 15">
            <a:extLst>
              <a:ext uri="{FF2B5EF4-FFF2-40B4-BE49-F238E27FC236}">
                <a16:creationId xmlns:a16="http://schemas.microsoft.com/office/drawing/2014/main" id="{2EB351B5-8369-4D75-8D93-7C17BF37F1D2}"/>
              </a:ext>
            </a:extLst>
          </p:cNvPr>
          <p:cNvCxnSpPr/>
          <p:nvPr/>
        </p:nvCxnSpPr>
        <p:spPr>
          <a:xfrm>
            <a:off x="1981200" y="3505200"/>
            <a:ext cx="1524000"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3978" name="CasellaDiTesto 18">
            <a:extLst>
              <a:ext uri="{FF2B5EF4-FFF2-40B4-BE49-F238E27FC236}">
                <a16:creationId xmlns:a16="http://schemas.microsoft.com/office/drawing/2014/main" id="{0CECCA5A-5EE8-46A7-A9E9-5C866379EC4C}"/>
              </a:ext>
            </a:extLst>
          </p:cNvPr>
          <p:cNvSpPr txBox="1">
            <a:spLocks noChangeArrowheads="1"/>
          </p:cNvSpPr>
          <p:nvPr/>
        </p:nvSpPr>
        <p:spPr bwMode="auto">
          <a:xfrm>
            <a:off x="1012825" y="2971800"/>
            <a:ext cx="2189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it-IT" altLang="it-IT" sz="1400" b="1">
                <a:solidFill>
                  <a:srgbClr val="FF0000"/>
                </a:solidFill>
              </a:rPr>
              <a:t>Vocabolario corrente: </a:t>
            </a:r>
          </a:p>
          <a:p>
            <a:pPr algn="ctr" eaLnBrk="1" hangingPunct="1">
              <a:spcBef>
                <a:spcPct val="0"/>
              </a:spcBef>
              <a:buClrTx/>
              <a:buSzTx/>
              <a:buFontTx/>
              <a:buNone/>
            </a:pPr>
            <a:r>
              <a:rPr lang="it-IT" altLang="it-IT" sz="1400" b="1">
                <a:solidFill>
                  <a:srgbClr val="FF0000"/>
                </a:solidFill>
              </a:rPr>
              <a:t>v. comune + v. base</a:t>
            </a:r>
          </a:p>
        </p:txBody>
      </p:sp>
      <p:cxnSp>
        <p:nvCxnSpPr>
          <p:cNvPr id="22" name="Connettore 2 21">
            <a:extLst>
              <a:ext uri="{FF2B5EF4-FFF2-40B4-BE49-F238E27FC236}">
                <a16:creationId xmlns:a16="http://schemas.microsoft.com/office/drawing/2014/main" id="{E0086DC3-7198-495B-9DC6-C8B677F64947}"/>
              </a:ext>
            </a:extLst>
          </p:cNvPr>
          <p:cNvCxnSpPr/>
          <p:nvPr/>
        </p:nvCxnSpPr>
        <p:spPr>
          <a:xfrm>
            <a:off x="2362200" y="3429000"/>
            <a:ext cx="1778000" cy="3905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Connettore 2 28">
            <a:extLst>
              <a:ext uri="{FF2B5EF4-FFF2-40B4-BE49-F238E27FC236}">
                <a16:creationId xmlns:a16="http://schemas.microsoft.com/office/drawing/2014/main" id="{B32899E1-7F1C-420A-87F5-B2E7D7AB9017}"/>
              </a:ext>
            </a:extLst>
          </p:cNvPr>
          <p:cNvCxnSpPr>
            <a:stCxn id="5" idx="6"/>
          </p:cNvCxnSpPr>
          <p:nvPr/>
        </p:nvCxnSpPr>
        <p:spPr>
          <a:xfrm flipH="1">
            <a:off x="4724400" y="3733800"/>
            <a:ext cx="1143000" cy="76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949751-B926-49E7-B553-BCD04ABBDCA4}"/>
              </a:ext>
            </a:extLst>
          </p:cNvPr>
          <p:cNvSpPr>
            <a:spLocks noGrp="1"/>
          </p:cNvSpPr>
          <p:nvPr>
            <p:ph type="title"/>
          </p:nvPr>
        </p:nvSpPr>
        <p:spPr/>
        <p:txBody>
          <a:bodyPr/>
          <a:lstStyle/>
          <a:p>
            <a:pPr>
              <a:defRPr/>
            </a:pPr>
            <a:r>
              <a:rPr lang="it-IT" sz="3600" dirty="0"/>
              <a:t>Linguaggi settoriali e vocabolario corrente</a:t>
            </a:r>
          </a:p>
        </p:txBody>
      </p:sp>
      <p:sp>
        <p:nvSpPr>
          <p:cNvPr id="3" name="Segnaposto contenuto 2">
            <a:extLst>
              <a:ext uri="{FF2B5EF4-FFF2-40B4-BE49-F238E27FC236}">
                <a16:creationId xmlns:a16="http://schemas.microsoft.com/office/drawing/2014/main" id="{953E4A38-E5D4-4FCD-81CE-638804C67248}"/>
              </a:ext>
            </a:extLst>
          </p:cNvPr>
          <p:cNvSpPr>
            <a:spLocks noGrp="1"/>
          </p:cNvSpPr>
          <p:nvPr>
            <p:ph sz="half" idx="1"/>
          </p:nvPr>
        </p:nvSpPr>
        <p:spPr/>
        <p:txBody>
          <a:bodyPr/>
          <a:lstStyle/>
          <a:p>
            <a:pPr>
              <a:buFont typeface="Wingdings" panose="05000000000000000000" pitchFamily="2" charset="2"/>
              <a:buNone/>
              <a:defRPr/>
            </a:pPr>
            <a:r>
              <a:rPr lang="it-IT" sz="2100" dirty="0">
                <a:solidFill>
                  <a:schemeClr val="bg2">
                    <a:lumMod val="40000"/>
                    <a:lumOff val="60000"/>
                  </a:schemeClr>
                </a:solidFill>
              </a:rPr>
              <a:t>Linguaggi settoriali</a:t>
            </a:r>
            <a:r>
              <a:rPr lang="it-IT" sz="2100" dirty="0"/>
              <a:t>: termini tecnico-specialistici (economia, medicina, musica, linguistica, letteratura, ecc.); </a:t>
            </a:r>
          </a:p>
          <a:p>
            <a:pPr>
              <a:buFont typeface="Wingdings" panose="05000000000000000000" pitchFamily="2" charset="2"/>
              <a:buNone/>
              <a:defRPr/>
            </a:pPr>
            <a:r>
              <a:rPr lang="it-IT" sz="2100" dirty="0">
                <a:solidFill>
                  <a:srgbClr val="FF5050"/>
                </a:solidFill>
              </a:rPr>
              <a:t>Vocabolario corrente</a:t>
            </a:r>
            <a:r>
              <a:rPr lang="it-IT" sz="2100" dirty="0"/>
              <a:t>: </a:t>
            </a:r>
            <a:r>
              <a:rPr lang="it-IT" sz="2100" dirty="0">
                <a:solidFill>
                  <a:srgbClr val="FFFF00"/>
                </a:solidFill>
              </a:rPr>
              <a:t>voc. comune</a:t>
            </a:r>
            <a:r>
              <a:rPr lang="it-IT" sz="2100" dirty="0"/>
              <a:t> (45000 </a:t>
            </a:r>
            <a:r>
              <a:rPr lang="it-IT" sz="2100" dirty="0">
                <a:solidFill>
                  <a:srgbClr val="FFFF00"/>
                </a:solidFill>
              </a:rPr>
              <a:t>voci non specialistiche</a:t>
            </a:r>
            <a:r>
              <a:rPr lang="it-IT" sz="2100" dirty="0"/>
              <a:t>, comuni a chi ha </a:t>
            </a:r>
            <a:r>
              <a:rPr lang="it-IT" sz="2100" dirty="0">
                <a:solidFill>
                  <a:srgbClr val="FFFF00"/>
                </a:solidFill>
              </a:rPr>
              <a:t>istruzione </a:t>
            </a:r>
            <a:r>
              <a:rPr lang="it-IT" sz="2100" dirty="0" err="1">
                <a:solidFill>
                  <a:srgbClr val="FFFF00"/>
                </a:solidFill>
              </a:rPr>
              <a:t>medio-alta</a:t>
            </a:r>
            <a:r>
              <a:rPr lang="it-IT" sz="2100" dirty="0"/>
              <a:t>, uso scritto) + </a:t>
            </a:r>
            <a:r>
              <a:rPr lang="it-IT" sz="2100" dirty="0">
                <a:solidFill>
                  <a:srgbClr val="FFFF00"/>
                </a:solidFill>
              </a:rPr>
              <a:t>voc. di base </a:t>
            </a:r>
            <a:r>
              <a:rPr lang="it-IT" sz="2100" dirty="0"/>
              <a:t>(7000 parole con frequenza + alta, testi orali e quotidiani)</a:t>
            </a:r>
          </a:p>
          <a:p>
            <a:pPr>
              <a:defRPr/>
            </a:pPr>
            <a:endParaRPr lang="it-IT" sz="2400" dirty="0"/>
          </a:p>
        </p:txBody>
      </p:sp>
      <p:pic>
        <p:nvPicPr>
          <p:cNvPr id="84996" name="Picture 2">
            <a:extLst>
              <a:ext uri="{FF2B5EF4-FFF2-40B4-BE49-F238E27FC236}">
                <a16:creationId xmlns:a16="http://schemas.microsoft.com/office/drawing/2014/main" id="{5CB2AB70-1D4D-4411-92A0-7FBE8C6343E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087563"/>
            <a:ext cx="4038600" cy="390207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E24673-B2F6-45CC-9D02-B9D193C9B323}"/>
              </a:ext>
            </a:extLst>
          </p:cNvPr>
          <p:cNvSpPr>
            <a:spLocks noGrp="1"/>
          </p:cNvSpPr>
          <p:nvPr>
            <p:ph type="title"/>
          </p:nvPr>
        </p:nvSpPr>
        <p:spPr/>
        <p:txBody>
          <a:bodyPr/>
          <a:lstStyle/>
          <a:p>
            <a:pPr>
              <a:defRPr/>
            </a:pPr>
            <a:r>
              <a:rPr lang="it-IT" i="1" dirty="0"/>
              <a:t>Un esempio</a:t>
            </a:r>
            <a:endParaRPr lang="it-IT" dirty="0"/>
          </a:p>
        </p:txBody>
      </p:sp>
      <p:sp>
        <p:nvSpPr>
          <p:cNvPr id="3" name="Segnaposto contenuto 2">
            <a:extLst>
              <a:ext uri="{FF2B5EF4-FFF2-40B4-BE49-F238E27FC236}">
                <a16:creationId xmlns:a16="http://schemas.microsoft.com/office/drawing/2014/main" id="{BA6EB065-2563-438C-8686-62EE7F19EC15}"/>
              </a:ext>
            </a:extLst>
          </p:cNvPr>
          <p:cNvSpPr>
            <a:spLocks noGrp="1"/>
          </p:cNvSpPr>
          <p:nvPr>
            <p:ph idx="1"/>
          </p:nvPr>
        </p:nvSpPr>
        <p:spPr/>
        <p:txBody>
          <a:bodyPr/>
          <a:lstStyle/>
          <a:p>
            <a:pPr>
              <a:defRPr/>
            </a:pPr>
            <a:r>
              <a:rPr lang="it-IT" i="1" dirty="0"/>
              <a:t>CARTELLA MEDICA:</a:t>
            </a:r>
          </a:p>
          <a:p>
            <a:pPr>
              <a:defRPr/>
            </a:pPr>
            <a:r>
              <a:rPr lang="it-IT" i="1" dirty="0">
                <a:solidFill>
                  <a:srgbClr val="FFFF00"/>
                </a:solidFill>
              </a:rPr>
              <a:t>Esito</a:t>
            </a:r>
            <a:r>
              <a:rPr lang="it-IT" dirty="0"/>
              <a:t> delle analisi? [CO = Vocabolario comune = istruzione medio-alta, tipico dello scritto] </a:t>
            </a:r>
          </a:p>
          <a:p>
            <a:pPr>
              <a:defRPr/>
            </a:pPr>
            <a:r>
              <a:rPr lang="it-IT" dirty="0">
                <a:sym typeface="Wingdings" pitchFamily="2" charset="2"/>
              </a:rPr>
              <a:t> MEGLIO </a:t>
            </a:r>
            <a:r>
              <a:rPr lang="it-IT" i="1" dirty="0">
                <a:solidFill>
                  <a:srgbClr val="FFFF00"/>
                </a:solidFill>
                <a:sym typeface="Wingdings" pitchFamily="2" charset="2"/>
              </a:rPr>
              <a:t>Risultato</a:t>
            </a:r>
            <a:r>
              <a:rPr lang="it-IT" i="1" dirty="0">
                <a:sym typeface="Wingdings" pitchFamily="2" charset="2"/>
              </a:rPr>
              <a:t> </a:t>
            </a:r>
            <a:r>
              <a:rPr lang="it-IT" dirty="0">
                <a:sym typeface="Wingdings" pitchFamily="2" charset="2"/>
              </a:rPr>
              <a:t>[FO = Lessico fondamentale = le 2000 parole più usate]</a:t>
            </a:r>
          </a:p>
          <a:p>
            <a:pPr>
              <a:defRPr/>
            </a:pPr>
            <a:endParaRPr lang="it-IT"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6F043-20E3-416D-A00E-36F67C53F4CA}"/>
              </a:ext>
            </a:extLst>
          </p:cNvPr>
          <p:cNvSpPr>
            <a:spLocks noGrp="1"/>
          </p:cNvSpPr>
          <p:nvPr>
            <p:ph type="title"/>
          </p:nvPr>
        </p:nvSpPr>
        <p:spPr/>
        <p:txBody>
          <a:bodyPr/>
          <a:lstStyle/>
          <a:p>
            <a:pPr>
              <a:defRPr/>
            </a:pPr>
            <a:r>
              <a:rPr lang="it-IT" dirty="0"/>
              <a:t>Tecnicismi sì, ma con giudizio</a:t>
            </a:r>
          </a:p>
        </p:txBody>
      </p:sp>
      <p:sp>
        <p:nvSpPr>
          <p:cNvPr id="3" name="Segnaposto contenuto 2">
            <a:extLst>
              <a:ext uri="{FF2B5EF4-FFF2-40B4-BE49-F238E27FC236}">
                <a16:creationId xmlns:a16="http://schemas.microsoft.com/office/drawing/2014/main" id="{E5AEE9E2-3356-4DE7-A55E-063F4FEC453F}"/>
              </a:ext>
            </a:extLst>
          </p:cNvPr>
          <p:cNvSpPr>
            <a:spLocks noGrp="1"/>
          </p:cNvSpPr>
          <p:nvPr>
            <p:ph idx="1"/>
          </p:nvPr>
        </p:nvSpPr>
        <p:spPr/>
        <p:txBody>
          <a:bodyPr>
            <a:normAutofit fontScale="77500" lnSpcReduction="20000"/>
          </a:bodyPr>
          <a:lstStyle/>
          <a:p>
            <a:pPr>
              <a:defRPr/>
            </a:pPr>
            <a:r>
              <a:rPr lang="it-IT" dirty="0"/>
              <a:t>Talora </a:t>
            </a:r>
            <a:r>
              <a:rPr lang="it-IT" dirty="0">
                <a:solidFill>
                  <a:srgbClr val="FFFF00"/>
                </a:solidFill>
              </a:rPr>
              <a:t>tecnicismi specifici (TS) </a:t>
            </a:r>
            <a:r>
              <a:rPr lang="it-IT" dirty="0"/>
              <a:t>non sostituibili</a:t>
            </a:r>
          </a:p>
          <a:p>
            <a:pPr>
              <a:defRPr/>
            </a:pPr>
            <a:r>
              <a:rPr lang="it-IT" dirty="0"/>
              <a:t>Ma </a:t>
            </a:r>
            <a:r>
              <a:rPr lang="it-IT" dirty="0">
                <a:solidFill>
                  <a:srgbClr val="FFFF00"/>
                </a:solidFill>
              </a:rPr>
              <a:t>possono essere ‘spiegati’</a:t>
            </a:r>
            <a:r>
              <a:rPr lang="it-IT" dirty="0"/>
              <a:t> all’interno del testo (aggiungendo una parafrasi o un sinonimo comune)</a:t>
            </a:r>
          </a:p>
          <a:p>
            <a:pPr>
              <a:defRPr/>
            </a:pPr>
            <a:r>
              <a:rPr lang="it-IT" dirty="0"/>
              <a:t>Es. «si è proceduto all’</a:t>
            </a:r>
            <a:r>
              <a:rPr lang="it-IT" dirty="0">
                <a:solidFill>
                  <a:srgbClr val="FFFF00"/>
                </a:solidFill>
              </a:rPr>
              <a:t>escussione</a:t>
            </a:r>
            <a:r>
              <a:rPr lang="it-IT" dirty="0"/>
              <a:t> di un teste, ovvero al suo </a:t>
            </a:r>
            <a:r>
              <a:rPr lang="it-IT" dirty="0">
                <a:solidFill>
                  <a:srgbClr val="FFFF00"/>
                </a:solidFill>
              </a:rPr>
              <a:t>esame</a:t>
            </a:r>
            <a:r>
              <a:rPr lang="it-IT" dirty="0"/>
              <a:t>»</a:t>
            </a:r>
          </a:p>
          <a:p>
            <a:pPr>
              <a:defRPr/>
            </a:pPr>
            <a:r>
              <a:rPr lang="it-IT" dirty="0"/>
              <a:t>In realtà, molti tecnicismi sono ‘</a:t>
            </a:r>
            <a:r>
              <a:rPr lang="it-IT" dirty="0">
                <a:solidFill>
                  <a:srgbClr val="FFFF00"/>
                </a:solidFill>
              </a:rPr>
              <a:t>collaterali</a:t>
            </a:r>
            <a:r>
              <a:rPr lang="it-IT" dirty="0"/>
              <a:t>’ e </a:t>
            </a:r>
            <a:r>
              <a:rPr lang="it-IT" dirty="0">
                <a:solidFill>
                  <a:srgbClr val="FFFF00"/>
                </a:solidFill>
              </a:rPr>
              <a:t>non necessari</a:t>
            </a:r>
            <a:r>
              <a:rPr lang="it-IT" dirty="0"/>
              <a:t> (usati per ‘fare scena’, dare patina di professionalità)</a:t>
            </a:r>
          </a:p>
          <a:p>
            <a:pPr>
              <a:defRPr/>
            </a:pPr>
            <a:r>
              <a:rPr lang="it-IT" dirty="0"/>
              <a:t>Specie in </a:t>
            </a:r>
            <a:r>
              <a:rPr lang="it-IT" dirty="0">
                <a:solidFill>
                  <a:srgbClr val="FFFF00"/>
                </a:solidFill>
              </a:rPr>
              <a:t>testi </a:t>
            </a:r>
            <a:r>
              <a:rPr lang="it-IT" dirty="0" err="1">
                <a:solidFill>
                  <a:srgbClr val="FFFF00"/>
                </a:solidFill>
              </a:rPr>
              <a:t>giuridico-amministrativo</a:t>
            </a:r>
            <a:r>
              <a:rPr lang="it-IT" dirty="0">
                <a:solidFill>
                  <a:srgbClr val="FFFF00"/>
                </a:solidFill>
              </a:rPr>
              <a:t> </a:t>
            </a:r>
            <a:r>
              <a:rPr lang="it-IT" dirty="0"/>
              <a:t>(“burocratese”)</a:t>
            </a:r>
          </a:p>
          <a:p>
            <a:pPr>
              <a:defRPr/>
            </a:pPr>
            <a:r>
              <a:rPr lang="it-IT" dirty="0">
                <a:sym typeface="Wingdings" pitchFamily="2" charset="2"/>
              </a:rPr>
              <a:t>O in </a:t>
            </a:r>
            <a:r>
              <a:rPr lang="it-IT" dirty="0" err="1">
                <a:solidFill>
                  <a:srgbClr val="FFFF00"/>
                </a:solidFill>
                <a:sym typeface="Wingdings" pitchFamily="2" charset="2"/>
              </a:rPr>
              <a:t>àmbito</a:t>
            </a:r>
            <a:r>
              <a:rPr lang="it-IT" dirty="0">
                <a:solidFill>
                  <a:srgbClr val="FFFF00"/>
                </a:solidFill>
                <a:sym typeface="Wingdings" pitchFamily="2" charset="2"/>
              </a:rPr>
              <a:t> medico</a:t>
            </a:r>
            <a:r>
              <a:rPr lang="it-IT" dirty="0">
                <a:sym typeface="Wingdings" pitchFamily="2" charset="2"/>
              </a:rPr>
              <a:t>: </a:t>
            </a:r>
            <a:r>
              <a:rPr lang="it-IT" i="1" dirty="0">
                <a:sym typeface="Wingdings" pitchFamily="2" charset="2"/>
              </a:rPr>
              <a:t>sintomo </a:t>
            </a:r>
            <a:r>
              <a:rPr lang="it-IT" i="1" dirty="0">
                <a:solidFill>
                  <a:srgbClr val="FFFF00"/>
                </a:solidFill>
                <a:sym typeface="Wingdings" pitchFamily="2" charset="2"/>
              </a:rPr>
              <a:t>conclamato</a:t>
            </a:r>
            <a:r>
              <a:rPr lang="it-IT" dirty="0">
                <a:sym typeface="Wingdings" pitchFamily="2" charset="2"/>
              </a:rPr>
              <a:t>, </a:t>
            </a:r>
            <a:r>
              <a:rPr lang="it-IT" i="1" dirty="0">
                <a:sym typeface="Wingdings" pitchFamily="2" charset="2"/>
              </a:rPr>
              <a:t>soggetto </a:t>
            </a:r>
            <a:r>
              <a:rPr lang="it-IT" i="1" dirty="0">
                <a:solidFill>
                  <a:srgbClr val="FFFF00"/>
                </a:solidFill>
                <a:sym typeface="Wingdings" pitchFamily="2" charset="2"/>
              </a:rPr>
              <a:t>asintomatico</a:t>
            </a:r>
            <a:r>
              <a:rPr lang="it-IT" dirty="0">
                <a:sym typeface="Wingdings" pitchFamily="2" charset="2"/>
              </a:rPr>
              <a:t>…  ‘chiaro’, ‘ ‘senza sintomi’</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1A73F-407F-48BC-B21B-BAED58C1845A}"/>
              </a:ext>
            </a:extLst>
          </p:cNvPr>
          <p:cNvSpPr>
            <a:spLocks noGrp="1"/>
          </p:cNvSpPr>
          <p:nvPr>
            <p:ph type="title"/>
          </p:nvPr>
        </p:nvSpPr>
        <p:spPr/>
        <p:txBody>
          <a:bodyPr/>
          <a:lstStyle/>
          <a:p>
            <a:pPr>
              <a:defRPr/>
            </a:pPr>
            <a:r>
              <a:rPr lang="it-IT" dirty="0"/>
              <a:t>Precisione</a:t>
            </a:r>
          </a:p>
        </p:txBody>
      </p:sp>
      <p:sp>
        <p:nvSpPr>
          <p:cNvPr id="3" name="Segnaposto contenuto 2">
            <a:extLst>
              <a:ext uri="{FF2B5EF4-FFF2-40B4-BE49-F238E27FC236}">
                <a16:creationId xmlns:a16="http://schemas.microsoft.com/office/drawing/2014/main" id="{51DAA0EF-FD96-46D6-806D-B5E8933E1694}"/>
              </a:ext>
            </a:extLst>
          </p:cNvPr>
          <p:cNvSpPr>
            <a:spLocks noGrp="1"/>
          </p:cNvSpPr>
          <p:nvPr>
            <p:ph idx="1"/>
          </p:nvPr>
        </p:nvSpPr>
        <p:spPr/>
        <p:txBody>
          <a:bodyPr>
            <a:normAutofit fontScale="92500" lnSpcReduction="20000"/>
          </a:bodyPr>
          <a:lstStyle/>
          <a:p>
            <a:pPr>
              <a:defRPr/>
            </a:pPr>
            <a:r>
              <a:rPr lang="it-IT" dirty="0">
                <a:solidFill>
                  <a:srgbClr val="FFFF00"/>
                </a:solidFill>
              </a:rPr>
              <a:t>Preferire</a:t>
            </a:r>
            <a:r>
              <a:rPr lang="it-IT" dirty="0"/>
              <a:t> gli </a:t>
            </a:r>
            <a:r>
              <a:rPr lang="it-IT" i="1" dirty="0">
                <a:solidFill>
                  <a:srgbClr val="FFFF00"/>
                </a:solidFill>
              </a:rPr>
              <a:t>iponimi</a:t>
            </a:r>
            <a:r>
              <a:rPr lang="it-IT" dirty="0"/>
              <a:t> (‘abete, pioppo, pino’) agli </a:t>
            </a:r>
            <a:r>
              <a:rPr lang="it-IT" i="1" dirty="0">
                <a:solidFill>
                  <a:srgbClr val="FFFF00"/>
                </a:solidFill>
              </a:rPr>
              <a:t>iperonimi</a:t>
            </a:r>
            <a:r>
              <a:rPr lang="it-IT" i="1" dirty="0"/>
              <a:t> </a:t>
            </a:r>
            <a:r>
              <a:rPr lang="it-IT" dirty="0"/>
              <a:t>(‘albero’)</a:t>
            </a:r>
            <a:endParaRPr lang="it-IT" i="1" dirty="0"/>
          </a:p>
          <a:p>
            <a:pPr>
              <a:defRPr/>
            </a:pPr>
            <a:r>
              <a:rPr lang="it-IT" i="1" dirty="0">
                <a:solidFill>
                  <a:srgbClr val="FFFF00"/>
                </a:solidFill>
              </a:rPr>
              <a:t>Evento</a:t>
            </a:r>
            <a:r>
              <a:rPr lang="it-IT" dirty="0"/>
              <a:t>? </a:t>
            </a:r>
            <a:r>
              <a:rPr lang="it-IT" dirty="0">
                <a:sym typeface="Wingdings" pitchFamily="2" charset="2"/>
              </a:rPr>
              <a:t> seminario, mostra, fiera, </a:t>
            </a:r>
            <a:r>
              <a:rPr lang="it-IT" dirty="0" err="1">
                <a:sym typeface="Wingdings" pitchFamily="2" charset="2"/>
              </a:rPr>
              <a:t>conferenza…</a:t>
            </a:r>
            <a:endParaRPr lang="it-IT" dirty="0">
              <a:sym typeface="Wingdings" pitchFamily="2" charset="2"/>
            </a:endParaRPr>
          </a:p>
          <a:p>
            <a:pPr>
              <a:defRPr/>
            </a:pPr>
            <a:r>
              <a:rPr lang="it-IT" i="1" dirty="0">
                <a:solidFill>
                  <a:srgbClr val="FFFF00"/>
                </a:solidFill>
                <a:sym typeface="Wingdings" pitchFamily="2" charset="2"/>
              </a:rPr>
              <a:t>Documento</a:t>
            </a:r>
            <a:r>
              <a:rPr lang="it-IT" dirty="0">
                <a:sym typeface="Wingdings" pitchFamily="2" charset="2"/>
              </a:rPr>
              <a:t>?  libro, periodico, </a:t>
            </a:r>
            <a:r>
              <a:rPr lang="it-IT" dirty="0" err="1">
                <a:sym typeface="Wingdings" pitchFamily="2" charset="2"/>
              </a:rPr>
              <a:t>manoscritto…</a:t>
            </a:r>
            <a:endParaRPr lang="it-IT" dirty="0">
              <a:sym typeface="Wingdings" pitchFamily="2" charset="2"/>
            </a:endParaRPr>
          </a:p>
          <a:p>
            <a:pPr>
              <a:defRPr/>
            </a:pPr>
            <a:r>
              <a:rPr lang="it-IT" i="1" dirty="0">
                <a:solidFill>
                  <a:srgbClr val="FFFF00"/>
                </a:solidFill>
                <a:sym typeface="Wingdings" pitchFamily="2" charset="2"/>
              </a:rPr>
              <a:t>Utente</a:t>
            </a:r>
            <a:r>
              <a:rPr lang="it-IT" dirty="0">
                <a:sym typeface="Wingdings" pitchFamily="2" charset="2"/>
              </a:rPr>
              <a:t>?  cliente, lettore, cittadino, paziente, studente, </a:t>
            </a:r>
            <a:r>
              <a:rPr lang="it-IT" dirty="0" err="1">
                <a:sym typeface="Wingdings" pitchFamily="2" charset="2"/>
              </a:rPr>
              <a:t>abbonato…</a:t>
            </a:r>
            <a:endParaRPr lang="it-IT" i="1" dirty="0">
              <a:sym typeface="Wingdings" pitchFamily="2" charset="2"/>
            </a:endParaRPr>
          </a:p>
          <a:p>
            <a:pPr>
              <a:defRPr/>
            </a:pPr>
            <a:r>
              <a:rPr lang="it-IT" dirty="0">
                <a:sym typeface="Wingdings" pitchFamily="2" charset="2"/>
              </a:rPr>
              <a:t>Più facili anche da rintracciare nei motori di ricerca</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66D11-4534-4745-99D2-53C58FACB83D}"/>
              </a:ext>
            </a:extLst>
          </p:cNvPr>
          <p:cNvSpPr>
            <a:spLocks noGrp="1"/>
          </p:cNvSpPr>
          <p:nvPr>
            <p:ph type="title"/>
          </p:nvPr>
        </p:nvSpPr>
        <p:spPr/>
        <p:txBody>
          <a:bodyPr/>
          <a:lstStyle/>
          <a:p>
            <a:pPr>
              <a:defRPr/>
            </a:pPr>
            <a:r>
              <a:rPr lang="it-IT" dirty="0"/>
              <a:t>Più verbi, meno nomi</a:t>
            </a:r>
          </a:p>
        </p:txBody>
      </p:sp>
      <p:sp>
        <p:nvSpPr>
          <p:cNvPr id="3" name="Segnaposto contenuto 2">
            <a:extLst>
              <a:ext uri="{FF2B5EF4-FFF2-40B4-BE49-F238E27FC236}">
                <a16:creationId xmlns:a16="http://schemas.microsoft.com/office/drawing/2014/main" id="{578C7F03-E666-4887-BC0C-0BF6C9527618}"/>
              </a:ext>
            </a:extLst>
          </p:cNvPr>
          <p:cNvSpPr>
            <a:spLocks noGrp="1"/>
          </p:cNvSpPr>
          <p:nvPr>
            <p:ph idx="1"/>
          </p:nvPr>
        </p:nvSpPr>
        <p:spPr/>
        <p:txBody>
          <a:bodyPr>
            <a:normAutofit fontScale="92500" lnSpcReduction="20000"/>
          </a:bodyPr>
          <a:lstStyle/>
          <a:p>
            <a:pPr>
              <a:defRPr/>
            </a:pPr>
            <a:r>
              <a:rPr lang="it-IT" dirty="0"/>
              <a:t>Sui </a:t>
            </a:r>
            <a:r>
              <a:rPr lang="it-IT" dirty="0">
                <a:solidFill>
                  <a:srgbClr val="FFFF00"/>
                </a:solidFill>
              </a:rPr>
              <a:t>motori di ricerca</a:t>
            </a:r>
            <a:r>
              <a:rPr lang="it-IT" dirty="0"/>
              <a:t>, si cercano </a:t>
            </a:r>
            <a:r>
              <a:rPr lang="it-IT" dirty="0">
                <a:solidFill>
                  <a:srgbClr val="FFFF00"/>
                </a:solidFill>
              </a:rPr>
              <a:t>azioni (verbi)</a:t>
            </a:r>
          </a:p>
          <a:p>
            <a:pPr>
              <a:defRPr/>
            </a:pPr>
            <a:r>
              <a:rPr lang="it-IT" dirty="0">
                <a:solidFill>
                  <a:srgbClr val="FFFF00"/>
                </a:solidFill>
              </a:rPr>
              <a:t>Verbi all’infinito </a:t>
            </a:r>
            <a:r>
              <a:rPr lang="it-IT" dirty="0"/>
              <a:t>danno slancio, anche all’inizio di un testo</a:t>
            </a:r>
          </a:p>
          <a:p>
            <a:pPr>
              <a:defRPr/>
            </a:pPr>
            <a:r>
              <a:rPr lang="it-IT" dirty="0">
                <a:solidFill>
                  <a:srgbClr val="FFFF00"/>
                </a:solidFill>
              </a:rPr>
              <a:t>Leggerezza e dinamismo</a:t>
            </a:r>
          </a:p>
          <a:p>
            <a:pPr>
              <a:defRPr/>
            </a:pPr>
            <a:r>
              <a:rPr lang="it-IT" dirty="0">
                <a:solidFill>
                  <a:srgbClr val="FFFF00"/>
                </a:solidFill>
              </a:rPr>
              <a:t>Più agili </a:t>
            </a:r>
            <a:r>
              <a:rPr lang="it-IT" dirty="0"/>
              <a:t>rispetto a </a:t>
            </a:r>
            <a:r>
              <a:rPr lang="it-IT" dirty="0">
                <a:solidFill>
                  <a:srgbClr val="FFFF00"/>
                </a:solidFill>
              </a:rPr>
              <a:t>nominalizzazione</a:t>
            </a:r>
            <a:r>
              <a:rPr lang="it-IT" dirty="0"/>
              <a:t> (specie quella in </a:t>
            </a:r>
            <a:r>
              <a:rPr lang="it-IT" dirty="0" err="1"/>
              <a:t>-</a:t>
            </a:r>
            <a:r>
              <a:rPr lang="it-IT" i="1" dirty="0" err="1"/>
              <a:t>zione</a:t>
            </a:r>
            <a:r>
              <a:rPr lang="it-IT" dirty="0"/>
              <a:t> o </a:t>
            </a:r>
            <a:r>
              <a:rPr lang="it-IT" dirty="0" err="1"/>
              <a:t>-</a:t>
            </a:r>
            <a:r>
              <a:rPr lang="it-IT" i="1" dirty="0" err="1"/>
              <a:t>izzazione</a:t>
            </a:r>
            <a:r>
              <a:rPr lang="it-IT" dirty="0"/>
              <a:t>)</a:t>
            </a:r>
          </a:p>
          <a:p>
            <a:pPr>
              <a:defRPr/>
            </a:pPr>
            <a:r>
              <a:rPr lang="it-IT" dirty="0">
                <a:solidFill>
                  <a:srgbClr val="FFFF00"/>
                </a:solidFill>
              </a:rPr>
              <a:t>Meno equivoci </a:t>
            </a:r>
            <a:r>
              <a:rPr lang="it-IT" dirty="0"/>
              <a:t>(possibili con nomi):</a:t>
            </a:r>
            <a:r>
              <a:rPr lang="it-IT" i="1" dirty="0"/>
              <a:t> </a:t>
            </a:r>
          </a:p>
          <a:p>
            <a:pPr>
              <a:defRPr/>
            </a:pPr>
            <a:r>
              <a:rPr lang="it-IT" dirty="0"/>
              <a:t>“illecita </a:t>
            </a:r>
            <a:r>
              <a:rPr lang="it-IT" i="1" dirty="0"/>
              <a:t>detenzione </a:t>
            </a:r>
            <a:r>
              <a:rPr lang="it-IT" dirty="0"/>
              <a:t>di apparecchio televisivo” </a:t>
            </a:r>
          </a:p>
          <a:p>
            <a:pPr>
              <a:defRPr/>
            </a:pPr>
            <a:r>
              <a:rPr lang="it-IT" dirty="0">
                <a:sym typeface="Wingdings" pitchFamily="2" charset="2"/>
              </a:rPr>
              <a:t> “</a:t>
            </a:r>
            <a:r>
              <a:rPr lang="it-IT" i="1" dirty="0">
                <a:sym typeface="Wingdings" pitchFamily="2" charset="2"/>
              </a:rPr>
              <a:t>possedere</a:t>
            </a:r>
            <a:r>
              <a:rPr lang="it-IT" dirty="0">
                <a:sym typeface="Wingdings" pitchFamily="2" charset="2"/>
              </a:rPr>
              <a:t> illecitamente un televisore”</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0E669E-CA87-427A-9AC4-CA92B3D256B5}"/>
              </a:ext>
            </a:extLst>
          </p:cNvPr>
          <p:cNvSpPr>
            <a:spLocks noGrp="1"/>
          </p:cNvSpPr>
          <p:nvPr>
            <p:ph type="title"/>
          </p:nvPr>
        </p:nvSpPr>
        <p:spPr/>
        <p:txBody>
          <a:bodyPr>
            <a:normAutofit fontScale="90000"/>
          </a:bodyPr>
          <a:lstStyle/>
          <a:p>
            <a:pPr>
              <a:defRPr/>
            </a:pPr>
            <a:r>
              <a:rPr lang="it-IT" dirty="0"/>
              <a:t>Verbi al posto di nomi </a:t>
            </a:r>
            <a:br>
              <a:rPr lang="it-IT" dirty="0"/>
            </a:br>
            <a:r>
              <a:rPr lang="it-IT" dirty="0"/>
              <a:t>(no a “stile nominale”)</a:t>
            </a:r>
          </a:p>
        </p:txBody>
      </p:sp>
      <p:pic>
        <p:nvPicPr>
          <p:cNvPr id="5" name="Segnaposto contenuto 4">
            <a:extLst>
              <a:ext uri="{FF2B5EF4-FFF2-40B4-BE49-F238E27FC236}">
                <a16:creationId xmlns:a16="http://schemas.microsoft.com/office/drawing/2014/main" id="{99F3A3F1-D57C-4A83-AE59-F630776C8D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0202" y="1981200"/>
            <a:ext cx="7483595" cy="4114800"/>
          </a:xfr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8283D-985F-4368-802D-D0FD2BA4742A}"/>
              </a:ext>
            </a:extLst>
          </p:cNvPr>
          <p:cNvSpPr>
            <a:spLocks noGrp="1"/>
          </p:cNvSpPr>
          <p:nvPr>
            <p:ph type="title"/>
          </p:nvPr>
        </p:nvSpPr>
        <p:spPr/>
        <p:txBody>
          <a:bodyPr/>
          <a:lstStyle/>
          <a:p>
            <a:pPr>
              <a:defRPr/>
            </a:pPr>
            <a:r>
              <a:rPr lang="it-IT"/>
              <a:t>Verbi logori</a:t>
            </a:r>
          </a:p>
        </p:txBody>
      </p:sp>
      <p:sp>
        <p:nvSpPr>
          <p:cNvPr id="3" name="Segnaposto contenuto 2">
            <a:extLst>
              <a:ext uri="{FF2B5EF4-FFF2-40B4-BE49-F238E27FC236}">
                <a16:creationId xmlns:a16="http://schemas.microsoft.com/office/drawing/2014/main" id="{59419982-C6D8-4EC4-904D-FD0644EA439C}"/>
              </a:ext>
            </a:extLst>
          </p:cNvPr>
          <p:cNvSpPr>
            <a:spLocks noGrp="1"/>
          </p:cNvSpPr>
          <p:nvPr>
            <p:ph idx="1"/>
          </p:nvPr>
        </p:nvSpPr>
        <p:spPr/>
        <p:txBody>
          <a:bodyPr>
            <a:normAutofit fontScale="85000" lnSpcReduction="10000"/>
          </a:bodyPr>
          <a:lstStyle/>
          <a:p>
            <a:pPr>
              <a:defRPr/>
            </a:pPr>
            <a:r>
              <a:rPr lang="it-IT" dirty="0"/>
              <a:t>I </a:t>
            </a:r>
            <a:r>
              <a:rPr lang="it-IT" dirty="0">
                <a:solidFill>
                  <a:srgbClr val="FFFF00"/>
                </a:solidFill>
              </a:rPr>
              <a:t>verbi ‘paternalistici’</a:t>
            </a:r>
            <a:r>
              <a:rPr lang="it-IT" dirty="0"/>
              <a:t> (</a:t>
            </a:r>
            <a:r>
              <a:rPr lang="it-IT" i="1" dirty="0"/>
              <a:t>consentire</a:t>
            </a:r>
            <a:r>
              <a:rPr lang="it-IT" dirty="0"/>
              <a:t>, </a:t>
            </a:r>
            <a:r>
              <a:rPr lang="it-IT" i="1" dirty="0"/>
              <a:t>mettere in grado</a:t>
            </a:r>
            <a:r>
              <a:rPr lang="it-IT" dirty="0"/>
              <a:t>, </a:t>
            </a:r>
            <a:r>
              <a:rPr lang="it-IT" i="1" dirty="0"/>
              <a:t>permettere</a:t>
            </a:r>
            <a:r>
              <a:rPr lang="it-IT" dirty="0"/>
              <a:t>): mettono distanza e fungono da allunga-frasi; es. </a:t>
            </a:r>
            <a:r>
              <a:rPr lang="it-IT" i="1" dirty="0"/>
              <a:t>consente di visualizzare </a:t>
            </a:r>
            <a:r>
              <a:rPr lang="it-IT" dirty="0"/>
              <a:t>= ‘mostra’; </a:t>
            </a:r>
            <a:r>
              <a:rPr lang="it-IT" i="1" dirty="0"/>
              <a:t>è in grado di rispondere</a:t>
            </a:r>
            <a:r>
              <a:rPr lang="it-IT" dirty="0"/>
              <a:t> = ‘risponde’</a:t>
            </a:r>
          </a:p>
          <a:p>
            <a:pPr>
              <a:defRPr/>
            </a:pPr>
            <a:r>
              <a:rPr lang="it-IT" dirty="0"/>
              <a:t>I </a:t>
            </a:r>
            <a:r>
              <a:rPr lang="it-IT" i="1" dirty="0">
                <a:solidFill>
                  <a:srgbClr val="FFFF00"/>
                </a:solidFill>
              </a:rPr>
              <a:t>velleitari</a:t>
            </a:r>
            <a:r>
              <a:rPr lang="it-IT" dirty="0"/>
              <a:t> </a:t>
            </a:r>
            <a:r>
              <a:rPr lang="it-IT" i="1" dirty="0"/>
              <a:t>(volere</a:t>
            </a:r>
            <a:r>
              <a:rPr lang="it-IT" dirty="0"/>
              <a:t>, </a:t>
            </a:r>
            <a:r>
              <a:rPr lang="it-IT" i="1" dirty="0"/>
              <a:t>intendere</a:t>
            </a:r>
            <a:r>
              <a:rPr lang="it-IT" dirty="0"/>
              <a:t>)</a:t>
            </a:r>
            <a:r>
              <a:rPr lang="it-IT" i="1" dirty="0"/>
              <a:t>:</a:t>
            </a:r>
            <a:r>
              <a:rPr lang="it-IT" dirty="0"/>
              <a:t> </a:t>
            </a:r>
            <a:r>
              <a:rPr lang="it-IT" i="1" dirty="0"/>
              <a:t>vogliamo essere </a:t>
            </a:r>
            <a:r>
              <a:rPr lang="it-IT" dirty="0"/>
              <a:t>= non lo siamo! </a:t>
            </a:r>
            <a:r>
              <a:rPr lang="it-IT" i="1" dirty="0"/>
              <a:t>Intendiamo fare </a:t>
            </a:r>
            <a:r>
              <a:rPr lang="it-IT" dirty="0"/>
              <a:t>= non lo facciamo ancora!</a:t>
            </a:r>
          </a:p>
          <a:p>
            <a:pPr>
              <a:defRPr/>
            </a:pPr>
            <a:r>
              <a:rPr lang="it-IT" dirty="0"/>
              <a:t>Gli </a:t>
            </a:r>
            <a:r>
              <a:rPr lang="it-IT" i="1" dirty="0">
                <a:solidFill>
                  <a:srgbClr val="FFFF00"/>
                </a:solidFill>
              </a:rPr>
              <a:t>antiquati</a:t>
            </a:r>
            <a:r>
              <a:rPr lang="it-IT" dirty="0"/>
              <a:t> (</a:t>
            </a:r>
            <a:r>
              <a:rPr lang="it-IT" i="1" dirty="0"/>
              <a:t>provvedere, procedere, trasmettere</a:t>
            </a:r>
            <a:r>
              <a:rPr lang="it-IT" dirty="0"/>
              <a:t>): </a:t>
            </a:r>
            <a:r>
              <a:rPr lang="it-IT" i="1" dirty="0"/>
              <a:t>provvedere a fare </a:t>
            </a:r>
            <a:r>
              <a:rPr lang="it-IT" i="1" dirty="0" err="1"/>
              <a:t>qcosa</a:t>
            </a:r>
            <a:r>
              <a:rPr lang="it-IT" i="1" dirty="0"/>
              <a:t> </a:t>
            </a:r>
            <a:r>
              <a:rPr lang="it-IT" dirty="0"/>
              <a:t>&gt; ‘fare </a:t>
            </a:r>
            <a:r>
              <a:rPr lang="it-IT" dirty="0" err="1"/>
              <a:t>qcosa</a:t>
            </a:r>
            <a:r>
              <a:rPr lang="it-IT"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Verbi logori</a:t>
            </a:r>
          </a:p>
        </p:txBody>
      </p:sp>
      <p:sp>
        <p:nvSpPr>
          <p:cNvPr id="3" name="Segnaposto contenuto 2"/>
          <p:cNvSpPr>
            <a:spLocks noGrp="1"/>
          </p:cNvSpPr>
          <p:nvPr>
            <p:ph idx="1"/>
          </p:nvPr>
        </p:nvSpPr>
        <p:spPr/>
        <p:txBody>
          <a:bodyPr>
            <a:normAutofit fontScale="92500" lnSpcReduction="20000"/>
          </a:bodyPr>
          <a:lstStyle/>
          <a:p>
            <a:pPr>
              <a:defRPr/>
            </a:pPr>
            <a:r>
              <a:rPr lang="it-IT" dirty="0"/>
              <a:t>I </a:t>
            </a:r>
            <a:r>
              <a:rPr lang="it-IT" i="1" dirty="0">
                <a:solidFill>
                  <a:srgbClr val="FFFF00"/>
                </a:solidFill>
              </a:rPr>
              <a:t>visionari</a:t>
            </a:r>
            <a:r>
              <a:rPr lang="it-IT" dirty="0"/>
              <a:t> (</a:t>
            </a:r>
            <a:r>
              <a:rPr lang="it-IT" i="1" dirty="0"/>
              <a:t>vedere, prevedere</a:t>
            </a:r>
            <a:r>
              <a:rPr lang="it-IT" dirty="0"/>
              <a:t>): </a:t>
            </a:r>
            <a:r>
              <a:rPr lang="it-IT" i="1" dirty="0"/>
              <a:t>il workshop ha visto la partecipazione</a:t>
            </a:r>
            <a:r>
              <a:rPr lang="it-IT" dirty="0"/>
              <a:t> &gt; ‘hanno partecipato al workshop’</a:t>
            </a:r>
          </a:p>
          <a:p>
            <a:pPr>
              <a:defRPr/>
            </a:pPr>
            <a:r>
              <a:rPr lang="it-IT" dirty="0"/>
              <a:t>I </a:t>
            </a:r>
            <a:r>
              <a:rPr lang="it-IT" i="1" dirty="0" err="1">
                <a:solidFill>
                  <a:srgbClr val="FFFF00"/>
                </a:solidFill>
              </a:rPr>
              <a:t>buoni-a-tutto</a:t>
            </a:r>
            <a:r>
              <a:rPr lang="it-IT" dirty="0">
                <a:solidFill>
                  <a:srgbClr val="FFFF00"/>
                </a:solidFill>
              </a:rPr>
              <a:t> </a:t>
            </a:r>
            <a:r>
              <a:rPr lang="it-IT" dirty="0"/>
              <a:t>(</a:t>
            </a:r>
            <a:r>
              <a:rPr lang="it-IT" i="1" dirty="0"/>
              <a:t>effettuare, sviluppare, realizzare</a:t>
            </a:r>
            <a:r>
              <a:rPr lang="it-IT" i="1"/>
              <a:t>, usare</a:t>
            </a:r>
            <a:r>
              <a:rPr lang="it-IT"/>
              <a:t>) </a:t>
            </a:r>
            <a:r>
              <a:rPr lang="it-IT" dirty="0"/>
              <a:t>&gt; ‘fare’, ‘svolgere’, ‘portare avanti’, ecc.</a:t>
            </a:r>
          </a:p>
          <a:p>
            <a:pPr>
              <a:defRPr/>
            </a:pPr>
            <a:r>
              <a:rPr lang="it-IT" dirty="0"/>
              <a:t>I </a:t>
            </a:r>
            <a:r>
              <a:rPr lang="it-IT" i="1" dirty="0">
                <a:solidFill>
                  <a:srgbClr val="FFFF00"/>
                </a:solidFill>
              </a:rPr>
              <a:t>pomposi</a:t>
            </a:r>
            <a:r>
              <a:rPr lang="it-IT" dirty="0"/>
              <a:t> (</a:t>
            </a:r>
            <a:r>
              <a:rPr lang="it-IT" i="1" dirty="0"/>
              <a:t>rappresentare, figurare, risultare</a:t>
            </a:r>
            <a:r>
              <a:rPr lang="it-IT" dirty="0"/>
              <a:t>) &gt; ‘essere’!</a:t>
            </a:r>
          </a:p>
          <a:p>
            <a:pPr>
              <a:defRPr/>
            </a:pPr>
            <a:r>
              <a:rPr lang="it-IT" dirty="0"/>
              <a:t>Gli </a:t>
            </a:r>
            <a:r>
              <a:rPr lang="it-IT" i="1" dirty="0">
                <a:solidFill>
                  <a:srgbClr val="FFFF00"/>
                </a:solidFill>
              </a:rPr>
              <a:t>invasori</a:t>
            </a:r>
            <a:r>
              <a:rPr lang="it-IT" dirty="0"/>
              <a:t> (</a:t>
            </a:r>
            <a:r>
              <a:rPr lang="it-IT" i="1" dirty="0"/>
              <a:t>potenziare, ingaggiare, implementare</a:t>
            </a:r>
            <a:r>
              <a:rPr lang="it-IT" dirty="0"/>
              <a:t>): alla moda</a:t>
            </a:r>
          </a:p>
          <a:p>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2399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DD806-01FD-4751-8949-55047A5CC7A8}"/>
              </a:ext>
            </a:extLst>
          </p:cNvPr>
          <p:cNvSpPr>
            <a:spLocks noGrp="1"/>
          </p:cNvSpPr>
          <p:nvPr>
            <p:ph type="title"/>
          </p:nvPr>
        </p:nvSpPr>
        <p:spPr/>
        <p:txBody>
          <a:bodyPr/>
          <a:lstStyle/>
          <a:p>
            <a:r>
              <a:rPr lang="it-IT" dirty="0"/>
              <a:t>Articoli</a:t>
            </a:r>
          </a:p>
        </p:txBody>
      </p:sp>
      <p:sp>
        <p:nvSpPr>
          <p:cNvPr id="3" name="Segnaposto contenuto 2">
            <a:extLst>
              <a:ext uri="{FF2B5EF4-FFF2-40B4-BE49-F238E27FC236}">
                <a16:creationId xmlns:a16="http://schemas.microsoft.com/office/drawing/2014/main" id="{1B969B95-AA47-4561-BD18-E0000401FA61}"/>
              </a:ext>
            </a:extLst>
          </p:cNvPr>
          <p:cNvSpPr>
            <a:spLocks noGrp="1"/>
          </p:cNvSpPr>
          <p:nvPr>
            <p:ph idx="1"/>
          </p:nvPr>
        </p:nvSpPr>
        <p:spPr/>
        <p:txBody>
          <a:bodyPr>
            <a:normAutofit fontScale="92500" lnSpcReduction="20000"/>
          </a:bodyPr>
          <a:lstStyle/>
          <a:p>
            <a:r>
              <a:rPr lang="it-IT" dirty="0"/>
              <a:t>Meglio </a:t>
            </a:r>
            <a:r>
              <a:rPr lang="it-IT" dirty="0">
                <a:solidFill>
                  <a:srgbClr val="FFFF00"/>
                </a:solidFill>
              </a:rPr>
              <a:t>l’articolo determinativo </a:t>
            </a:r>
            <a:r>
              <a:rPr lang="it-IT" dirty="0"/>
              <a:t>che l’indeterminativo (</a:t>
            </a:r>
            <a:r>
              <a:rPr lang="it-IT" dirty="0">
                <a:solidFill>
                  <a:srgbClr val="FFFF00"/>
                </a:solidFill>
              </a:rPr>
              <a:t>circoscrive e dà unità</a:t>
            </a:r>
            <a:r>
              <a:rPr lang="it-IT" dirty="0"/>
              <a:t>)</a:t>
            </a:r>
          </a:p>
          <a:p>
            <a:r>
              <a:rPr lang="it-IT" i="1" dirty="0"/>
              <a:t>La nostra agenzia ha organizzato </a:t>
            </a:r>
            <a:r>
              <a:rPr lang="it-IT" i="1" dirty="0">
                <a:solidFill>
                  <a:srgbClr val="FF0000"/>
                </a:solidFill>
              </a:rPr>
              <a:t>un </a:t>
            </a:r>
            <a:r>
              <a:rPr lang="it-IT" i="1" dirty="0"/>
              <a:t>Convegno dal titolo</a:t>
            </a:r>
            <a:r>
              <a:rPr lang="it-IT" dirty="0"/>
              <a:t> Scritture per il web</a:t>
            </a:r>
            <a:r>
              <a:rPr lang="it-IT" dirty="0">
                <a:sym typeface="Wingdings" panose="05000000000000000000" pitchFamily="2" charset="2"/>
              </a:rPr>
              <a:t> …</a:t>
            </a:r>
            <a:r>
              <a:rPr lang="it-IT" i="1" dirty="0">
                <a:solidFill>
                  <a:srgbClr val="FFFF00"/>
                </a:solidFill>
                <a:sym typeface="Wingdings" panose="05000000000000000000" pitchFamily="2" charset="2"/>
              </a:rPr>
              <a:t>il </a:t>
            </a:r>
            <a:r>
              <a:rPr lang="it-IT" i="1" dirty="0">
                <a:sym typeface="Wingdings" panose="05000000000000000000" pitchFamily="2" charset="2"/>
              </a:rPr>
              <a:t>Convegno </a:t>
            </a:r>
            <a:r>
              <a:rPr lang="it-IT" dirty="0">
                <a:sym typeface="Wingdings" panose="05000000000000000000" pitchFamily="2" charset="2"/>
              </a:rPr>
              <a:t>Scritture per il Web…</a:t>
            </a:r>
            <a:endParaRPr lang="it-IT" i="1" dirty="0"/>
          </a:p>
          <a:p>
            <a:r>
              <a:rPr lang="it-IT" dirty="0">
                <a:solidFill>
                  <a:srgbClr val="FFFF00"/>
                </a:solidFill>
              </a:rPr>
              <a:t>No</a:t>
            </a:r>
            <a:r>
              <a:rPr lang="it-IT" dirty="0"/>
              <a:t> all’ellissi dell’articolo </a:t>
            </a:r>
            <a:r>
              <a:rPr lang="it-IT" dirty="0">
                <a:solidFill>
                  <a:srgbClr val="FFFF00"/>
                </a:solidFill>
              </a:rPr>
              <a:t>(‘effetto telegramma’</a:t>
            </a:r>
            <a:r>
              <a:rPr lang="it-IT" dirty="0"/>
              <a:t>): </a:t>
            </a:r>
            <a:r>
              <a:rPr lang="it-IT" i="1" dirty="0"/>
              <a:t>come </a:t>
            </a:r>
            <a:r>
              <a:rPr lang="it-IT" i="1" dirty="0">
                <a:solidFill>
                  <a:srgbClr val="FF0000"/>
                </a:solidFill>
              </a:rPr>
              <a:t>da</a:t>
            </a:r>
            <a:r>
              <a:rPr lang="it-IT" i="1" dirty="0"/>
              <a:t> allegata informativa </a:t>
            </a:r>
            <a:r>
              <a:rPr lang="it-IT" dirty="0">
                <a:sym typeface="Wingdings" pitchFamily="2" charset="2"/>
              </a:rPr>
              <a:t> </a:t>
            </a:r>
            <a:r>
              <a:rPr lang="it-IT" i="1" dirty="0">
                <a:sym typeface="Wingdings" pitchFamily="2" charset="2"/>
              </a:rPr>
              <a:t>come </a:t>
            </a:r>
            <a:r>
              <a:rPr lang="it-IT" i="1" dirty="0">
                <a:solidFill>
                  <a:srgbClr val="FFFF00"/>
                </a:solidFill>
                <a:sym typeface="Wingdings" pitchFamily="2" charset="2"/>
              </a:rPr>
              <a:t>dall’</a:t>
            </a:r>
            <a:r>
              <a:rPr lang="it-IT" i="1" dirty="0">
                <a:sym typeface="Wingdings" pitchFamily="2" charset="2"/>
              </a:rPr>
              <a:t>informativa </a:t>
            </a:r>
            <a:r>
              <a:rPr lang="it-IT" dirty="0">
                <a:sym typeface="Wingdings" pitchFamily="2" charset="2"/>
              </a:rPr>
              <a:t>allegata</a:t>
            </a:r>
            <a:endParaRPr lang="it-IT" dirty="0"/>
          </a:p>
          <a:p>
            <a:r>
              <a:rPr lang="it-IT" dirty="0">
                <a:solidFill>
                  <a:srgbClr val="FFFF00"/>
                </a:solidFill>
              </a:rPr>
              <a:t>No ai partitivi</a:t>
            </a:r>
            <a:r>
              <a:rPr lang="it-IT" dirty="0"/>
              <a:t>: </a:t>
            </a:r>
            <a:r>
              <a:rPr lang="it-IT" i="1" dirty="0"/>
              <a:t>sono state fatte</a:t>
            </a:r>
            <a:r>
              <a:rPr lang="it-IT" dirty="0"/>
              <a:t> </a:t>
            </a:r>
            <a:r>
              <a:rPr lang="it-IT" i="1" dirty="0">
                <a:solidFill>
                  <a:srgbClr val="CC0000"/>
                </a:solidFill>
              </a:rPr>
              <a:t>delle</a:t>
            </a:r>
            <a:r>
              <a:rPr lang="it-IT" i="1" dirty="0"/>
              <a:t> ricerche di mercato </a:t>
            </a:r>
            <a:r>
              <a:rPr lang="it-IT" dirty="0">
                <a:sym typeface="Wingdings" panose="05000000000000000000" pitchFamily="2" charset="2"/>
              </a:rPr>
              <a:t> </a:t>
            </a:r>
            <a:r>
              <a:rPr lang="it-IT" i="1" dirty="0">
                <a:sym typeface="Wingdings" panose="05000000000000000000" pitchFamily="2" charset="2"/>
              </a:rPr>
              <a:t>sono state fatte ricerche…</a:t>
            </a:r>
            <a:endParaRPr lang="it-IT" dirty="0"/>
          </a:p>
        </p:txBody>
      </p:sp>
    </p:spTree>
    <p:extLst>
      <p:ext uri="{BB962C8B-B14F-4D97-AF65-F5344CB8AC3E}">
        <p14:creationId xmlns:p14="http://schemas.microsoft.com/office/powerpoint/2010/main" val="3174228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ED66F-7208-4F04-9B38-F42A6A8BEBD4}"/>
              </a:ext>
            </a:extLst>
          </p:cNvPr>
          <p:cNvSpPr>
            <a:spLocks noGrp="1"/>
          </p:cNvSpPr>
          <p:nvPr>
            <p:ph type="title"/>
          </p:nvPr>
        </p:nvSpPr>
        <p:spPr/>
        <p:txBody>
          <a:bodyPr/>
          <a:lstStyle/>
          <a:p>
            <a:r>
              <a:rPr lang="it-IT" dirty="0"/>
              <a:t>Preposizioni semplici </a:t>
            </a:r>
          </a:p>
        </p:txBody>
      </p:sp>
      <p:sp>
        <p:nvSpPr>
          <p:cNvPr id="3" name="Segnaposto contenuto 2">
            <a:extLst>
              <a:ext uri="{FF2B5EF4-FFF2-40B4-BE49-F238E27FC236}">
                <a16:creationId xmlns:a16="http://schemas.microsoft.com/office/drawing/2014/main" id="{9250086A-35D9-4B73-9BCE-7F4F55637A45}"/>
              </a:ext>
            </a:extLst>
          </p:cNvPr>
          <p:cNvSpPr>
            <a:spLocks noGrp="1"/>
          </p:cNvSpPr>
          <p:nvPr>
            <p:ph idx="1"/>
          </p:nvPr>
        </p:nvSpPr>
        <p:spPr/>
        <p:txBody>
          <a:bodyPr/>
          <a:lstStyle/>
          <a:p>
            <a:r>
              <a:rPr lang="it-IT" dirty="0"/>
              <a:t>Spesso eliminate in favore di </a:t>
            </a:r>
            <a:r>
              <a:rPr lang="it-IT" dirty="0">
                <a:solidFill>
                  <a:srgbClr val="FFFF00"/>
                </a:solidFill>
              </a:rPr>
              <a:t>locuzioni lunghe e complesse</a:t>
            </a:r>
            <a:r>
              <a:rPr lang="it-IT" dirty="0"/>
              <a:t>: in realtà più agili di queste</a:t>
            </a:r>
          </a:p>
        </p:txBody>
      </p:sp>
      <p:pic>
        <p:nvPicPr>
          <p:cNvPr id="5" name="Immagine 4">
            <a:extLst>
              <a:ext uri="{FF2B5EF4-FFF2-40B4-BE49-F238E27FC236}">
                <a16:creationId xmlns:a16="http://schemas.microsoft.com/office/drawing/2014/main" id="{3A52921D-B20D-4974-9065-ADA167678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200400"/>
            <a:ext cx="5449156" cy="3519952"/>
          </a:xfrm>
          <a:prstGeom prst="rect">
            <a:avLst/>
          </a:prstGeom>
        </p:spPr>
      </p:pic>
    </p:spTree>
    <p:extLst>
      <p:ext uri="{BB962C8B-B14F-4D97-AF65-F5344CB8AC3E}">
        <p14:creationId xmlns:p14="http://schemas.microsoft.com/office/powerpoint/2010/main" val="2912603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CD1A5-5E8B-4B1B-9691-ECB74C0D45CB}"/>
              </a:ext>
            </a:extLst>
          </p:cNvPr>
          <p:cNvSpPr>
            <a:spLocks noGrp="1"/>
          </p:cNvSpPr>
          <p:nvPr>
            <p:ph type="title"/>
          </p:nvPr>
        </p:nvSpPr>
        <p:spPr/>
        <p:txBody>
          <a:bodyPr/>
          <a:lstStyle/>
          <a:p>
            <a:r>
              <a:rPr lang="it-IT" dirty="0"/>
              <a:t>Avverbi</a:t>
            </a:r>
          </a:p>
        </p:txBody>
      </p:sp>
      <p:sp>
        <p:nvSpPr>
          <p:cNvPr id="3" name="Segnaposto contenuto 2">
            <a:extLst>
              <a:ext uri="{FF2B5EF4-FFF2-40B4-BE49-F238E27FC236}">
                <a16:creationId xmlns:a16="http://schemas.microsoft.com/office/drawing/2014/main" id="{D123CE56-1FC2-4F0B-ACE9-E07B8CA52DEC}"/>
              </a:ext>
            </a:extLst>
          </p:cNvPr>
          <p:cNvSpPr>
            <a:spLocks noGrp="1"/>
          </p:cNvSpPr>
          <p:nvPr>
            <p:ph idx="1"/>
          </p:nvPr>
        </p:nvSpPr>
        <p:spPr/>
        <p:txBody>
          <a:bodyPr>
            <a:normAutofit lnSpcReduction="10000"/>
          </a:bodyPr>
          <a:lstStyle/>
          <a:p>
            <a:r>
              <a:rPr lang="it-IT" dirty="0">
                <a:solidFill>
                  <a:srgbClr val="FFFF00"/>
                </a:solidFill>
              </a:rPr>
              <a:t>No ad uso eccessivo</a:t>
            </a:r>
            <a:r>
              <a:rPr lang="it-IT" dirty="0"/>
              <a:t>, specie di quelli in     -</a:t>
            </a:r>
            <a:r>
              <a:rPr lang="it-IT" i="1" dirty="0">
                <a:solidFill>
                  <a:srgbClr val="FFFF00"/>
                </a:solidFill>
              </a:rPr>
              <a:t>mente</a:t>
            </a:r>
            <a:r>
              <a:rPr lang="it-IT" dirty="0"/>
              <a:t> (</a:t>
            </a:r>
            <a:r>
              <a:rPr lang="it-IT" i="1" dirty="0"/>
              <a:t>opportunamente</a:t>
            </a:r>
            <a:r>
              <a:rPr lang="it-IT" dirty="0"/>
              <a:t>, </a:t>
            </a:r>
            <a:r>
              <a:rPr lang="it-IT" i="1" dirty="0"/>
              <a:t>relativamente, tempestivamente, direttamente, cortesemente</a:t>
            </a:r>
            <a:r>
              <a:rPr lang="it-IT" dirty="0"/>
              <a:t>, ecc.)</a:t>
            </a:r>
          </a:p>
          <a:p>
            <a:r>
              <a:rPr lang="it-IT" dirty="0">
                <a:solidFill>
                  <a:srgbClr val="FFFF00"/>
                </a:solidFill>
              </a:rPr>
              <a:t>Diluiscono</a:t>
            </a:r>
            <a:r>
              <a:rPr lang="it-IT" dirty="0"/>
              <a:t> invece di precisare</a:t>
            </a:r>
          </a:p>
          <a:p>
            <a:r>
              <a:rPr lang="it-IT" dirty="0"/>
              <a:t>Spesso pleonastici e con </a:t>
            </a:r>
            <a:r>
              <a:rPr lang="it-IT" dirty="0">
                <a:hlinkClick r:id="rId2" action="ppaction://hlinksldjump"/>
              </a:rPr>
              <a:t>valide alternative</a:t>
            </a:r>
            <a:endParaRPr lang="it-IT" dirty="0"/>
          </a:p>
          <a:p>
            <a:r>
              <a:rPr lang="it-IT" dirty="0"/>
              <a:t>Talora basta</a:t>
            </a:r>
            <a:r>
              <a:rPr lang="it-IT" dirty="0">
                <a:solidFill>
                  <a:srgbClr val="FFFF00"/>
                </a:solidFill>
              </a:rPr>
              <a:t> un verbo più preciso</a:t>
            </a:r>
            <a:r>
              <a:rPr lang="it-IT" dirty="0"/>
              <a:t>: </a:t>
            </a:r>
            <a:r>
              <a:rPr lang="it-IT" i="1" dirty="0"/>
              <a:t>ha inizialmente annunciato</a:t>
            </a:r>
            <a:r>
              <a:rPr lang="it-IT" dirty="0"/>
              <a:t> </a:t>
            </a:r>
            <a:r>
              <a:rPr lang="it-IT" dirty="0">
                <a:sym typeface="Wingdings" panose="05000000000000000000" pitchFamily="2" charset="2"/>
              </a:rPr>
              <a:t></a:t>
            </a:r>
            <a:r>
              <a:rPr lang="it-IT" dirty="0"/>
              <a:t> </a:t>
            </a:r>
            <a:r>
              <a:rPr lang="it-IT" i="1" dirty="0"/>
              <a:t>ha esordito</a:t>
            </a:r>
          </a:p>
        </p:txBody>
      </p:sp>
    </p:spTree>
    <p:extLst>
      <p:ext uri="{BB962C8B-B14F-4D97-AF65-F5344CB8AC3E}">
        <p14:creationId xmlns:p14="http://schemas.microsoft.com/office/powerpoint/2010/main" val="1461103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2F53D-690C-4594-90DF-FBB5C9232049}"/>
              </a:ext>
            </a:extLst>
          </p:cNvPr>
          <p:cNvSpPr>
            <a:spLocks noGrp="1"/>
          </p:cNvSpPr>
          <p:nvPr>
            <p:ph type="title"/>
          </p:nvPr>
        </p:nvSpPr>
        <p:spPr/>
        <p:txBody>
          <a:bodyPr/>
          <a:lstStyle/>
          <a:p>
            <a:r>
              <a:rPr lang="it-IT" dirty="0"/>
              <a:t>Alternative per gli avverbi</a:t>
            </a:r>
          </a:p>
        </p:txBody>
      </p:sp>
      <p:pic>
        <p:nvPicPr>
          <p:cNvPr id="5" name="Segnaposto contenuto 4">
            <a:extLst>
              <a:ext uri="{FF2B5EF4-FFF2-40B4-BE49-F238E27FC236}">
                <a16:creationId xmlns:a16="http://schemas.microsoft.com/office/drawing/2014/main" id="{DF1776EB-A08D-4356-8949-FF9647898C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4304" y="1981200"/>
            <a:ext cx="7395391" cy="4114800"/>
          </a:xfrm>
        </p:spPr>
      </p:pic>
    </p:spTree>
    <p:extLst>
      <p:ext uri="{BB962C8B-B14F-4D97-AF65-F5344CB8AC3E}">
        <p14:creationId xmlns:p14="http://schemas.microsoft.com/office/powerpoint/2010/main" val="414780976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BAD4F88-D504-4B3E-B85F-67A7A82BE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94" y="3193751"/>
            <a:ext cx="3743847" cy="3134162"/>
          </a:xfrm>
          <a:prstGeom prst="rect">
            <a:avLst/>
          </a:prstGeom>
        </p:spPr>
      </p:pic>
      <p:sp>
        <p:nvSpPr>
          <p:cNvPr id="2" name="Titolo 1">
            <a:extLst>
              <a:ext uri="{FF2B5EF4-FFF2-40B4-BE49-F238E27FC236}">
                <a16:creationId xmlns:a16="http://schemas.microsoft.com/office/drawing/2014/main" id="{86F7591C-45E6-48E8-B56B-268046D72E68}"/>
              </a:ext>
            </a:extLst>
          </p:cNvPr>
          <p:cNvSpPr>
            <a:spLocks noGrp="1"/>
          </p:cNvSpPr>
          <p:nvPr>
            <p:ph type="title"/>
          </p:nvPr>
        </p:nvSpPr>
        <p:spPr/>
        <p:txBody>
          <a:bodyPr/>
          <a:lstStyle/>
          <a:p>
            <a:r>
              <a:rPr lang="it-IT" dirty="0"/>
              <a:t>Aggettivi</a:t>
            </a:r>
          </a:p>
        </p:txBody>
      </p:sp>
      <p:sp>
        <p:nvSpPr>
          <p:cNvPr id="3" name="Segnaposto contenuto 2">
            <a:extLst>
              <a:ext uri="{FF2B5EF4-FFF2-40B4-BE49-F238E27FC236}">
                <a16:creationId xmlns:a16="http://schemas.microsoft.com/office/drawing/2014/main" id="{0C96FFF7-95D4-4E5A-92CC-A83EC4CD6EDB}"/>
              </a:ext>
            </a:extLst>
          </p:cNvPr>
          <p:cNvSpPr>
            <a:spLocks noGrp="1"/>
          </p:cNvSpPr>
          <p:nvPr>
            <p:ph idx="1"/>
          </p:nvPr>
        </p:nvSpPr>
        <p:spPr/>
        <p:txBody>
          <a:bodyPr/>
          <a:lstStyle/>
          <a:p>
            <a:r>
              <a:rPr lang="it-IT" sz="2200" dirty="0">
                <a:solidFill>
                  <a:srgbClr val="FFFF00"/>
                </a:solidFill>
              </a:rPr>
              <a:t>COLLOCAZIONI: </a:t>
            </a:r>
            <a:r>
              <a:rPr lang="it-IT" sz="2200" dirty="0"/>
              <a:t>«Combinazioni (‘co-occorrenze’) di due o più parole che in italiano </a:t>
            </a:r>
            <a:r>
              <a:rPr lang="it-IT" sz="2200" dirty="0">
                <a:solidFill>
                  <a:srgbClr val="FFFF00"/>
                </a:solidFill>
              </a:rPr>
              <a:t>tendono a presentarsi insieme</a:t>
            </a:r>
            <a:r>
              <a:rPr lang="it-IT" sz="2200" dirty="0"/>
              <a:t>»</a:t>
            </a:r>
          </a:p>
          <a:p>
            <a:r>
              <a:rPr lang="it-IT" sz="2200" dirty="0">
                <a:solidFill>
                  <a:srgbClr val="FFFF00"/>
                </a:solidFill>
              </a:rPr>
              <a:t>Talora superflue e soprattutto troppo prevedibili: provare a ‘smontarle’</a:t>
            </a:r>
          </a:p>
          <a:p>
            <a:endParaRPr lang="it-IT" dirty="0"/>
          </a:p>
        </p:txBody>
      </p:sp>
      <p:pic>
        <p:nvPicPr>
          <p:cNvPr id="7" name="Immagine 6">
            <a:extLst>
              <a:ext uri="{FF2B5EF4-FFF2-40B4-BE49-F238E27FC236}">
                <a16:creationId xmlns:a16="http://schemas.microsoft.com/office/drawing/2014/main" id="{59A8433C-2CA4-447E-BEF4-306BF8E9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035" y="3230194"/>
            <a:ext cx="3886200" cy="3096950"/>
          </a:xfrm>
          <a:prstGeom prst="rect">
            <a:avLst/>
          </a:prstGeom>
        </p:spPr>
      </p:pic>
    </p:spTree>
    <p:extLst>
      <p:ext uri="{BB962C8B-B14F-4D97-AF65-F5344CB8AC3E}">
        <p14:creationId xmlns:p14="http://schemas.microsoft.com/office/powerpoint/2010/main" val="4201434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aggettivi</a:t>
            </a:r>
          </a:p>
        </p:txBody>
      </p:sp>
      <p:sp>
        <p:nvSpPr>
          <p:cNvPr id="3" name="Segnaposto contenuto 2"/>
          <p:cNvSpPr>
            <a:spLocks noGrp="1"/>
          </p:cNvSpPr>
          <p:nvPr>
            <p:ph idx="1"/>
          </p:nvPr>
        </p:nvSpPr>
        <p:spPr/>
        <p:txBody>
          <a:bodyPr>
            <a:normAutofit fontScale="85000" lnSpcReduction="20000"/>
          </a:bodyPr>
          <a:lstStyle/>
          <a:p>
            <a:r>
              <a:rPr lang="it-IT" dirty="0"/>
              <a:t>Evitare aggettivi </a:t>
            </a:r>
            <a:r>
              <a:rPr lang="it-IT" dirty="0">
                <a:solidFill>
                  <a:srgbClr val="FFFF00"/>
                </a:solidFill>
              </a:rPr>
              <a:t>generici (</a:t>
            </a:r>
            <a:r>
              <a:rPr lang="it-IT" i="1" dirty="0">
                <a:solidFill>
                  <a:srgbClr val="FFFF00"/>
                </a:solidFill>
              </a:rPr>
              <a:t>eccellente, efficace, adeguato, concreto, apposito, opportuno</a:t>
            </a:r>
            <a:r>
              <a:rPr lang="it-IT" dirty="0">
                <a:solidFill>
                  <a:srgbClr val="FFFF00"/>
                </a:solidFill>
              </a:rPr>
              <a:t>, ecc.)</a:t>
            </a:r>
          </a:p>
          <a:p>
            <a:r>
              <a:rPr lang="it-IT" dirty="0"/>
              <a:t>In favore di </a:t>
            </a:r>
            <a:r>
              <a:rPr lang="it-IT" dirty="0">
                <a:solidFill>
                  <a:srgbClr val="FFFF00"/>
                </a:solidFill>
              </a:rPr>
              <a:t>precisione</a:t>
            </a:r>
          </a:p>
          <a:p>
            <a:r>
              <a:rPr lang="it-IT" dirty="0"/>
              <a:t>Allo stesso modo eliminare</a:t>
            </a:r>
            <a:r>
              <a:rPr lang="it-IT" dirty="0">
                <a:solidFill>
                  <a:srgbClr val="FFFF00"/>
                </a:solidFill>
              </a:rPr>
              <a:t> ‘pluralità’ </a:t>
            </a:r>
            <a:r>
              <a:rPr lang="it-IT" dirty="0"/>
              <a:t>scontate</a:t>
            </a:r>
            <a:r>
              <a:rPr lang="it-IT" dirty="0">
                <a:solidFill>
                  <a:srgbClr val="FFFF00"/>
                </a:solidFill>
              </a:rPr>
              <a:t> (uno yogurt </a:t>
            </a:r>
            <a:r>
              <a:rPr lang="it-IT" i="1" dirty="0">
                <a:solidFill>
                  <a:srgbClr val="FFFF00"/>
                </a:solidFill>
              </a:rPr>
              <a:t>fresco, gustoso, dietetico, </a:t>
            </a:r>
            <a:r>
              <a:rPr lang="it-IT" i="1" dirty="0" err="1">
                <a:solidFill>
                  <a:srgbClr val="FFFF00"/>
                </a:solidFill>
              </a:rPr>
              <a:t>biologico</a:t>
            </a:r>
            <a:r>
              <a:rPr lang="it-IT" dirty="0" err="1">
                <a:solidFill>
                  <a:srgbClr val="FFFF00"/>
                </a:solidFill>
              </a:rPr>
              <a:t>…</a:t>
            </a:r>
            <a:r>
              <a:rPr lang="it-IT" dirty="0">
                <a:solidFill>
                  <a:srgbClr val="FFFF00"/>
                </a:solidFill>
              </a:rPr>
              <a:t>)</a:t>
            </a:r>
          </a:p>
          <a:p>
            <a:r>
              <a:rPr lang="it-IT" dirty="0"/>
              <a:t>Eliminare aggettivi troppo </a:t>
            </a:r>
            <a:r>
              <a:rPr lang="it-IT" dirty="0">
                <a:solidFill>
                  <a:srgbClr val="FFFF00"/>
                </a:solidFill>
              </a:rPr>
              <a:t>emozionali (</a:t>
            </a:r>
            <a:r>
              <a:rPr lang="it-IT" i="1" dirty="0">
                <a:solidFill>
                  <a:srgbClr val="FFFF00"/>
                </a:solidFill>
              </a:rPr>
              <a:t>favoloso, eccezionale, fantastico</a:t>
            </a:r>
            <a:r>
              <a:rPr lang="it-IT" dirty="0">
                <a:solidFill>
                  <a:srgbClr val="FFFF00"/>
                </a:solidFill>
              </a:rPr>
              <a:t>)</a:t>
            </a:r>
          </a:p>
          <a:p>
            <a:r>
              <a:rPr lang="it-IT" dirty="0"/>
              <a:t>Meglio l’aggettivo</a:t>
            </a:r>
            <a:r>
              <a:rPr lang="it-IT" dirty="0">
                <a:solidFill>
                  <a:srgbClr val="FFFF00"/>
                </a:solidFill>
              </a:rPr>
              <a:t> posposto che anteposto </a:t>
            </a:r>
            <a:r>
              <a:rPr lang="it-IT" dirty="0">
                <a:solidFill>
                  <a:srgbClr val="FFFF00"/>
                </a:solidFill>
                <a:sym typeface="Wingdings" panose="05000000000000000000" pitchFamily="2" charset="2"/>
              </a:rPr>
              <a:t> </a:t>
            </a:r>
            <a:r>
              <a:rPr lang="it-IT" dirty="0">
                <a:sym typeface="Wingdings" panose="05000000000000000000" pitchFamily="2" charset="2"/>
              </a:rPr>
              <a:t>trasmette info necessaria </a:t>
            </a:r>
            <a:r>
              <a:rPr lang="it-IT" dirty="0">
                <a:solidFill>
                  <a:srgbClr val="FFFF00"/>
                </a:solidFill>
                <a:sym typeface="Wingdings" panose="05000000000000000000" pitchFamily="2" charset="2"/>
              </a:rPr>
              <a:t>(</a:t>
            </a:r>
            <a:r>
              <a:rPr lang="it-IT" i="1" dirty="0">
                <a:solidFill>
                  <a:srgbClr val="FF0000"/>
                </a:solidFill>
                <a:sym typeface="Wingdings" panose="05000000000000000000" pitchFamily="2" charset="2"/>
              </a:rPr>
              <a:t>opportuni</a:t>
            </a:r>
            <a:r>
              <a:rPr lang="it-IT" i="1" dirty="0">
                <a:solidFill>
                  <a:srgbClr val="FFFF00"/>
                </a:solidFill>
                <a:sym typeface="Wingdings" panose="05000000000000000000" pitchFamily="2" charset="2"/>
              </a:rPr>
              <a:t> </a:t>
            </a:r>
            <a:r>
              <a:rPr lang="it-IT" i="1" dirty="0">
                <a:solidFill>
                  <a:srgbClr val="FF0000"/>
                </a:solidFill>
                <a:sym typeface="Wingdings" panose="05000000000000000000" pitchFamily="2" charset="2"/>
              </a:rPr>
              <a:t>approfondimenti</a:t>
            </a:r>
            <a:r>
              <a:rPr lang="it-IT" dirty="0">
                <a:solidFill>
                  <a:srgbClr val="FFFF00"/>
                </a:solidFill>
                <a:sym typeface="Wingdings" panose="05000000000000000000" pitchFamily="2" charset="2"/>
              </a:rPr>
              <a:t>  </a:t>
            </a:r>
            <a:r>
              <a:rPr lang="it-IT" i="1" dirty="0">
                <a:solidFill>
                  <a:srgbClr val="FFFF00"/>
                </a:solidFill>
                <a:sym typeface="Wingdings" panose="05000000000000000000" pitchFamily="2" charset="2"/>
              </a:rPr>
              <a:t>approfondimenti opportuni</a:t>
            </a:r>
            <a:r>
              <a:rPr lang="it-IT" dirty="0">
                <a:solidFill>
                  <a:srgbClr val="FFFF00"/>
                </a:solidFill>
                <a:sym typeface="Wingdings" panose="05000000000000000000" pitchFamily="2" charset="2"/>
              </a:rPr>
              <a:t>)</a:t>
            </a:r>
            <a:endParaRPr lang="it-IT" dirty="0">
              <a:solidFill>
                <a:srgbClr val="FFFF00"/>
              </a:solidFill>
            </a:endParaRPr>
          </a:p>
          <a:p>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6ADCCE-E234-4842-B862-5270B820F651}"/>
              </a:ext>
            </a:extLst>
          </p:cNvPr>
          <p:cNvSpPr>
            <a:spLocks noGrp="1"/>
          </p:cNvSpPr>
          <p:nvPr>
            <p:ph type="title"/>
          </p:nvPr>
        </p:nvSpPr>
        <p:spPr/>
        <p:txBody>
          <a:bodyPr/>
          <a:lstStyle/>
          <a:p>
            <a:r>
              <a:rPr lang="it-IT" dirty="0"/>
              <a:t>I forestierismi e gli anglicismi</a:t>
            </a:r>
          </a:p>
        </p:txBody>
      </p:sp>
      <p:sp>
        <p:nvSpPr>
          <p:cNvPr id="3" name="Segnaposto contenuto 2">
            <a:extLst>
              <a:ext uri="{FF2B5EF4-FFF2-40B4-BE49-F238E27FC236}">
                <a16:creationId xmlns:a16="http://schemas.microsoft.com/office/drawing/2014/main" id="{90274D0D-E538-4047-AA37-8CBA546A506C}"/>
              </a:ext>
            </a:extLst>
          </p:cNvPr>
          <p:cNvSpPr>
            <a:spLocks noGrp="1"/>
          </p:cNvSpPr>
          <p:nvPr>
            <p:ph idx="1"/>
          </p:nvPr>
        </p:nvSpPr>
        <p:spPr/>
        <p:txBody>
          <a:bodyPr/>
          <a:lstStyle/>
          <a:p>
            <a:r>
              <a:rPr lang="it-IT" sz="2600" dirty="0"/>
              <a:t>Talora indispensabili come tecnicismi specifici</a:t>
            </a:r>
          </a:p>
          <a:p>
            <a:r>
              <a:rPr lang="it-IT" sz="2600" dirty="0"/>
              <a:t>Ma spesso, in presenza di alternative italiane </a:t>
            </a:r>
            <a:r>
              <a:rPr lang="it-IT" sz="2600" dirty="0">
                <a:sym typeface="Wingdings" panose="05000000000000000000" pitchFamily="2" charset="2"/>
              </a:rPr>
              <a:t> suonano ‘provinciali’</a:t>
            </a:r>
            <a:endParaRPr lang="it-IT" sz="2600" dirty="0"/>
          </a:p>
        </p:txBody>
      </p:sp>
      <p:pic>
        <p:nvPicPr>
          <p:cNvPr id="5" name="Immagine 4">
            <a:extLst>
              <a:ext uri="{FF2B5EF4-FFF2-40B4-BE49-F238E27FC236}">
                <a16:creationId xmlns:a16="http://schemas.microsoft.com/office/drawing/2014/main" id="{5F944613-65C0-4E1B-8A0B-DC2DBB304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963773"/>
            <a:ext cx="4081670" cy="3847191"/>
          </a:xfrm>
          <a:prstGeom prst="rect">
            <a:avLst/>
          </a:prstGeom>
        </p:spPr>
      </p:pic>
    </p:spTree>
    <p:extLst>
      <p:ext uri="{BB962C8B-B14F-4D97-AF65-F5344CB8AC3E}">
        <p14:creationId xmlns:p14="http://schemas.microsoft.com/office/powerpoint/2010/main" val="58255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F65C46-A8D4-4146-83D9-B7FF882424C6}"/>
              </a:ext>
            </a:extLst>
          </p:cNvPr>
          <p:cNvSpPr>
            <a:spLocks noGrp="1"/>
          </p:cNvSpPr>
          <p:nvPr>
            <p:ph type="title"/>
          </p:nvPr>
        </p:nvSpPr>
        <p:spPr/>
        <p:txBody>
          <a:bodyPr/>
          <a:lstStyle/>
          <a:p>
            <a:pPr>
              <a:defRPr/>
            </a:pPr>
            <a:r>
              <a:rPr lang="it-IT" sz="3600" dirty="0"/>
              <a:t>LA STRUTTURA DEL TESTO </a:t>
            </a:r>
            <a:br>
              <a:rPr lang="it-IT" sz="3600" dirty="0"/>
            </a:br>
            <a:r>
              <a:rPr lang="it-IT" sz="3600" dirty="0"/>
              <a:t>(</a:t>
            </a:r>
            <a:r>
              <a:rPr lang="it-IT" sz="3600" dirty="0" err="1"/>
              <a:t>Carrada</a:t>
            </a:r>
            <a:r>
              <a:rPr lang="it-IT" sz="3600" dirty="0"/>
              <a:t> cap. 5)</a:t>
            </a:r>
          </a:p>
        </p:txBody>
      </p:sp>
      <p:sp>
        <p:nvSpPr>
          <p:cNvPr id="3" name="Segnaposto contenuto 2">
            <a:extLst>
              <a:ext uri="{FF2B5EF4-FFF2-40B4-BE49-F238E27FC236}">
                <a16:creationId xmlns:a16="http://schemas.microsoft.com/office/drawing/2014/main" id="{F72E1D6B-A9EF-4229-AE50-A71BE09E04D8}"/>
              </a:ext>
            </a:extLst>
          </p:cNvPr>
          <p:cNvSpPr>
            <a:spLocks noGrp="1"/>
          </p:cNvSpPr>
          <p:nvPr>
            <p:ph idx="1"/>
          </p:nvPr>
        </p:nvSpPr>
        <p:spPr/>
        <p:txBody>
          <a:bodyPr>
            <a:normAutofit fontScale="92500" lnSpcReduction="20000"/>
          </a:bodyPr>
          <a:lstStyle/>
          <a:p>
            <a:pPr>
              <a:defRPr/>
            </a:pPr>
            <a:r>
              <a:rPr lang="it-IT" dirty="0"/>
              <a:t>Necessaria una struttura meditata, efficace</a:t>
            </a:r>
          </a:p>
          <a:p>
            <a:pPr>
              <a:defRPr/>
            </a:pPr>
            <a:r>
              <a:rPr lang="it-IT" dirty="0"/>
              <a:t>Struttura tradizionale (‘ciceroniana’): </a:t>
            </a:r>
          </a:p>
          <a:p>
            <a:pPr marL="715963" indent="-179388">
              <a:buFont typeface="Wingdings" panose="05000000000000000000" pitchFamily="2" charset="2"/>
              <a:buChar char="Ø"/>
              <a:defRPr/>
            </a:pPr>
            <a:r>
              <a:rPr lang="it-IT" sz="3100" dirty="0"/>
              <a:t>Introduzione </a:t>
            </a:r>
          </a:p>
          <a:p>
            <a:pPr marL="715963" indent="-179388">
              <a:buFont typeface="Wingdings" panose="05000000000000000000" pitchFamily="2" charset="2"/>
              <a:buChar char="Ø"/>
              <a:defRPr/>
            </a:pPr>
            <a:r>
              <a:rPr lang="it-IT" sz="3100" dirty="0"/>
              <a:t>Esposizione (narrazione dei fatti o esposizione del tema) </a:t>
            </a:r>
            <a:r>
              <a:rPr lang="it-IT" sz="3100" dirty="0">
                <a:sym typeface="Wingdings" pitchFamily="2" charset="2"/>
              </a:rPr>
              <a:t></a:t>
            </a:r>
            <a:endParaRPr lang="it-IT" sz="3100" dirty="0"/>
          </a:p>
          <a:p>
            <a:pPr marL="715963" indent="-179388">
              <a:buFont typeface="Wingdings" panose="05000000000000000000" pitchFamily="2" charset="2"/>
              <a:buChar char="Ø"/>
              <a:defRPr/>
            </a:pPr>
            <a:r>
              <a:rPr lang="it-IT" sz="3100" dirty="0"/>
              <a:t>Argomentazione (tesi e antitesi: argomenti pro e contro) </a:t>
            </a:r>
          </a:p>
          <a:p>
            <a:pPr marL="715963" indent="-179388">
              <a:buFont typeface="Wingdings" panose="05000000000000000000" pitchFamily="2" charset="2"/>
              <a:buChar char="Ø"/>
              <a:defRPr/>
            </a:pPr>
            <a:r>
              <a:rPr lang="it-IT" sz="3100" dirty="0"/>
              <a:t>Conclusione</a:t>
            </a:r>
          </a:p>
          <a:p>
            <a:pPr>
              <a:defRPr/>
            </a:pPr>
            <a:r>
              <a:rPr lang="it-IT" dirty="0"/>
              <a:t>Ancora valida</a:t>
            </a:r>
          </a:p>
          <a:p>
            <a:pPr>
              <a:buFont typeface="Wingdings" panose="05000000000000000000" pitchFamily="2" charset="2"/>
              <a:buNone/>
              <a:defRPr/>
            </a:pP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58DE1-B317-4CF7-99E9-CAEDBDD66F2E}"/>
              </a:ext>
            </a:extLst>
          </p:cNvPr>
          <p:cNvSpPr>
            <a:spLocks noGrp="1"/>
          </p:cNvSpPr>
          <p:nvPr>
            <p:ph type="title"/>
          </p:nvPr>
        </p:nvSpPr>
        <p:spPr/>
        <p:txBody>
          <a:bodyPr>
            <a:normAutofit fontScale="90000"/>
          </a:bodyPr>
          <a:lstStyle/>
          <a:p>
            <a:pPr>
              <a:defRPr/>
            </a:pPr>
            <a:br>
              <a:rPr lang="it-IT" dirty="0"/>
            </a:br>
            <a:r>
              <a:rPr lang="it-IT" dirty="0"/>
              <a:t>Un’alternativa: la PIRAMIDE ROVESCIATA</a:t>
            </a:r>
            <a:br>
              <a:rPr lang="it-IT" dirty="0">
                <a:sym typeface="Wingdings" pitchFamily="2" charset="2"/>
              </a:rPr>
            </a:br>
            <a:endParaRPr lang="it-IT" dirty="0"/>
          </a:p>
        </p:txBody>
      </p:sp>
      <p:pic>
        <p:nvPicPr>
          <p:cNvPr id="11267" name="Segnaposto contenuto 4">
            <a:extLst>
              <a:ext uri="{FF2B5EF4-FFF2-40B4-BE49-F238E27FC236}">
                <a16:creationId xmlns:a16="http://schemas.microsoft.com/office/drawing/2014/main" id="{1271EDC0-6DD0-4721-86B9-050837FB130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79488" y="1981200"/>
            <a:ext cx="7185025" cy="4114800"/>
          </a:xfr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E4CA40-14F6-4CB1-AA5B-FD9FBC36DE47}"/>
              </a:ext>
            </a:extLst>
          </p:cNvPr>
          <p:cNvSpPr>
            <a:spLocks noGrp="1"/>
          </p:cNvSpPr>
          <p:nvPr>
            <p:ph type="title"/>
          </p:nvPr>
        </p:nvSpPr>
        <p:spPr/>
        <p:txBody>
          <a:bodyPr>
            <a:normAutofit fontScale="90000"/>
          </a:bodyPr>
          <a:lstStyle/>
          <a:p>
            <a:pPr>
              <a:defRPr/>
            </a:pPr>
            <a:r>
              <a:rPr lang="it-IT" sz="3600" dirty="0"/>
              <a:t>LA LETTURA DAL LIBRO ALLO SCHERMO</a:t>
            </a:r>
            <a:br>
              <a:rPr lang="it-IT" sz="3600" dirty="0"/>
            </a:br>
            <a:r>
              <a:rPr lang="it-IT" sz="3600" dirty="0"/>
              <a:t> (</a:t>
            </a:r>
            <a:r>
              <a:rPr lang="it-IT" sz="3600" dirty="0" err="1"/>
              <a:t>Carrada</a:t>
            </a:r>
            <a:r>
              <a:rPr lang="it-IT" sz="3600" dirty="0"/>
              <a:t> cap. 3)</a:t>
            </a:r>
          </a:p>
        </p:txBody>
      </p:sp>
      <p:sp>
        <p:nvSpPr>
          <p:cNvPr id="3" name="Segnaposto contenuto 2">
            <a:extLst>
              <a:ext uri="{FF2B5EF4-FFF2-40B4-BE49-F238E27FC236}">
                <a16:creationId xmlns:a16="http://schemas.microsoft.com/office/drawing/2014/main" id="{32F26B81-74D5-47D7-89D2-CDA53B463649}"/>
              </a:ext>
            </a:extLst>
          </p:cNvPr>
          <p:cNvSpPr>
            <a:spLocks noGrp="1"/>
          </p:cNvSpPr>
          <p:nvPr>
            <p:ph idx="1"/>
          </p:nvPr>
        </p:nvSpPr>
        <p:spPr/>
        <p:txBody>
          <a:bodyPr>
            <a:normAutofit fontScale="70000" lnSpcReduction="20000"/>
          </a:bodyPr>
          <a:lstStyle/>
          <a:p>
            <a:pPr>
              <a:defRPr/>
            </a:pPr>
            <a:r>
              <a:rPr lang="it-IT" dirty="0"/>
              <a:t>Come detto, Internet </a:t>
            </a:r>
            <a:r>
              <a:rPr lang="it-IT" dirty="0">
                <a:sym typeface="Wingdings" pitchFamily="2" charset="2"/>
              </a:rPr>
              <a:t> </a:t>
            </a:r>
            <a:r>
              <a:rPr lang="it-IT" dirty="0">
                <a:solidFill>
                  <a:srgbClr val="FFFF00"/>
                </a:solidFill>
                <a:sym typeface="Wingdings" pitchFamily="2" charset="2"/>
              </a:rPr>
              <a:t>diffusione scrittura </a:t>
            </a:r>
            <a:r>
              <a:rPr lang="it-IT" dirty="0">
                <a:sym typeface="Wingdings" pitchFamily="2" charset="2"/>
              </a:rPr>
              <a:t>a livelli inediti</a:t>
            </a:r>
          </a:p>
          <a:p>
            <a:pPr>
              <a:defRPr/>
            </a:pPr>
            <a:r>
              <a:rPr lang="it-IT" dirty="0">
                <a:solidFill>
                  <a:srgbClr val="FFFF00"/>
                </a:solidFill>
                <a:sym typeface="Wingdings" pitchFamily="2" charset="2"/>
              </a:rPr>
              <a:t>Schermo</a:t>
            </a:r>
            <a:r>
              <a:rPr lang="it-IT" dirty="0">
                <a:sym typeface="Wingdings" pitchFamily="2" charset="2"/>
              </a:rPr>
              <a:t>  </a:t>
            </a:r>
            <a:r>
              <a:rPr lang="it-IT" dirty="0">
                <a:solidFill>
                  <a:srgbClr val="FFFF00"/>
                </a:solidFill>
                <a:sym typeface="Wingdings" pitchFamily="2" charset="2"/>
              </a:rPr>
              <a:t>visione</a:t>
            </a:r>
            <a:r>
              <a:rPr lang="it-IT" dirty="0">
                <a:sym typeface="Wingdings" pitchFamily="2" charset="2"/>
              </a:rPr>
              <a:t> sempre </a:t>
            </a:r>
            <a:r>
              <a:rPr lang="it-IT" dirty="0">
                <a:solidFill>
                  <a:srgbClr val="FFFF00"/>
                </a:solidFill>
                <a:sym typeface="Wingdings" pitchFamily="2" charset="2"/>
              </a:rPr>
              <a:t>parziale</a:t>
            </a:r>
            <a:r>
              <a:rPr lang="it-IT" dirty="0">
                <a:sym typeface="Wingdings" pitchFamily="2" charset="2"/>
              </a:rPr>
              <a:t> del testo</a:t>
            </a:r>
          </a:p>
          <a:p>
            <a:pPr>
              <a:defRPr/>
            </a:pPr>
            <a:r>
              <a:rPr lang="it-IT" dirty="0">
                <a:sym typeface="Wingdings" pitchFamily="2" charset="2"/>
              </a:rPr>
              <a:t>Rischi: lettura ‘</a:t>
            </a:r>
            <a:r>
              <a:rPr lang="it-IT" dirty="0">
                <a:solidFill>
                  <a:srgbClr val="FFFF00"/>
                </a:solidFill>
                <a:sym typeface="Wingdings" pitchFamily="2" charset="2"/>
              </a:rPr>
              <a:t>superficiale</a:t>
            </a:r>
            <a:r>
              <a:rPr lang="it-IT" dirty="0">
                <a:sym typeface="Wingdings" pitchFamily="2" charset="2"/>
              </a:rPr>
              <a:t>’, senza profondità? Nicholas </a:t>
            </a:r>
            <a:r>
              <a:rPr lang="it-IT" dirty="0">
                <a:solidFill>
                  <a:srgbClr val="FFFF00"/>
                </a:solidFill>
                <a:sym typeface="Wingdings" pitchFamily="2" charset="2"/>
              </a:rPr>
              <a:t>Carr</a:t>
            </a:r>
            <a:r>
              <a:rPr lang="it-IT" dirty="0">
                <a:sym typeface="Wingdings" pitchFamily="2" charset="2"/>
              </a:rPr>
              <a:t>: “Internet ci rende stupidi?”  gli </a:t>
            </a:r>
            <a:r>
              <a:rPr lang="it-IT" i="1" dirty="0" err="1">
                <a:solidFill>
                  <a:srgbClr val="FFFF00"/>
                </a:solidFill>
                <a:sym typeface="Wingdings" pitchFamily="2" charset="2"/>
              </a:rPr>
              <a:t>Shallows</a:t>
            </a:r>
            <a:r>
              <a:rPr lang="it-IT" dirty="0">
                <a:sym typeface="Wingdings" pitchFamily="2" charset="2"/>
              </a:rPr>
              <a:t> ‘superficiali’</a:t>
            </a:r>
          </a:p>
          <a:p>
            <a:pPr>
              <a:defRPr/>
            </a:pPr>
            <a:r>
              <a:rPr lang="it-IT" dirty="0">
                <a:sym typeface="Wingdings" pitchFamily="2" charset="2"/>
              </a:rPr>
              <a:t>Lettura tradizionale: </a:t>
            </a:r>
            <a:r>
              <a:rPr lang="it-IT" dirty="0">
                <a:solidFill>
                  <a:srgbClr val="FFFF00"/>
                </a:solidFill>
                <a:sym typeface="Wingdings" pitchFamily="2" charset="2"/>
              </a:rPr>
              <a:t>sequenziale</a:t>
            </a:r>
            <a:r>
              <a:rPr lang="it-IT" dirty="0">
                <a:sym typeface="Wingdings" pitchFamily="2" charset="2"/>
              </a:rPr>
              <a:t>, dalla prima parola in alto a </a:t>
            </a:r>
            <a:r>
              <a:rPr lang="it-IT" dirty="0" err="1">
                <a:sym typeface="Wingdings" pitchFamily="2" charset="2"/>
              </a:rPr>
              <a:t>sx</a:t>
            </a:r>
            <a:r>
              <a:rPr lang="it-IT" dirty="0">
                <a:sym typeface="Wingdings" pitchFamily="2" charset="2"/>
              </a:rPr>
              <a:t> a quella in basso a </a:t>
            </a:r>
            <a:r>
              <a:rPr lang="it-IT" dirty="0" err="1">
                <a:sym typeface="Wingdings" pitchFamily="2" charset="2"/>
              </a:rPr>
              <a:t>dx</a:t>
            </a:r>
            <a:endParaRPr lang="it-IT" dirty="0">
              <a:sym typeface="Wingdings" pitchFamily="2" charset="2"/>
            </a:endParaRPr>
          </a:p>
          <a:p>
            <a:pPr>
              <a:defRPr/>
            </a:pPr>
            <a:r>
              <a:rPr lang="it-IT" dirty="0">
                <a:sym typeface="Wingdings" pitchFamily="2" charset="2"/>
              </a:rPr>
              <a:t>Lettura su schermo </a:t>
            </a:r>
            <a:r>
              <a:rPr lang="it-IT" dirty="0">
                <a:solidFill>
                  <a:srgbClr val="FFFF00"/>
                </a:solidFill>
                <a:sym typeface="Wingdings" pitchFamily="2" charset="2"/>
              </a:rPr>
              <a:t>più lenta (del 25%) e faticosa</a:t>
            </a:r>
            <a:r>
              <a:rPr lang="it-IT" dirty="0">
                <a:sym typeface="Wingdings" pitchFamily="2" charset="2"/>
              </a:rPr>
              <a:t>: anzitutto ‘</a:t>
            </a:r>
            <a:r>
              <a:rPr lang="it-IT" dirty="0">
                <a:solidFill>
                  <a:srgbClr val="FFFF00"/>
                </a:solidFill>
                <a:sym typeface="Wingdings" pitchFamily="2" charset="2"/>
              </a:rPr>
              <a:t>esplorativa</a:t>
            </a:r>
            <a:r>
              <a:rPr lang="it-IT" dirty="0">
                <a:sym typeface="Wingdings" pitchFamily="2" charset="2"/>
              </a:rPr>
              <a:t>’ (su e giù per la pagina)</a:t>
            </a:r>
            <a:endParaRPr lang="it-IT" i="1" dirty="0">
              <a:sym typeface="Wingdings" pitchFamily="2" charset="2"/>
            </a:endParaRPr>
          </a:p>
          <a:p>
            <a:pPr>
              <a:defRPr/>
            </a:pPr>
            <a:r>
              <a:rPr lang="it-IT" dirty="0">
                <a:sym typeface="Wingdings" pitchFamily="2" charset="2"/>
              </a:rPr>
              <a:t> Soluzione </a:t>
            </a:r>
            <a:r>
              <a:rPr lang="it-IT" dirty="0">
                <a:solidFill>
                  <a:srgbClr val="FFFF00"/>
                </a:solidFill>
                <a:sym typeface="Wingdings" pitchFamily="2" charset="2"/>
              </a:rPr>
              <a:t>Nielsen</a:t>
            </a:r>
            <a:r>
              <a:rPr lang="it-IT" dirty="0">
                <a:sym typeface="Wingdings" pitchFamily="2" charset="2"/>
              </a:rPr>
              <a:t> (la più seguita): </a:t>
            </a:r>
            <a:r>
              <a:rPr lang="it-IT" dirty="0">
                <a:solidFill>
                  <a:srgbClr val="FFFF00"/>
                </a:solidFill>
                <a:sym typeface="Wingdings" pitchFamily="2" charset="2"/>
              </a:rPr>
              <a:t>titoli</a:t>
            </a:r>
            <a:r>
              <a:rPr lang="it-IT" dirty="0">
                <a:sym typeface="Wingdings" pitchFamily="2" charset="2"/>
              </a:rPr>
              <a:t>, </a:t>
            </a:r>
            <a:r>
              <a:rPr lang="it-IT" dirty="0">
                <a:solidFill>
                  <a:srgbClr val="FFFF00"/>
                </a:solidFill>
                <a:sym typeface="Wingdings" pitchFamily="2" charset="2"/>
              </a:rPr>
              <a:t>spaziature larghe</a:t>
            </a:r>
            <a:r>
              <a:rPr lang="it-IT" dirty="0">
                <a:sym typeface="Wingdings" pitchFamily="2" charset="2"/>
              </a:rPr>
              <a:t>, </a:t>
            </a:r>
            <a:r>
              <a:rPr lang="it-IT" dirty="0">
                <a:solidFill>
                  <a:srgbClr val="FFFF00"/>
                </a:solidFill>
                <a:sym typeface="Wingdings" pitchFamily="2" charset="2"/>
              </a:rPr>
              <a:t>elenchi</a:t>
            </a:r>
            <a:r>
              <a:rPr lang="it-IT" dirty="0">
                <a:sym typeface="Wingdings" pitchFamily="2" charset="2"/>
              </a:rPr>
              <a:t>, e “</a:t>
            </a:r>
            <a:r>
              <a:rPr lang="it-IT" dirty="0">
                <a:solidFill>
                  <a:srgbClr val="FFFF00"/>
                </a:solidFill>
                <a:sym typeface="Wingdings" pitchFamily="2" charset="2"/>
              </a:rPr>
              <a:t>poco testo</a:t>
            </a:r>
            <a:r>
              <a:rPr lang="it-IT" dirty="0">
                <a:sym typeface="Wingdings" pitchFamily="2" charset="2"/>
              </a:rPr>
              <a:t>”</a:t>
            </a:r>
          </a:p>
          <a:p>
            <a:pPr>
              <a:defRPr/>
            </a:pPr>
            <a:r>
              <a:rPr lang="it-IT" dirty="0">
                <a:sym typeface="Wingdings" pitchFamily="2" charset="2"/>
              </a:rPr>
              <a:t>Ma </a:t>
            </a:r>
            <a:r>
              <a:rPr lang="it-IT" dirty="0">
                <a:solidFill>
                  <a:srgbClr val="FFFF00"/>
                </a:solidFill>
                <a:sym typeface="Wingdings" pitchFamily="2" charset="2"/>
              </a:rPr>
              <a:t>varie tipologie </a:t>
            </a:r>
            <a:r>
              <a:rPr lang="it-IT" dirty="0">
                <a:sym typeface="Wingdings" pitchFamily="2" charset="2"/>
              </a:rPr>
              <a:t>di </a:t>
            </a:r>
            <a:r>
              <a:rPr lang="it-IT" dirty="0">
                <a:solidFill>
                  <a:srgbClr val="FFFF00"/>
                </a:solidFill>
                <a:sym typeface="Wingdings" pitchFamily="2" charset="2"/>
              </a:rPr>
              <a:t>scritture per il Web</a:t>
            </a:r>
            <a:r>
              <a:rPr lang="it-IT" dirty="0">
                <a:sym typeface="Wingdings" pitchFamily="2" charset="2"/>
              </a:rPr>
              <a:t>, anche non brevi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37C1D-F85D-4336-B83C-4F9D200585FA}"/>
              </a:ext>
            </a:extLst>
          </p:cNvPr>
          <p:cNvSpPr>
            <a:spLocks noGrp="1"/>
          </p:cNvSpPr>
          <p:nvPr>
            <p:ph type="title"/>
          </p:nvPr>
        </p:nvSpPr>
        <p:spPr/>
        <p:txBody>
          <a:bodyPr/>
          <a:lstStyle/>
          <a:p>
            <a:r>
              <a:rPr lang="it-IT" dirty="0"/>
              <a:t>In altri termini</a:t>
            </a:r>
          </a:p>
        </p:txBody>
      </p:sp>
      <p:pic>
        <p:nvPicPr>
          <p:cNvPr id="5" name="Segnaposto contenuto 4">
            <a:extLst>
              <a:ext uri="{FF2B5EF4-FFF2-40B4-BE49-F238E27FC236}">
                <a16:creationId xmlns:a16="http://schemas.microsoft.com/office/drawing/2014/main" id="{4841321E-0F84-4FFF-8CF5-8D7773F3EC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9712" y="2209800"/>
            <a:ext cx="6124575" cy="3888619"/>
          </a:xfrm>
        </p:spPr>
      </p:pic>
    </p:spTree>
    <p:extLst>
      <p:ext uri="{BB962C8B-B14F-4D97-AF65-F5344CB8AC3E}">
        <p14:creationId xmlns:p14="http://schemas.microsoft.com/office/powerpoint/2010/main" val="78978382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824C0B3-134E-4FBF-A58C-9BA3D15FA2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2133600"/>
            <a:ext cx="8972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262DC302-A660-43B6-803E-80D040444EE1}"/>
              </a:ext>
            </a:extLst>
          </p:cNvPr>
          <p:cNvSpPr>
            <a:spLocks noGrp="1"/>
          </p:cNvSpPr>
          <p:nvPr>
            <p:ph type="title"/>
          </p:nvPr>
        </p:nvSpPr>
        <p:spPr/>
        <p:txBody>
          <a:bodyPr/>
          <a:lstStyle/>
          <a:p>
            <a:pPr>
              <a:defRPr/>
            </a:pPr>
            <a:r>
              <a:rPr lang="it-IT" dirty="0"/>
              <a:t>Esempi di piramide rovesciata: da così…</a:t>
            </a:r>
          </a:p>
        </p:txBody>
      </p:sp>
      <p:sp>
        <p:nvSpPr>
          <p:cNvPr id="6" name="Segnaposto contenuto 5">
            <a:extLst>
              <a:ext uri="{FF2B5EF4-FFF2-40B4-BE49-F238E27FC236}">
                <a16:creationId xmlns:a16="http://schemas.microsoft.com/office/drawing/2014/main" id="{DF91D1FD-C2EA-41BB-9C3B-E0B668127818}"/>
              </a:ext>
            </a:extLst>
          </p:cNvPr>
          <p:cNvSpPr>
            <a:spLocks noGrp="1"/>
          </p:cNvSpPr>
          <p:nvPr>
            <p:ph idx="1"/>
          </p:nvPr>
        </p:nvSpPr>
        <p:spPr/>
        <p:txBody>
          <a:bodyPr/>
          <a:lstStyle/>
          <a:p>
            <a:pPr>
              <a:defRPr/>
            </a:pPr>
            <a:endParaRPr lang="it-IT" dirty="0">
              <a:solidFill>
                <a:srgbClr val="FFFF00"/>
              </a:solidFill>
            </a:endParaRPr>
          </a:p>
          <a:p>
            <a:pPr>
              <a:defRPr/>
            </a:pPr>
            <a:endParaRPr lang="it-IT" dirty="0">
              <a:solidFill>
                <a:srgbClr val="FFFF00"/>
              </a:solidFill>
            </a:endParaRPr>
          </a:p>
          <a:p>
            <a:pPr>
              <a:defRPr/>
            </a:pPr>
            <a:r>
              <a:rPr lang="it-IT" dirty="0">
                <a:solidFill>
                  <a:srgbClr val="FF0000"/>
                </a:solidFill>
              </a:rPr>
              <a:t>Testo verboso: </a:t>
            </a:r>
          </a:p>
          <a:p>
            <a:pPr>
              <a:defRPr/>
            </a:pPr>
            <a:r>
              <a:rPr lang="it-IT" dirty="0">
                <a:solidFill>
                  <a:srgbClr val="FF0000"/>
                </a:solidFill>
              </a:rPr>
              <a:t>Lunga premessa</a:t>
            </a:r>
          </a:p>
          <a:p>
            <a:pPr>
              <a:defRPr/>
            </a:pPr>
            <a:r>
              <a:rPr lang="it-IT" dirty="0">
                <a:solidFill>
                  <a:srgbClr val="FF0000"/>
                </a:solidFill>
              </a:rPr>
              <a:t>‘Timore’ di essere troppo semplici e brevi</a:t>
            </a:r>
          </a:p>
          <a:p>
            <a:pPr marL="0" indent="0">
              <a:buFont typeface="Wingdings" panose="05000000000000000000" pitchFamily="2" charset="2"/>
              <a:buNone/>
              <a:defRPr/>
            </a:pP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F201A207-C0F2-4EF9-BEE7-4CE85F938F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 y="1958009"/>
            <a:ext cx="85915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19B414B0-9AB1-4D2E-8F85-0A7AAE6F4727}"/>
              </a:ext>
            </a:extLst>
          </p:cNvPr>
          <p:cNvSpPr>
            <a:spLocks noGrp="1"/>
          </p:cNvSpPr>
          <p:nvPr>
            <p:ph type="title"/>
          </p:nvPr>
        </p:nvSpPr>
        <p:spPr/>
        <p:txBody>
          <a:bodyPr/>
          <a:lstStyle/>
          <a:p>
            <a:pPr>
              <a:defRPr/>
            </a:pPr>
            <a:r>
              <a:rPr lang="it-IT" dirty="0"/>
              <a:t>…a così</a:t>
            </a:r>
          </a:p>
        </p:txBody>
      </p:sp>
      <p:sp>
        <p:nvSpPr>
          <p:cNvPr id="7" name="Segnaposto contenuto 6">
            <a:extLst>
              <a:ext uri="{FF2B5EF4-FFF2-40B4-BE49-F238E27FC236}">
                <a16:creationId xmlns:a16="http://schemas.microsoft.com/office/drawing/2014/main" id="{B1A213FC-CFCC-404F-9769-E634F6F7AD9E}"/>
              </a:ext>
            </a:extLst>
          </p:cNvPr>
          <p:cNvSpPr>
            <a:spLocks noGrp="1"/>
          </p:cNvSpPr>
          <p:nvPr>
            <p:ph idx="1"/>
          </p:nvPr>
        </p:nvSpPr>
        <p:spPr/>
        <p:txBody>
          <a:bodyPr/>
          <a:lstStyle/>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r>
              <a:rPr lang="it-IT" dirty="0">
                <a:solidFill>
                  <a:srgbClr val="FF0000"/>
                </a:solidFill>
              </a:rPr>
              <a:t>Si anticipa subito, già nel titolo, l’elemento più importante…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additive="base">
                                        <p:cTn id="1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Struttura a piramide rovesciata utile </a:t>
            </a:r>
            <a:r>
              <a:rPr lang="it-IT" dirty="0" err="1"/>
              <a:t>se…</a:t>
            </a:r>
            <a:endParaRPr lang="it-IT" dirty="0"/>
          </a:p>
        </p:txBody>
      </p:sp>
      <p:sp>
        <p:nvSpPr>
          <p:cNvPr id="3" name="Segnaposto contenuto 2"/>
          <p:cNvSpPr>
            <a:spLocks noGrp="1"/>
          </p:cNvSpPr>
          <p:nvPr>
            <p:ph idx="1"/>
          </p:nvPr>
        </p:nvSpPr>
        <p:spPr/>
        <p:txBody>
          <a:bodyPr>
            <a:normAutofit fontScale="85000" lnSpcReduction="20000"/>
          </a:bodyPr>
          <a:lstStyle/>
          <a:p>
            <a:pPr>
              <a:defRPr/>
            </a:pPr>
            <a:r>
              <a:rPr lang="it-IT" dirty="0">
                <a:solidFill>
                  <a:srgbClr val="FFFF00"/>
                </a:solidFill>
              </a:rPr>
              <a:t>Tempo scarso </a:t>
            </a:r>
            <a:r>
              <a:rPr lang="it-IT" dirty="0"/>
              <a:t>per lettura</a:t>
            </a:r>
          </a:p>
          <a:p>
            <a:pPr>
              <a:defRPr/>
            </a:pPr>
            <a:r>
              <a:rPr lang="it-IT" dirty="0"/>
              <a:t>Bisogna comunicare istruzione o info precise (</a:t>
            </a:r>
            <a:r>
              <a:rPr lang="it-IT" dirty="0">
                <a:solidFill>
                  <a:srgbClr val="FFFF00"/>
                </a:solidFill>
              </a:rPr>
              <a:t>notizia</a:t>
            </a:r>
            <a:r>
              <a:rPr lang="it-IT" dirty="0"/>
              <a:t>, </a:t>
            </a:r>
            <a:r>
              <a:rPr lang="it-IT" dirty="0">
                <a:solidFill>
                  <a:srgbClr val="FFFF00"/>
                </a:solidFill>
              </a:rPr>
              <a:t>comunicato stampa</a:t>
            </a:r>
            <a:r>
              <a:rPr lang="it-IT" dirty="0"/>
              <a:t>)</a:t>
            </a:r>
          </a:p>
          <a:p>
            <a:pPr>
              <a:defRPr/>
            </a:pPr>
            <a:r>
              <a:rPr lang="it-IT" dirty="0">
                <a:solidFill>
                  <a:srgbClr val="FFFF00"/>
                </a:solidFill>
              </a:rPr>
              <a:t>Testi molto lunghi </a:t>
            </a:r>
            <a:r>
              <a:rPr lang="it-IT" dirty="0"/>
              <a:t>in cui il contenuto è ‘annegato’ in un testo faticoso (es. testi amministrativi)</a:t>
            </a:r>
          </a:p>
          <a:p>
            <a:pPr>
              <a:defRPr/>
            </a:pPr>
            <a:r>
              <a:rPr lang="it-IT" dirty="0"/>
              <a:t>La pagina ha grossa ‘</a:t>
            </a:r>
            <a:r>
              <a:rPr lang="it-IT" dirty="0">
                <a:solidFill>
                  <a:srgbClr val="FFFF00"/>
                </a:solidFill>
              </a:rPr>
              <a:t>concorrenza</a:t>
            </a:r>
            <a:r>
              <a:rPr lang="it-IT" dirty="0"/>
              <a:t>’ e bisogna subito agganciare attenzione</a:t>
            </a:r>
          </a:p>
          <a:p>
            <a:pPr>
              <a:defRPr/>
            </a:pPr>
            <a:r>
              <a:rPr lang="it-IT" dirty="0"/>
              <a:t>Si legge </a:t>
            </a:r>
            <a:r>
              <a:rPr lang="it-IT" dirty="0">
                <a:solidFill>
                  <a:srgbClr val="FFFF00"/>
                </a:solidFill>
              </a:rPr>
              <a:t>in mobilità </a:t>
            </a:r>
            <a:r>
              <a:rPr lang="it-IT" dirty="0"/>
              <a:t>e su </a:t>
            </a:r>
            <a:r>
              <a:rPr lang="it-IT" dirty="0">
                <a:solidFill>
                  <a:srgbClr val="FFFF00"/>
                </a:solidFill>
              </a:rPr>
              <a:t>schermo piccolo</a:t>
            </a:r>
          </a:p>
          <a:p>
            <a:pPr>
              <a:defRPr/>
            </a:pPr>
            <a:r>
              <a:rPr lang="it-IT" dirty="0">
                <a:sym typeface="Wingdings" pitchFamily="2" charset="2"/>
              </a:rPr>
              <a:t>Nel web ogni parte della piramide può ‘scaglionarsi’ con </a:t>
            </a:r>
            <a:r>
              <a:rPr lang="it-IT" dirty="0">
                <a:sym typeface="Wingdings" pitchFamily="2" charset="2"/>
                <a:hlinkClick r:id="rId2" action="ppaction://hlinksldjump"/>
              </a:rPr>
              <a:t>link</a:t>
            </a:r>
            <a:r>
              <a:rPr lang="it-IT" dirty="0">
                <a:sym typeface="Wingdings" pitchFamily="2" charset="2"/>
              </a:rPr>
              <a:t>, su diverse pagine</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EA4C2B7-860B-4B88-AFA8-082A2A1D8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30" y="4446230"/>
            <a:ext cx="8697539" cy="2067213"/>
          </a:xfrm>
          <a:prstGeom prst="rect">
            <a:avLst/>
          </a:prstGeom>
        </p:spPr>
      </p:pic>
      <p:sp>
        <p:nvSpPr>
          <p:cNvPr id="2" name="Titolo 1">
            <a:extLst>
              <a:ext uri="{FF2B5EF4-FFF2-40B4-BE49-F238E27FC236}">
                <a16:creationId xmlns:a16="http://schemas.microsoft.com/office/drawing/2014/main" id="{D7AFC245-2310-4E4F-950C-31A58909EB19}"/>
              </a:ext>
            </a:extLst>
          </p:cNvPr>
          <p:cNvSpPr>
            <a:spLocks noGrp="1"/>
          </p:cNvSpPr>
          <p:nvPr>
            <p:ph type="title"/>
          </p:nvPr>
        </p:nvSpPr>
        <p:spPr/>
        <p:txBody>
          <a:bodyPr>
            <a:normAutofit fontScale="90000"/>
          </a:bodyPr>
          <a:lstStyle/>
          <a:p>
            <a:pPr>
              <a:defRPr/>
            </a:pPr>
            <a:r>
              <a:rPr lang="it-IT" dirty="0"/>
              <a:t>La piramide per attrarre subito l’attenzione</a:t>
            </a:r>
          </a:p>
        </p:txBody>
      </p:sp>
      <p:sp>
        <p:nvSpPr>
          <p:cNvPr id="3" name="Segnaposto contenuto 2">
            <a:extLst>
              <a:ext uri="{FF2B5EF4-FFF2-40B4-BE49-F238E27FC236}">
                <a16:creationId xmlns:a16="http://schemas.microsoft.com/office/drawing/2014/main" id="{1AE45233-F6B9-43E0-A044-4FED7C45FC3F}"/>
              </a:ext>
            </a:extLst>
          </p:cNvPr>
          <p:cNvSpPr>
            <a:spLocks noGrp="1"/>
          </p:cNvSpPr>
          <p:nvPr>
            <p:ph idx="1"/>
          </p:nvPr>
        </p:nvSpPr>
        <p:spPr/>
        <p:txBody>
          <a:bodyPr/>
          <a:lstStyle/>
          <a:p>
            <a:pPr>
              <a:defRPr/>
            </a:pPr>
            <a:r>
              <a:rPr lang="it-IT" dirty="0">
                <a:sym typeface="Wingdings" pitchFamily="2" charset="2"/>
              </a:rPr>
              <a:t>Utile anche per testi argomentativi più complessi</a:t>
            </a:r>
          </a:p>
          <a:p>
            <a:pPr>
              <a:defRPr/>
            </a:pPr>
            <a:r>
              <a:rPr lang="it-IT" dirty="0">
                <a:solidFill>
                  <a:srgbClr val="FF0000"/>
                </a:solidFill>
                <a:sym typeface="Wingdings" pitchFamily="2" charset="2"/>
              </a:rPr>
              <a:t>Prima frase/titolo riassume il </a:t>
            </a:r>
            <a:r>
              <a:rPr lang="it-IT" i="1" dirty="0" err="1">
                <a:solidFill>
                  <a:srgbClr val="FF0000"/>
                </a:solidFill>
                <a:sym typeface="Wingdings" pitchFamily="2" charset="2"/>
              </a:rPr>
              <a:t>topic</a:t>
            </a:r>
            <a:endParaRPr lang="it-IT" i="1" dirty="0">
              <a:solidFill>
                <a:srgbClr val="FF0000"/>
              </a:solidFill>
              <a:sym typeface="Wingdings" pitchFamily="2" charset="2"/>
            </a:endParaRPr>
          </a:p>
          <a:p>
            <a:pPr>
              <a:defRPr/>
            </a:pPr>
            <a:r>
              <a:rPr lang="it-IT" dirty="0">
                <a:solidFill>
                  <a:srgbClr val="FF0000"/>
                </a:solidFill>
                <a:sym typeface="Wingdings" pitchFamily="2" charset="2"/>
              </a:rPr>
              <a:t>Progressivamente si aggiungono particolari</a:t>
            </a:r>
          </a:p>
          <a:p>
            <a:pPr>
              <a:defRPr/>
            </a:pP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6892983-922F-47BB-8A3A-49406C830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 y="1697951"/>
            <a:ext cx="9144000" cy="5140171"/>
          </a:xfrm>
          <a:prstGeom prst="rect">
            <a:avLst/>
          </a:prstGeom>
        </p:spPr>
      </p:pic>
      <p:sp>
        <p:nvSpPr>
          <p:cNvPr id="2" name="Titolo 1">
            <a:extLst>
              <a:ext uri="{FF2B5EF4-FFF2-40B4-BE49-F238E27FC236}">
                <a16:creationId xmlns:a16="http://schemas.microsoft.com/office/drawing/2014/main" id="{61F9726D-7D84-4819-BAFC-CDFE5799F155}"/>
              </a:ext>
            </a:extLst>
          </p:cNvPr>
          <p:cNvSpPr>
            <a:spLocks noGrp="1"/>
          </p:cNvSpPr>
          <p:nvPr>
            <p:ph type="title"/>
          </p:nvPr>
        </p:nvSpPr>
        <p:spPr/>
        <p:txBody>
          <a:bodyPr>
            <a:normAutofit fontScale="90000"/>
          </a:bodyPr>
          <a:lstStyle/>
          <a:p>
            <a:pPr>
              <a:defRPr/>
            </a:pPr>
            <a:r>
              <a:rPr lang="it-IT" dirty="0"/>
              <a:t>Altre possibili strutture: le “5 scatole” </a:t>
            </a:r>
          </a:p>
        </p:txBody>
      </p:sp>
      <p:sp>
        <p:nvSpPr>
          <p:cNvPr id="3" name="Segnaposto contenuto 2">
            <a:extLst>
              <a:ext uri="{FF2B5EF4-FFF2-40B4-BE49-F238E27FC236}">
                <a16:creationId xmlns:a16="http://schemas.microsoft.com/office/drawing/2014/main" id="{6B977B08-9B19-4511-ACBA-B3EC09D79221}"/>
              </a:ext>
            </a:extLst>
          </p:cNvPr>
          <p:cNvSpPr>
            <a:spLocks noGrp="1"/>
          </p:cNvSpPr>
          <p:nvPr>
            <p:ph idx="1"/>
          </p:nvPr>
        </p:nvSpPr>
        <p:spPr/>
        <p:txBody>
          <a:bodyPr>
            <a:normAutofit fontScale="92500" lnSpcReduction="20000"/>
          </a:bodyPr>
          <a:lstStyle/>
          <a:p>
            <a:pPr marL="514350" indent="-514350">
              <a:buFont typeface="+mj-lt"/>
              <a:buAutoNum type="arabicParenR"/>
              <a:defRPr/>
            </a:pPr>
            <a:r>
              <a:rPr lang="it-IT" dirty="0">
                <a:solidFill>
                  <a:srgbClr val="FFFF00"/>
                </a:solidFill>
              </a:rPr>
              <a:t>Attacco (esordio): un dettaglio, un’immagine per attrarre</a:t>
            </a:r>
          </a:p>
          <a:p>
            <a:pPr marL="514350" indent="-514350">
              <a:buFont typeface="+mj-lt"/>
              <a:buAutoNum type="arabicParenR"/>
              <a:defRPr/>
            </a:pPr>
            <a:r>
              <a:rPr lang="it-IT" dirty="0">
                <a:solidFill>
                  <a:srgbClr val="FFFF00"/>
                </a:solidFill>
              </a:rPr>
              <a:t>Il fatto in generale: progetto, evento, idea</a:t>
            </a:r>
          </a:p>
          <a:p>
            <a:pPr marL="514350" indent="-514350">
              <a:buFont typeface="+mj-lt"/>
              <a:buAutoNum type="arabicParenR"/>
              <a:defRPr/>
            </a:pPr>
            <a:r>
              <a:rPr lang="it-IT" dirty="0">
                <a:solidFill>
                  <a:srgbClr val="FFFF00"/>
                </a:solidFill>
              </a:rPr>
              <a:t>Sviluppo ed esposizione narrativa</a:t>
            </a:r>
          </a:p>
          <a:p>
            <a:pPr marL="514350" indent="-514350">
              <a:buFont typeface="+mj-lt"/>
              <a:buAutoNum type="arabicParenR"/>
              <a:defRPr/>
            </a:pPr>
            <a:r>
              <a:rPr lang="it-IT" dirty="0">
                <a:solidFill>
                  <a:srgbClr val="FFFF00"/>
                </a:solidFill>
              </a:rPr>
              <a:t>Dettagli meno importanti</a:t>
            </a:r>
          </a:p>
          <a:p>
            <a:pPr marL="514350" indent="-514350">
              <a:buFont typeface="+mj-lt"/>
              <a:buAutoNum type="arabicParenR"/>
              <a:defRPr/>
            </a:pPr>
            <a:r>
              <a:rPr lang="it-IT" dirty="0">
                <a:solidFill>
                  <a:srgbClr val="FFFF00"/>
                </a:solidFill>
              </a:rPr>
              <a:t>Conclusione (epilogo): immagine o frase forte </a:t>
            </a:r>
          </a:p>
          <a:p>
            <a:pPr marL="0" indent="0">
              <a:buNone/>
              <a:defRPr/>
            </a:pPr>
            <a:r>
              <a:rPr lang="it-IT" dirty="0">
                <a:solidFill>
                  <a:srgbClr val="FFFF00"/>
                </a:solidFill>
              </a:rPr>
              <a:t> (</a:t>
            </a:r>
            <a:r>
              <a:rPr lang="it-IT" dirty="0">
                <a:solidFill>
                  <a:srgbClr val="FFFF00"/>
                </a:solidFill>
                <a:sym typeface="Wingdings" panose="05000000000000000000" pitchFamily="2" charset="2"/>
              </a:rPr>
              <a:t> punti di contatto con schema argomentativo classico)</a:t>
            </a:r>
            <a:endParaRPr lang="it-IT"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C6AB3B-9995-4B9B-833A-0E56DB40640B}"/>
              </a:ext>
            </a:extLst>
          </p:cNvPr>
          <p:cNvSpPr>
            <a:spLocks noGrp="1"/>
          </p:cNvSpPr>
          <p:nvPr>
            <p:ph type="title"/>
          </p:nvPr>
        </p:nvSpPr>
        <p:spPr/>
        <p:txBody>
          <a:bodyPr>
            <a:normAutofit/>
          </a:bodyPr>
          <a:lstStyle/>
          <a:p>
            <a:pPr>
              <a:defRPr/>
            </a:pPr>
            <a:r>
              <a:rPr lang="it-IT" sz="3600" dirty="0"/>
              <a:t>ESEMPIO</a:t>
            </a:r>
          </a:p>
        </p:txBody>
      </p:sp>
      <p:pic>
        <p:nvPicPr>
          <p:cNvPr id="7" name="Immagine 6">
            <a:extLst>
              <a:ext uri="{FF2B5EF4-FFF2-40B4-BE49-F238E27FC236}">
                <a16:creationId xmlns:a16="http://schemas.microsoft.com/office/drawing/2014/main" id="{C1A64141-0A40-4A81-BE16-DA5032E10B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30" y="2133047"/>
            <a:ext cx="8878539" cy="3962953"/>
          </a:xfrm>
          <a:prstGeom prst="rect">
            <a:avLst/>
          </a:prstGeom>
        </p:spPr>
      </p:pic>
      <p:sp>
        <p:nvSpPr>
          <p:cNvPr id="9" name="Segnaposto contenuto 8">
            <a:extLst>
              <a:ext uri="{FF2B5EF4-FFF2-40B4-BE49-F238E27FC236}">
                <a16:creationId xmlns:a16="http://schemas.microsoft.com/office/drawing/2014/main" id="{4C7B72FE-4453-4E1F-85D5-42F74C5B2E6C}"/>
              </a:ext>
            </a:extLst>
          </p:cNvPr>
          <p:cNvSpPr>
            <a:spLocks noGrp="1"/>
          </p:cNvSpPr>
          <p:nvPr>
            <p:ph idx="1"/>
          </p:nvPr>
        </p:nvSpPr>
        <p:spPr/>
        <p:txBody>
          <a:bodyPr/>
          <a:lstStyle/>
          <a:p>
            <a:pPr>
              <a:buNone/>
            </a:pPr>
            <a:endParaRPr lang="it-IT" dirty="0"/>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707425B-B421-453F-AC94-5B6F147E4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6678" y="3476153"/>
            <a:ext cx="4277322" cy="3381847"/>
          </a:xfrm>
          <a:prstGeom prst="rect">
            <a:avLst/>
          </a:prstGeom>
        </p:spPr>
      </p:pic>
      <p:sp>
        <p:nvSpPr>
          <p:cNvPr id="2" name="Titolo 1">
            <a:extLst>
              <a:ext uri="{FF2B5EF4-FFF2-40B4-BE49-F238E27FC236}">
                <a16:creationId xmlns:a16="http://schemas.microsoft.com/office/drawing/2014/main" id="{1F73E118-A493-4AD6-A86B-B3E4EEA7D388}"/>
              </a:ext>
            </a:extLst>
          </p:cNvPr>
          <p:cNvSpPr>
            <a:spLocks noGrp="1"/>
          </p:cNvSpPr>
          <p:nvPr>
            <p:ph type="title"/>
          </p:nvPr>
        </p:nvSpPr>
        <p:spPr/>
        <p:txBody>
          <a:bodyPr/>
          <a:lstStyle/>
          <a:p>
            <a:pPr>
              <a:defRPr/>
            </a:pPr>
            <a:r>
              <a:rPr lang="it-IT" dirty="0"/>
              <a:t>La clessidra</a:t>
            </a:r>
          </a:p>
        </p:txBody>
      </p:sp>
      <p:sp>
        <p:nvSpPr>
          <p:cNvPr id="3" name="Segnaposto contenuto 2">
            <a:extLst>
              <a:ext uri="{FF2B5EF4-FFF2-40B4-BE49-F238E27FC236}">
                <a16:creationId xmlns:a16="http://schemas.microsoft.com/office/drawing/2014/main" id="{B35EAF9E-9BDD-457A-B322-051C32402536}"/>
              </a:ext>
            </a:extLst>
          </p:cNvPr>
          <p:cNvSpPr>
            <a:spLocks noGrp="1"/>
          </p:cNvSpPr>
          <p:nvPr>
            <p:ph idx="1"/>
          </p:nvPr>
        </p:nvSpPr>
        <p:spPr/>
        <p:txBody>
          <a:bodyPr>
            <a:normAutofit lnSpcReduction="10000"/>
          </a:bodyPr>
          <a:lstStyle/>
          <a:p>
            <a:pPr>
              <a:defRPr/>
            </a:pPr>
            <a:r>
              <a:rPr lang="it-IT" dirty="0"/>
              <a:t>Adatto per articoli dal respiro più ampio (parti più importanti all’inizio e alla fine). Ad es.: </a:t>
            </a:r>
          </a:p>
          <a:p>
            <a:pPr marL="514350" indent="-514350">
              <a:buFont typeface="+mj-lt"/>
              <a:buAutoNum type="arabicPeriod"/>
              <a:defRPr/>
            </a:pPr>
            <a:r>
              <a:rPr lang="it-IT" dirty="0">
                <a:solidFill>
                  <a:srgbClr val="FFFF00"/>
                </a:solidFill>
              </a:rPr>
              <a:t>Descrizione/esposizione iniziale (che già espone il fatto)</a:t>
            </a:r>
          </a:p>
          <a:p>
            <a:pPr marL="514350" indent="-514350">
              <a:buFont typeface="+mj-lt"/>
              <a:buAutoNum type="arabicPeriod"/>
              <a:defRPr/>
            </a:pPr>
            <a:r>
              <a:rPr lang="it-IT" dirty="0">
                <a:solidFill>
                  <a:srgbClr val="FFFF00"/>
                </a:solidFill>
              </a:rPr>
              <a:t>Elemento di transizione</a:t>
            </a:r>
          </a:p>
          <a:p>
            <a:pPr marL="514350" indent="-514350">
              <a:buFont typeface="+mj-lt"/>
              <a:buAutoNum type="arabicPeriod"/>
              <a:defRPr/>
            </a:pPr>
            <a:r>
              <a:rPr lang="it-IT" dirty="0">
                <a:solidFill>
                  <a:srgbClr val="FFFF00"/>
                </a:solidFill>
              </a:rPr>
              <a:t>Sviluppo narrativo (che riprende il fatto in chiave di racconto)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635DF2-C8AB-4D58-92C8-B90405983940}"/>
              </a:ext>
            </a:extLst>
          </p:cNvPr>
          <p:cNvSpPr>
            <a:spLocks noGrp="1"/>
          </p:cNvSpPr>
          <p:nvPr>
            <p:ph type="title"/>
          </p:nvPr>
        </p:nvSpPr>
        <p:spPr/>
        <p:txBody>
          <a:bodyPr/>
          <a:lstStyle/>
          <a:p>
            <a:pPr>
              <a:defRPr/>
            </a:pPr>
            <a:r>
              <a:rPr lang="it-IT" dirty="0"/>
              <a:t>ESEMPIO</a:t>
            </a:r>
          </a:p>
        </p:txBody>
      </p:sp>
      <p:pic>
        <p:nvPicPr>
          <p:cNvPr id="9" name="Segnaposto contenuto 8">
            <a:extLst>
              <a:ext uri="{FF2B5EF4-FFF2-40B4-BE49-F238E27FC236}">
                <a16:creationId xmlns:a16="http://schemas.microsoft.com/office/drawing/2014/main" id="{BC39A49C-8F41-4A3F-835C-C8BEAA68C0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322641"/>
            <a:ext cx="8229600" cy="3431918"/>
          </a:xfrm>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F637C13-F225-4247-B272-E8B725355AC7}"/>
              </a:ext>
            </a:extLst>
          </p:cNvPr>
          <p:cNvPicPr>
            <a:picLocks noChangeAspect="1"/>
          </p:cNvPicPr>
          <p:nvPr/>
        </p:nvPicPr>
        <p:blipFill>
          <a:blip r:embed="rId2" cstate="print"/>
          <a:stretch>
            <a:fillRect/>
          </a:stretch>
        </p:blipFill>
        <p:spPr>
          <a:xfrm>
            <a:off x="1143000" y="1828800"/>
            <a:ext cx="6357730" cy="4795119"/>
          </a:xfrm>
          <a:prstGeom prst="rect">
            <a:avLst/>
          </a:prstGeom>
        </p:spPr>
      </p:pic>
      <p:sp>
        <p:nvSpPr>
          <p:cNvPr id="2" name="Titolo 1">
            <a:extLst>
              <a:ext uri="{FF2B5EF4-FFF2-40B4-BE49-F238E27FC236}">
                <a16:creationId xmlns:a16="http://schemas.microsoft.com/office/drawing/2014/main" id="{66C3A398-7B82-43F3-B658-8508EC764E52}"/>
              </a:ext>
            </a:extLst>
          </p:cNvPr>
          <p:cNvSpPr>
            <a:spLocks noGrp="1"/>
          </p:cNvSpPr>
          <p:nvPr>
            <p:ph type="title"/>
          </p:nvPr>
        </p:nvSpPr>
        <p:spPr/>
        <p:txBody>
          <a:bodyPr/>
          <a:lstStyle/>
          <a:p>
            <a:pPr>
              <a:defRPr/>
            </a:pPr>
            <a:r>
              <a:rPr lang="it-IT" dirty="0">
                <a:solidFill>
                  <a:srgbClr val="FF0000"/>
                </a:solidFill>
              </a:rPr>
              <a:t>Il diamante</a:t>
            </a:r>
          </a:p>
        </p:txBody>
      </p:sp>
      <p:sp>
        <p:nvSpPr>
          <p:cNvPr id="3" name="Segnaposto contenuto 2">
            <a:extLst>
              <a:ext uri="{FF2B5EF4-FFF2-40B4-BE49-F238E27FC236}">
                <a16:creationId xmlns:a16="http://schemas.microsoft.com/office/drawing/2014/main" id="{D9792A7F-4914-42E9-AD1A-5259B99F34FC}"/>
              </a:ext>
            </a:extLst>
          </p:cNvPr>
          <p:cNvSpPr>
            <a:spLocks noGrp="1"/>
          </p:cNvSpPr>
          <p:nvPr>
            <p:ph idx="1"/>
          </p:nvPr>
        </p:nvSpPr>
        <p:spPr/>
        <p:txBody>
          <a:bodyPr/>
          <a:lstStyle/>
          <a:p>
            <a:pPr marL="514350" indent="-514350" algn="ctr">
              <a:buFont typeface="+mj-lt"/>
              <a:buAutoNum type="arabicPeriod"/>
              <a:defRPr/>
            </a:pPr>
            <a:r>
              <a:rPr lang="it-IT" dirty="0">
                <a:solidFill>
                  <a:srgbClr val="FF0000"/>
                </a:solidFill>
              </a:rPr>
              <a:t>Esposizione dell’info più importante</a:t>
            </a:r>
          </a:p>
          <a:p>
            <a:pPr marL="514350" indent="-514350" algn="ctr">
              <a:buFont typeface="+mj-lt"/>
              <a:buAutoNum type="arabicPeriod"/>
              <a:defRPr/>
            </a:pPr>
            <a:r>
              <a:rPr lang="it-IT" dirty="0">
                <a:solidFill>
                  <a:srgbClr val="FF0000"/>
                </a:solidFill>
              </a:rPr>
              <a:t>Espansione con tutti dettagli</a:t>
            </a:r>
          </a:p>
          <a:p>
            <a:pPr marL="514350" indent="-514350" algn="ctr">
              <a:buFont typeface="+mj-lt"/>
              <a:buAutoNum type="arabicPeriod"/>
              <a:defRPr/>
            </a:pPr>
            <a:r>
              <a:rPr lang="it-IT" dirty="0">
                <a:solidFill>
                  <a:srgbClr val="FF0000"/>
                </a:solidFill>
              </a:rPr>
              <a:t>Conclusione torna al punto di partenza tirando le fila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009F2E-D3E9-41A5-9407-9C4E01B1C69A}"/>
              </a:ext>
            </a:extLst>
          </p:cNvPr>
          <p:cNvSpPr>
            <a:spLocks noGrp="1"/>
          </p:cNvSpPr>
          <p:nvPr>
            <p:ph type="title"/>
          </p:nvPr>
        </p:nvSpPr>
        <p:spPr/>
        <p:txBody>
          <a:bodyPr/>
          <a:lstStyle/>
          <a:p>
            <a:pPr>
              <a:defRPr/>
            </a:pPr>
            <a:r>
              <a:rPr lang="it-IT" dirty="0"/>
              <a:t>Gli studi di </a:t>
            </a:r>
            <a:r>
              <a:rPr lang="it-IT" i="1" dirty="0" err="1"/>
              <a:t>eye</a:t>
            </a:r>
            <a:r>
              <a:rPr lang="it-IT" i="1" dirty="0"/>
              <a:t> </a:t>
            </a:r>
            <a:r>
              <a:rPr lang="it-IT" i="1" dirty="0" err="1"/>
              <a:t>tracking</a:t>
            </a:r>
            <a:endParaRPr lang="it-IT" dirty="0"/>
          </a:p>
        </p:txBody>
      </p:sp>
      <p:sp>
        <p:nvSpPr>
          <p:cNvPr id="3" name="Segnaposto contenuto 2">
            <a:extLst>
              <a:ext uri="{FF2B5EF4-FFF2-40B4-BE49-F238E27FC236}">
                <a16:creationId xmlns:a16="http://schemas.microsoft.com/office/drawing/2014/main" id="{4A397E8D-C1D1-49F9-BE73-E9190EDA95C3}"/>
              </a:ext>
            </a:extLst>
          </p:cNvPr>
          <p:cNvSpPr>
            <a:spLocks noGrp="1"/>
          </p:cNvSpPr>
          <p:nvPr>
            <p:ph idx="1"/>
          </p:nvPr>
        </p:nvSpPr>
        <p:spPr/>
        <p:txBody>
          <a:bodyPr>
            <a:normAutofit fontScale="70000" lnSpcReduction="20000"/>
          </a:bodyPr>
          <a:lstStyle/>
          <a:p>
            <a:pPr>
              <a:defRPr/>
            </a:pPr>
            <a:r>
              <a:rPr lang="it-IT" dirty="0"/>
              <a:t>Ricerca del </a:t>
            </a:r>
            <a:r>
              <a:rPr lang="it-IT" dirty="0" err="1">
                <a:solidFill>
                  <a:srgbClr val="FFFF00"/>
                </a:solidFill>
              </a:rPr>
              <a:t>Poynter</a:t>
            </a:r>
            <a:r>
              <a:rPr lang="it-IT" dirty="0">
                <a:solidFill>
                  <a:srgbClr val="FFFF00"/>
                </a:solidFill>
              </a:rPr>
              <a:t> </a:t>
            </a:r>
            <a:r>
              <a:rPr lang="it-IT" dirty="0" err="1">
                <a:solidFill>
                  <a:srgbClr val="FFFF00"/>
                </a:solidFill>
              </a:rPr>
              <a:t>Institute</a:t>
            </a:r>
            <a:r>
              <a:rPr lang="it-IT" dirty="0"/>
              <a:t> 2007 e altri studi di ‘tracciatura dell’occhio’ (lo sguardo della lettura on </a:t>
            </a:r>
            <a:r>
              <a:rPr lang="it-IT" dirty="0" err="1"/>
              <a:t>line</a:t>
            </a:r>
            <a:r>
              <a:rPr lang="it-IT" dirty="0"/>
              <a:t>)</a:t>
            </a:r>
          </a:p>
          <a:p>
            <a:pPr>
              <a:defRPr/>
            </a:pPr>
            <a:r>
              <a:rPr lang="it-IT" dirty="0"/>
              <a:t>Giornali online: occhi vanno in alto a </a:t>
            </a:r>
            <a:r>
              <a:rPr lang="it-IT" dirty="0" err="1"/>
              <a:t>sx</a:t>
            </a:r>
            <a:r>
              <a:rPr lang="it-IT" dirty="0"/>
              <a:t>, poi in basso e solo alla fine in alto a </a:t>
            </a:r>
            <a:r>
              <a:rPr lang="it-IT" dirty="0" err="1"/>
              <a:t>dx</a:t>
            </a:r>
            <a:r>
              <a:rPr lang="it-IT" dirty="0"/>
              <a:t> (ma vari schemi o </a:t>
            </a:r>
            <a:r>
              <a:rPr lang="it-IT" i="1" dirty="0" err="1">
                <a:solidFill>
                  <a:srgbClr val="FFFF00"/>
                </a:solidFill>
                <a:hlinkClick r:id="rId2" action="ppaction://hlinksldjump"/>
              </a:rPr>
              <a:t>patterns</a:t>
            </a:r>
            <a:r>
              <a:rPr lang="it-IT" dirty="0">
                <a:solidFill>
                  <a:srgbClr val="FFFF00"/>
                </a:solidFill>
              </a:rPr>
              <a:t>:</a:t>
            </a:r>
            <a:r>
              <a:rPr lang="it-IT" dirty="0"/>
              <a:t> a F, a Z, ecc., a seconda della tipologia di notizia o di pagina)</a:t>
            </a:r>
          </a:p>
          <a:p>
            <a:pPr>
              <a:defRPr/>
            </a:pPr>
            <a:r>
              <a:rPr lang="it-IT" dirty="0">
                <a:solidFill>
                  <a:srgbClr val="FFFF00"/>
                </a:solidFill>
              </a:rPr>
              <a:t>Titoli testuali </a:t>
            </a:r>
            <a:r>
              <a:rPr lang="it-IT" dirty="0"/>
              <a:t>attirano occhio </a:t>
            </a:r>
            <a:r>
              <a:rPr lang="it-IT" dirty="0">
                <a:solidFill>
                  <a:srgbClr val="FFFF00"/>
                </a:solidFill>
              </a:rPr>
              <a:t>più di immagini</a:t>
            </a:r>
          </a:p>
          <a:p>
            <a:pPr>
              <a:defRPr/>
            </a:pPr>
            <a:r>
              <a:rPr lang="it-IT" dirty="0"/>
              <a:t>Le </a:t>
            </a:r>
            <a:r>
              <a:rPr lang="it-IT" dirty="0">
                <a:solidFill>
                  <a:srgbClr val="FFFF00"/>
                </a:solidFill>
              </a:rPr>
              <a:t>prime 2 o 3 </a:t>
            </a:r>
            <a:r>
              <a:rPr lang="it-IT" dirty="0"/>
              <a:t>parole del titolo le più importanti</a:t>
            </a:r>
          </a:p>
          <a:p>
            <a:pPr>
              <a:defRPr/>
            </a:pPr>
            <a:r>
              <a:rPr lang="it-IT" dirty="0">
                <a:solidFill>
                  <a:srgbClr val="FFFF00"/>
                </a:solidFill>
              </a:rPr>
              <a:t>Varietà</a:t>
            </a:r>
            <a:r>
              <a:rPr lang="it-IT" dirty="0"/>
              <a:t> (link, spazi, liste, grassetti, forme testuali alternative: link, FAQ, ecc.) </a:t>
            </a:r>
            <a:r>
              <a:rPr lang="it-IT" dirty="0">
                <a:solidFill>
                  <a:srgbClr val="FFFF00"/>
                </a:solidFill>
              </a:rPr>
              <a:t>stimola</a:t>
            </a:r>
            <a:r>
              <a:rPr lang="it-IT" dirty="0"/>
              <a:t> la lettura</a:t>
            </a:r>
          </a:p>
          <a:p>
            <a:pPr>
              <a:defRPr/>
            </a:pPr>
            <a:r>
              <a:rPr lang="it-IT" dirty="0"/>
              <a:t>Non è vero che non esista la </a:t>
            </a:r>
            <a:r>
              <a:rPr lang="it-IT" dirty="0">
                <a:solidFill>
                  <a:srgbClr val="FFFF00"/>
                </a:solidFill>
              </a:rPr>
              <a:t>lettura profonda</a:t>
            </a:r>
            <a:r>
              <a:rPr lang="it-IT" dirty="0"/>
              <a:t>: </a:t>
            </a:r>
          </a:p>
          <a:p>
            <a:pPr>
              <a:defRPr/>
            </a:pPr>
            <a:r>
              <a:rPr lang="it-IT" dirty="0">
                <a:solidFill>
                  <a:srgbClr val="FFFF00"/>
                </a:solidFill>
              </a:rPr>
              <a:t>dopo quella esplorativa</a:t>
            </a:r>
            <a:r>
              <a:rPr lang="it-IT" dirty="0"/>
              <a:t>, se il testo interessa, </a:t>
            </a:r>
            <a:r>
              <a:rPr lang="it-IT" dirty="0">
                <a:solidFill>
                  <a:srgbClr val="FFFF00"/>
                </a:solidFill>
              </a:rPr>
              <a:t>immersione superiore </a:t>
            </a:r>
            <a:r>
              <a:rPr lang="it-IT" dirty="0"/>
              <a:t>che sulla carta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a:extLst>
              <a:ext uri="{FF2B5EF4-FFF2-40B4-BE49-F238E27FC236}">
                <a16:creationId xmlns:a16="http://schemas.microsoft.com/office/drawing/2014/main" id="{20D6F21E-D421-4848-8C0C-006DDF724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209800"/>
            <a:ext cx="8657875" cy="3630415"/>
          </a:xfrm>
          <a:prstGeom prst="rect">
            <a:avLst/>
          </a:prstGeom>
          <a:noFill/>
          <a:ln w="9525">
            <a:noFill/>
            <a:miter lim="800000"/>
            <a:headEnd/>
            <a:tailEnd/>
          </a:ln>
          <a:effectLst/>
        </p:spPr>
      </p:pic>
      <p:sp>
        <p:nvSpPr>
          <p:cNvPr id="2" name="Titolo 1"/>
          <p:cNvSpPr>
            <a:spLocks noGrp="1"/>
          </p:cNvSpPr>
          <p:nvPr>
            <p:ph type="title"/>
          </p:nvPr>
        </p:nvSpPr>
        <p:spPr/>
        <p:txBody>
          <a:bodyPr/>
          <a:lstStyle/>
          <a:p>
            <a:r>
              <a:rPr lang="it-IT" dirty="0"/>
              <a:t>ESEMPIO</a:t>
            </a:r>
          </a:p>
        </p:txBody>
      </p:sp>
      <p:sp>
        <p:nvSpPr>
          <p:cNvPr id="3" name="Segnaposto contenuto 2"/>
          <p:cNvSpPr>
            <a:spLocks noGrp="1"/>
          </p:cNvSpPr>
          <p:nvPr>
            <p:ph idx="1"/>
          </p:nvPr>
        </p:nvSpPr>
        <p:spPr/>
        <p:txBody>
          <a:bodyPr/>
          <a:lstStyle/>
          <a:p>
            <a:r>
              <a:rPr lang="it-IT" dirty="0">
                <a:solidFill>
                  <a:srgbClr val="FF0000"/>
                </a:solidFill>
              </a:rPr>
              <a:t>Informazione più rilevante</a:t>
            </a:r>
          </a:p>
          <a:p>
            <a:endParaRPr lang="it-IT" dirty="0">
              <a:solidFill>
                <a:srgbClr val="FF0000"/>
              </a:solidFill>
            </a:endParaRPr>
          </a:p>
          <a:p>
            <a:r>
              <a:rPr lang="it-IT" dirty="0">
                <a:solidFill>
                  <a:srgbClr val="FF0000"/>
                </a:solidFill>
              </a:rPr>
              <a:t>Dettagli</a:t>
            </a:r>
          </a:p>
          <a:p>
            <a:endParaRPr lang="it-IT" dirty="0">
              <a:solidFill>
                <a:srgbClr val="FF0000"/>
              </a:solidFill>
            </a:endParaRPr>
          </a:p>
          <a:p>
            <a:endParaRPr lang="it-IT" dirty="0">
              <a:solidFill>
                <a:srgbClr val="FF0000"/>
              </a:solidFill>
            </a:endParaRPr>
          </a:p>
          <a:p>
            <a:r>
              <a:rPr lang="it-IT" dirty="0">
                <a:solidFill>
                  <a:srgbClr val="FF0000"/>
                </a:solidFill>
              </a:rPr>
              <a:t>Ritorno all’info iniziale, tirando le fila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E12C6-BD96-46DF-8FF3-EFCFDFC26549}"/>
              </a:ext>
            </a:extLst>
          </p:cNvPr>
          <p:cNvSpPr>
            <a:spLocks noGrp="1"/>
          </p:cNvSpPr>
          <p:nvPr>
            <p:ph type="title"/>
          </p:nvPr>
        </p:nvSpPr>
        <p:spPr/>
        <p:txBody>
          <a:bodyPr/>
          <a:lstStyle/>
          <a:p>
            <a:pPr>
              <a:defRPr/>
            </a:pPr>
            <a:r>
              <a:rPr lang="it-IT" dirty="0"/>
              <a:t>Saper creare l’attesa</a:t>
            </a:r>
          </a:p>
        </p:txBody>
      </p:sp>
      <p:sp>
        <p:nvSpPr>
          <p:cNvPr id="3" name="Segnaposto contenuto 2">
            <a:extLst>
              <a:ext uri="{FF2B5EF4-FFF2-40B4-BE49-F238E27FC236}">
                <a16:creationId xmlns:a16="http://schemas.microsoft.com/office/drawing/2014/main" id="{5EA9E3AA-3249-4BB1-9B53-3E5368559501}"/>
              </a:ext>
            </a:extLst>
          </p:cNvPr>
          <p:cNvSpPr>
            <a:spLocks noGrp="1"/>
          </p:cNvSpPr>
          <p:nvPr>
            <p:ph idx="1"/>
          </p:nvPr>
        </p:nvSpPr>
        <p:spPr/>
        <p:txBody>
          <a:bodyPr/>
          <a:lstStyle/>
          <a:p>
            <a:pPr>
              <a:defRPr/>
            </a:pPr>
            <a:r>
              <a:rPr lang="it-IT" dirty="0"/>
              <a:t>Se destinatari = lettori colti e forti </a:t>
            </a:r>
            <a:r>
              <a:rPr lang="it-IT" dirty="0">
                <a:sym typeface="Wingdings" pitchFamily="2" charset="2"/>
              </a:rPr>
              <a:t> </a:t>
            </a:r>
          </a:p>
          <a:p>
            <a:pPr>
              <a:defRPr/>
            </a:pPr>
            <a:r>
              <a:rPr lang="it-IT" dirty="0">
                <a:sym typeface="Wingdings" pitchFamily="2" charset="2"/>
              </a:rPr>
              <a:t>Cominciare da lontano, con un dettaglio interessante, per suscitare curiosità</a:t>
            </a:r>
          </a:p>
          <a:p>
            <a:pPr>
              <a:defRPr/>
            </a:pPr>
            <a:r>
              <a:rPr lang="it-IT" dirty="0">
                <a:sym typeface="Wingdings" pitchFamily="2" charset="2"/>
              </a:rPr>
              <a:t>Oppure far leva su pathos</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0788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 di ‘mappe termiche’ di lettura di testi on </a:t>
            </a:r>
            <a:r>
              <a:rPr lang="it-IT" dirty="0" err="1"/>
              <a:t>line</a:t>
            </a:r>
            <a:endParaRPr lang="it-IT" dirty="0"/>
          </a:p>
        </p:txBody>
      </p:sp>
      <p:pic>
        <p:nvPicPr>
          <p:cNvPr id="1026" name="Picture 2" descr="I:\TERAMO INSEGNAMENTI 2020-2021\CORSO SCRITTURE DEL WEB\f_reading_pattern_eyetracking.jpg"/>
          <p:cNvPicPr>
            <a:picLocks noGrp="1" noChangeAspect="1" noChangeArrowheads="1"/>
          </p:cNvPicPr>
          <p:nvPr>
            <p:ph idx="1"/>
          </p:nvPr>
        </p:nvPicPr>
        <p:blipFill>
          <a:blip r:embed="rId2" cstate="print"/>
          <a:srcRect/>
          <a:stretch>
            <a:fillRect/>
          </a:stretch>
        </p:blipFill>
        <p:spPr bwMode="auto">
          <a:xfrm>
            <a:off x="685800" y="2362200"/>
            <a:ext cx="7592158" cy="3520440"/>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234DC4-C0C4-4C15-897D-E1B47C54C1AF}"/>
              </a:ext>
            </a:extLst>
          </p:cNvPr>
          <p:cNvSpPr>
            <a:spLocks noGrp="1"/>
          </p:cNvSpPr>
          <p:nvPr>
            <p:ph type="title"/>
          </p:nvPr>
        </p:nvSpPr>
        <p:spPr/>
        <p:txBody>
          <a:bodyPr/>
          <a:lstStyle/>
          <a:p>
            <a:pPr>
              <a:defRPr/>
            </a:pPr>
            <a:r>
              <a:rPr lang="it-IT" dirty="0"/>
              <a:t>Mutazione antropologica o ritorno al passato?</a:t>
            </a:r>
          </a:p>
        </p:txBody>
      </p:sp>
      <p:sp>
        <p:nvSpPr>
          <p:cNvPr id="3" name="Segnaposto contenuto 2">
            <a:extLst>
              <a:ext uri="{FF2B5EF4-FFF2-40B4-BE49-F238E27FC236}">
                <a16:creationId xmlns:a16="http://schemas.microsoft.com/office/drawing/2014/main" id="{4CAEDBBB-51BD-41D7-89A9-4E4780703EEC}"/>
              </a:ext>
            </a:extLst>
          </p:cNvPr>
          <p:cNvSpPr>
            <a:spLocks noGrp="1"/>
          </p:cNvSpPr>
          <p:nvPr>
            <p:ph idx="1"/>
          </p:nvPr>
        </p:nvSpPr>
        <p:spPr/>
        <p:txBody>
          <a:bodyPr>
            <a:normAutofit fontScale="85000" lnSpcReduction="10000"/>
          </a:bodyPr>
          <a:lstStyle/>
          <a:p>
            <a:pPr>
              <a:defRPr/>
            </a:pPr>
            <a:r>
              <a:rPr lang="it-IT" dirty="0">
                <a:solidFill>
                  <a:srgbClr val="FFFF00"/>
                </a:solidFill>
              </a:rPr>
              <a:t>Mutazioni cerebrali </a:t>
            </a:r>
            <a:r>
              <a:rPr lang="it-IT" dirty="0"/>
              <a:t>in atto e </a:t>
            </a:r>
            <a:r>
              <a:rPr lang="it-IT" dirty="0">
                <a:solidFill>
                  <a:srgbClr val="FFFF00"/>
                </a:solidFill>
              </a:rPr>
              <a:t>fine della lettura </a:t>
            </a:r>
            <a:r>
              <a:rPr lang="it-IT" dirty="0" err="1">
                <a:solidFill>
                  <a:srgbClr val="FFFF00"/>
                </a:solidFill>
              </a:rPr>
              <a:t>immersiva</a:t>
            </a:r>
            <a:r>
              <a:rPr lang="it-IT" dirty="0"/>
              <a:t>? (</a:t>
            </a:r>
            <a:r>
              <a:rPr lang="it-IT" dirty="0" err="1"/>
              <a:t>Maryanne</a:t>
            </a:r>
            <a:r>
              <a:rPr lang="it-IT" dirty="0"/>
              <a:t> </a:t>
            </a:r>
            <a:r>
              <a:rPr lang="it-IT" dirty="0" err="1"/>
              <a:t>Wolf</a:t>
            </a:r>
            <a:r>
              <a:rPr lang="it-IT" dirty="0"/>
              <a:t>)</a:t>
            </a:r>
          </a:p>
          <a:p>
            <a:pPr>
              <a:defRPr/>
            </a:pPr>
            <a:r>
              <a:rPr lang="it-IT" dirty="0"/>
              <a:t>In realtà, </a:t>
            </a:r>
            <a:r>
              <a:rPr lang="it-IT" dirty="0">
                <a:solidFill>
                  <a:srgbClr val="FFFF00"/>
                </a:solidFill>
              </a:rPr>
              <a:t>chiusa la parentesi Gutenberg</a:t>
            </a:r>
            <a:r>
              <a:rPr lang="it-IT" dirty="0"/>
              <a:t>, si ritorna a caratteristiche già presenti in passato</a:t>
            </a:r>
          </a:p>
          <a:p>
            <a:pPr>
              <a:defRPr/>
            </a:pPr>
            <a:r>
              <a:rPr lang="it-IT" dirty="0">
                <a:solidFill>
                  <a:srgbClr val="FFFF00"/>
                </a:solidFill>
              </a:rPr>
              <a:t>Brevità</a:t>
            </a:r>
            <a:r>
              <a:rPr lang="it-IT" dirty="0"/>
              <a:t> e </a:t>
            </a:r>
            <a:r>
              <a:rPr lang="it-IT" dirty="0">
                <a:solidFill>
                  <a:srgbClr val="FFFF00"/>
                </a:solidFill>
              </a:rPr>
              <a:t>limitatezza</a:t>
            </a:r>
            <a:r>
              <a:rPr lang="it-IT" dirty="0"/>
              <a:t> del </a:t>
            </a:r>
            <a:r>
              <a:rPr lang="it-IT" dirty="0">
                <a:solidFill>
                  <a:srgbClr val="FFFF00"/>
                </a:solidFill>
              </a:rPr>
              <a:t>supporto</a:t>
            </a:r>
            <a:r>
              <a:rPr lang="it-IT" dirty="0"/>
              <a:t> (tavolette)</a:t>
            </a:r>
          </a:p>
          <a:p>
            <a:pPr>
              <a:defRPr/>
            </a:pPr>
            <a:r>
              <a:rPr lang="it-IT" dirty="0">
                <a:solidFill>
                  <a:srgbClr val="FFFF00"/>
                </a:solidFill>
              </a:rPr>
              <a:t>Interazione</a:t>
            </a:r>
            <a:r>
              <a:rPr lang="it-IT" dirty="0"/>
              <a:t> </a:t>
            </a:r>
            <a:r>
              <a:rPr lang="it-IT" dirty="0">
                <a:solidFill>
                  <a:srgbClr val="FFFF00"/>
                </a:solidFill>
              </a:rPr>
              <a:t>immagini</a:t>
            </a:r>
            <a:r>
              <a:rPr lang="it-IT" dirty="0"/>
              <a:t> con </a:t>
            </a:r>
            <a:r>
              <a:rPr lang="it-IT" dirty="0">
                <a:solidFill>
                  <a:srgbClr val="FFFF00"/>
                </a:solidFill>
              </a:rPr>
              <a:t>testi</a:t>
            </a:r>
            <a:r>
              <a:rPr lang="it-IT" dirty="0"/>
              <a:t> (miniature medievali)</a:t>
            </a:r>
          </a:p>
          <a:p>
            <a:pPr>
              <a:defRPr/>
            </a:pPr>
            <a:r>
              <a:rPr lang="it-IT" dirty="0">
                <a:solidFill>
                  <a:srgbClr val="FFFF00"/>
                </a:solidFill>
              </a:rPr>
              <a:t>Ipotesti</a:t>
            </a:r>
            <a:r>
              <a:rPr lang="it-IT" dirty="0"/>
              <a:t> e </a:t>
            </a:r>
            <a:r>
              <a:rPr lang="it-IT" dirty="0">
                <a:solidFill>
                  <a:srgbClr val="FFFF00"/>
                </a:solidFill>
              </a:rPr>
              <a:t>Ipertesti</a:t>
            </a:r>
            <a:r>
              <a:rPr lang="it-IT" dirty="0"/>
              <a:t> (ars </a:t>
            </a:r>
            <a:r>
              <a:rPr lang="it-IT" dirty="0" err="1"/>
              <a:t>centonatoria</a:t>
            </a:r>
            <a:r>
              <a:rPr lang="it-IT" dirty="0"/>
              <a:t>)</a:t>
            </a:r>
          </a:p>
          <a:p>
            <a:pPr>
              <a:defRPr/>
            </a:pPr>
            <a:r>
              <a:rPr lang="it-IT" dirty="0" err="1">
                <a:solidFill>
                  <a:srgbClr val="FFFF00"/>
                </a:solidFill>
              </a:rPr>
              <a:t>Iconotesti</a:t>
            </a:r>
            <a:r>
              <a:rPr lang="it-IT" dirty="0"/>
              <a:t> e </a:t>
            </a:r>
            <a:r>
              <a:rPr lang="it-IT" dirty="0">
                <a:solidFill>
                  <a:srgbClr val="FFFF00"/>
                </a:solidFill>
              </a:rPr>
              <a:t>testi non lineari </a:t>
            </a:r>
            <a:r>
              <a:rPr lang="it-IT" dirty="0"/>
              <a:t>(futurismo)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eonardo\Desktop\infografica-3-300x209.jpg">
            <a:extLst>
              <a:ext uri="{FF2B5EF4-FFF2-40B4-BE49-F238E27FC236}">
                <a16:creationId xmlns:a16="http://schemas.microsoft.com/office/drawing/2014/main" id="{61419BB8-1142-49B9-A145-ABFBD134BE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1788"/>
            <a:ext cx="75438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E997946B-8D12-4425-9601-0AC7A05716A6}"/>
              </a:ext>
            </a:extLst>
          </p:cNvPr>
          <p:cNvSpPr>
            <a:spLocks noGrp="1"/>
          </p:cNvSpPr>
          <p:nvPr>
            <p:ph type="title"/>
          </p:nvPr>
        </p:nvSpPr>
        <p:spPr/>
        <p:txBody>
          <a:bodyPr/>
          <a:lstStyle/>
          <a:p>
            <a:pPr>
              <a:defRPr/>
            </a:pPr>
            <a:r>
              <a:rPr lang="it-IT" dirty="0"/>
              <a:t>Nuove scritture anche su carta</a:t>
            </a:r>
          </a:p>
        </p:txBody>
      </p:sp>
      <p:sp>
        <p:nvSpPr>
          <p:cNvPr id="3" name="Segnaposto contenuto 2">
            <a:extLst>
              <a:ext uri="{FF2B5EF4-FFF2-40B4-BE49-F238E27FC236}">
                <a16:creationId xmlns:a16="http://schemas.microsoft.com/office/drawing/2014/main" id="{8E54B853-4C13-4159-A526-DA018830F698}"/>
              </a:ext>
            </a:extLst>
          </p:cNvPr>
          <p:cNvSpPr>
            <a:spLocks noGrp="1"/>
          </p:cNvSpPr>
          <p:nvPr>
            <p:ph idx="1"/>
          </p:nvPr>
        </p:nvSpPr>
        <p:spPr/>
        <p:txBody>
          <a:bodyPr>
            <a:normAutofit fontScale="77500" lnSpcReduction="20000"/>
          </a:bodyPr>
          <a:lstStyle/>
          <a:p>
            <a:pPr>
              <a:defRPr/>
            </a:pPr>
            <a:r>
              <a:rPr lang="it-IT" dirty="0">
                <a:solidFill>
                  <a:schemeClr val="accent1">
                    <a:lumMod val="75000"/>
                  </a:schemeClr>
                </a:solidFill>
              </a:rPr>
              <a:t>Superamento del testo lineare anche in testi cartacei</a:t>
            </a:r>
          </a:p>
          <a:p>
            <a:pPr>
              <a:defRPr/>
            </a:pPr>
            <a:r>
              <a:rPr lang="it-IT" dirty="0">
                <a:solidFill>
                  <a:schemeClr val="accent1">
                    <a:lumMod val="75000"/>
                  </a:schemeClr>
                </a:solidFill>
              </a:rPr>
              <a:t>Brevità</a:t>
            </a:r>
          </a:p>
          <a:p>
            <a:pPr>
              <a:defRPr/>
            </a:pPr>
            <a:r>
              <a:rPr lang="it-IT" dirty="0">
                <a:solidFill>
                  <a:schemeClr val="accent1">
                    <a:lumMod val="75000"/>
                  </a:schemeClr>
                </a:solidFill>
              </a:rPr>
              <a:t>Colori</a:t>
            </a:r>
          </a:p>
          <a:p>
            <a:pPr>
              <a:defRPr/>
            </a:pPr>
            <a:r>
              <a:rPr lang="it-IT" dirty="0">
                <a:solidFill>
                  <a:schemeClr val="accent1">
                    <a:lumMod val="75000"/>
                  </a:schemeClr>
                </a:solidFill>
              </a:rPr>
              <a:t>Frantumazione</a:t>
            </a:r>
          </a:p>
          <a:p>
            <a:pPr>
              <a:defRPr/>
            </a:pPr>
            <a:r>
              <a:rPr lang="it-IT" dirty="0" err="1">
                <a:solidFill>
                  <a:schemeClr val="accent1">
                    <a:lumMod val="75000"/>
                  </a:schemeClr>
                </a:solidFill>
              </a:rPr>
              <a:t>Infografica</a:t>
            </a:r>
            <a:endParaRPr lang="it-IT" dirty="0">
              <a:solidFill>
                <a:schemeClr val="accent1">
                  <a:lumMod val="75000"/>
                </a:schemeClr>
              </a:solidFill>
            </a:endParaRPr>
          </a:p>
          <a:p>
            <a:pPr>
              <a:defRPr/>
            </a:pPr>
            <a:r>
              <a:rPr lang="it-IT" dirty="0">
                <a:solidFill>
                  <a:schemeClr val="accent1">
                    <a:lumMod val="75000"/>
                  </a:schemeClr>
                </a:solidFill>
              </a:rPr>
              <a:t>Immagini</a:t>
            </a:r>
          </a:p>
          <a:p>
            <a:pPr>
              <a:defRPr/>
            </a:pPr>
            <a:r>
              <a:rPr lang="it-IT" dirty="0">
                <a:solidFill>
                  <a:schemeClr val="accent1">
                    <a:lumMod val="75000"/>
                  </a:schemeClr>
                </a:solidFill>
              </a:rPr>
              <a:t>Punti di accesso multipli</a:t>
            </a:r>
          </a:p>
          <a:p>
            <a:pPr>
              <a:defRPr/>
            </a:pPr>
            <a:r>
              <a:rPr lang="it-IT" dirty="0">
                <a:solidFill>
                  <a:schemeClr val="accent1">
                    <a:lumMod val="75000"/>
                  </a:schemeClr>
                </a:solidFill>
              </a:rPr>
              <a:t>Navigabili e modulari anche i libri cartacei</a:t>
            </a:r>
          </a:p>
          <a:p>
            <a:pPr>
              <a:defRPr/>
            </a:pPr>
            <a:r>
              <a:rPr lang="it-IT" dirty="0">
                <a:solidFill>
                  <a:schemeClr val="accent1">
                    <a:lumMod val="75000"/>
                  </a:schemeClr>
                </a:solidFill>
              </a:rPr>
              <a:t>Ma necessaria alta qualità di scrittura</a:t>
            </a:r>
          </a:p>
          <a:p>
            <a:pPr>
              <a:defRPr/>
            </a:pPr>
            <a:r>
              <a:rPr lang="it-IT" dirty="0">
                <a:solidFill>
                  <a:schemeClr val="accent1">
                    <a:lumMod val="75000"/>
                  </a:schemeClr>
                </a:solidFill>
              </a:rPr>
              <a:t>Chi scrive: rigore argomentativo, stile piacevole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utturato">
  <a:themeElements>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trutturat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t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trutturat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trutturat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trutturat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trutturat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trutturat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trutturat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2703</Words>
  <Application>Microsoft Office PowerPoint</Application>
  <PresentationFormat>Presentazione su schermo (4:3)</PresentationFormat>
  <Paragraphs>282</Paragraphs>
  <Slides>62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62</vt:i4>
      </vt:variant>
    </vt:vector>
  </HeadingPairs>
  <TitlesOfParts>
    <vt:vector size="67" baseType="lpstr">
      <vt:lpstr>Arial</vt:lpstr>
      <vt:lpstr>Calibri</vt:lpstr>
      <vt:lpstr>Tahoma</vt:lpstr>
      <vt:lpstr>Wingdings</vt:lpstr>
      <vt:lpstr>Strutturato</vt:lpstr>
      <vt:lpstr>Corso di Scritture per il Web Prof. Leonardo Terrusi</vt:lpstr>
      <vt:lpstr>LE NUOVE DIMENSIONI DEL TESTO  (Carrada cap. 1)</vt:lpstr>
      <vt:lpstr>Il tramonto della “Galassia Gutenberg”</vt:lpstr>
      <vt:lpstr>Presentazione standard di PowerPoint</vt:lpstr>
      <vt:lpstr>LA LETTURA DAL LIBRO ALLO SCHERMO  (Carrada cap. 3)</vt:lpstr>
      <vt:lpstr>Gli studi di eye tracking</vt:lpstr>
      <vt:lpstr>Esempi di ‘mappe termiche’ di lettura di testi on line</vt:lpstr>
      <vt:lpstr>Mutazione antropologica o ritorno al passato?</vt:lpstr>
      <vt:lpstr>Nuove scritture anche su carta</vt:lpstr>
      <vt:lpstr>Limiti ma anche opportunità</vt:lpstr>
      <vt:lpstr>Presentazione standard di PowerPoint</vt:lpstr>
      <vt:lpstr>LA SINTASSI  (Carrada cap. 6)</vt:lpstr>
      <vt:lpstr>I VALORI GULPEASE</vt:lpstr>
      <vt:lpstr>Un esempio di scarsa leggibilità = INDICE 34</vt:lpstr>
      <vt:lpstr>REVISIONE: INDICE 67</vt:lpstr>
      <vt:lpstr>Come rendere più leggibile un testo: la legge della vicinanza</vt:lpstr>
      <vt:lpstr>ESEMPI</vt:lpstr>
      <vt:lpstr>Leggibilità e comprensibilità</vt:lpstr>
      <vt:lpstr>ALTRI INGREDIENTI PER LEGGIBILITÀ E COMPRENSIBILITÀ</vt:lpstr>
      <vt:lpstr>VERBI</vt:lpstr>
      <vt:lpstr>ESEMPI di gerundio ‘sostituibile’</vt:lpstr>
      <vt:lpstr>FLUIDITÀ DELLE FRASI</vt:lpstr>
      <vt:lpstr>Funzioni dei connettivi</vt:lpstr>
      <vt:lpstr>NON SOLO CONNETTIVI</vt:lpstr>
      <vt:lpstr>Presentazione standard di PowerPoint</vt:lpstr>
      <vt:lpstr>IL LESSICO  (Carrada cap. 7)</vt:lpstr>
      <vt:lpstr>Un esempio d’autore di ‘antilingua’: Italo Calvino</vt:lpstr>
      <vt:lpstr>Parole di plastica</vt:lpstr>
      <vt:lpstr>Meglio usare il Vocabolario di Base (le 7000 parole che usiamo di più)</vt:lpstr>
      <vt:lpstr>GRADIT (Grande Dizionario italiano dell’uso) https://dizionario.internazionale.it/ </vt:lpstr>
      <vt:lpstr>Il vocabolario italiano per livello d’uso</vt:lpstr>
      <vt:lpstr>Linguaggi settoriali e vocabolario corrente</vt:lpstr>
      <vt:lpstr>Un esempio</vt:lpstr>
      <vt:lpstr>Tecnicismi sì, ma con giudizio</vt:lpstr>
      <vt:lpstr>Precisione</vt:lpstr>
      <vt:lpstr>Più verbi, meno nomi</vt:lpstr>
      <vt:lpstr>Verbi al posto di nomi  (no a “stile nominale”)</vt:lpstr>
      <vt:lpstr>Verbi logori</vt:lpstr>
      <vt:lpstr>Verbi logori</vt:lpstr>
      <vt:lpstr>Articoli</vt:lpstr>
      <vt:lpstr>Preposizioni semplici </vt:lpstr>
      <vt:lpstr>Avverbi</vt:lpstr>
      <vt:lpstr>Alternative per gli avverbi</vt:lpstr>
      <vt:lpstr>Aggettivi</vt:lpstr>
      <vt:lpstr>Ancora aggettivi</vt:lpstr>
      <vt:lpstr>I forestierismi e gli anglicismi</vt:lpstr>
      <vt:lpstr>Presentazione standard di PowerPoint</vt:lpstr>
      <vt:lpstr>LA STRUTTURA DEL TESTO  (Carrada cap. 5)</vt:lpstr>
      <vt:lpstr> Un’alternativa: la PIRAMIDE ROVESCIATA </vt:lpstr>
      <vt:lpstr>In altri termini</vt:lpstr>
      <vt:lpstr>Esempi di piramide rovesciata: da così…</vt:lpstr>
      <vt:lpstr>…a così</vt:lpstr>
      <vt:lpstr>Struttura a piramide rovesciata utile se…</vt:lpstr>
      <vt:lpstr>La piramide per attrarre subito l’attenzione</vt:lpstr>
      <vt:lpstr>Altre possibili strutture: le “5 scatole” </vt:lpstr>
      <vt:lpstr>ESEMPIO</vt:lpstr>
      <vt:lpstr>La clessidra</vt:lpstr>
      <vt:lpstr>ESEMPIO</vt:lpstr>
      <vt:lpstr>Il diamante</vt:lpstr>
      <vt:lpstr>ESEMPIO</vt:lpstr>
      <vt:lpstr>Saper creare l’attesa</vt:lpstr>
      <vt:lpstr>Presentazione standard di PowerPoint</vt:lpstr>
    </vt:vector>
  </TitlesOfParts>
  <Company>Università di Bari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Educazione linguistica</dc:title>
  <dc:creator>Leonardo Terrusi</dc:creator>
  <cp:lastModifiedBy>Leonardo Terrusi</cp:lastModifiedBy>
  <cp:revision>1562</cp:revision>
  <dcterms:created xsi:type="dcterms:W3CDTF">2004-11-25T11:50:30Z</dcterms:created>
  <dcterms:modified xsi:type="dcterms:W3CDTF">2022-03-28T10:53:22Z</dcterms:modified>
</cp:coreProperties>
</file>