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3" r:id="rId7"/>
    <p:sldId id="261" r:id="rId8"/>
    <p:sldId id="265" r:id="rId9"/>
    <p:sldId id="267" r:id="rId10"/>
    <p:sldId id="268" r:id="rId11"/>
    <p:sldId id="269" r:id="rId12"/>
    <p:sldId id="262" r:id="rId13"/>
    <p:sldId id="266" r:id="rId14"/>
    <p:sldId id="264" r:id="rId1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30"/>
    <p:restoredTop sz="94664"/>
  </p:normalViewPr>
  <p:slideViewPr>
    <p:cSldViewPr snapToGrid="0">
      <p:cViewPr varScale="1">
        <p:scale>
          <a:sx n="81" d="100"/>
          <a:sy n="81" d="100"/>
        </p:scale>
        <p:origin x="7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629E23-66F2-CCA7-CB20-344D7189DE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24B891C-D1C0-A577-7B5B-7439C83893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7EF7F9F-E90E-0523-937F-BD33D10C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E4046-6E9F-2746-A940-5530AFAC6686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41B4FC2-D09E-8575-7C23-5B643786C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6F19A0-B202-58AA-27D0-DE00ED66E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2BF6-2627-6947-8DE4-B836FF5D56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959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5EEC64-D79A-E9DA-21CD-D9D413E46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B5B8098-C6B3-D9F6-7362-2D1AA3F143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D8EC568-A464-5822-5CA6-D9CEEF267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E4046-6E9F-2746-A940-5530AFAC6686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1D7D6E8-F8D8-C6D8-C209-440CBFE3B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121E35C-8ECF-8070-65FE-5146031F8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2BF6-2627-6947-8DE4-B836FF5D56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6844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AE982E5-F437-21E2-BDAB-4C2A4E42A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9F5CF3F-F86E-4338-438C-462E5E9800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6D772AC-B573-D81B-1C38-0BE855C24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E4046-6E9F-2746-A940-5530AFAC6686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7CC1528-9C19-EC04-8E1B-1FD9E9A96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8AD43C3-1E39-9B0D-72D2-40024BE2B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2BF6-2627-6947-8DE4-B836FF5D56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674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B8A1C2-94A8-4CC3-48F5-4206D9A4C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A6B296-225D-EACB-618D-33B5862FB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F83ADE-F627-A877-50F2-843038686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E4046-6E9F-2746-A940-5530AFAC6686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FA0A11D-C74E-BC38-2633-C1042AC11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C2B06F9-D8DC-7DB8-7888-1137ADC41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2BF6-2627-6947-8DE4-B836FF5D56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4509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57ABE-0D7C-7BEE-CBC5-6726599EB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2B0F194-4490-7AA5-6DBB-B2981939C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68A16A2-6F4B-74FD-1512-4CC1F33CB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E4046-6E9F-2746-A940-5530AFAC6686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596D3B5-6B46-D3E2-C016-992FD56FF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23192C3-698A-A858-1C89-49D688090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2BF6-2627-6947-8DE4-B836FF5D56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87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5C622D-25F7-E317-5242-86C99DFEA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63BCA6-9E1B-13E3-87E4-3A2C216742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D0E6004-7702-851B-A91B-6C5D51E195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9B58187-2BA0-66E3-C015-EF5C04662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E4046-6E9F-2746-A940-5530AFAC6686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055FAA8-497A-1EBB-6E2F-97D1F902D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FDC5176-89A5-67E6-2C0D-7C99267E8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2BF6-2627-6947-8DE4-B836FF5D56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4394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FC7645-D700-4F63-5D2F-BA574878E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A3000A1-16E4-C7BB-A206-25327C5B6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BA70534-20D4-21DD-EBD5-B84A352231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8EADC4A-0C89-28F8-3FB9-DE3121EC5F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1826502-7261-7C15-23DC-3FCF14FFD9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6D5E0F-4E99-E488-444B-581882291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E4046-6E9F-2746-A940-5530AFAC6686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40A502B-0E45-6867-AA85-124E4FCAD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4CC8F3B-A942-F94D-2658-EC2F5ADF2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2BF6-2627-6947-8DE4-B836FF5D56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172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8C1250-5BB5-354A-706D-90808831F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5BC3694-1644-28D1-0E22-263BFC4E2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E4046-6E9F-2746-A940-5530AFAC6686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528657E-EB5E-DFF4-5B28-09C182AC2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824BFF2-F89B-FC0C-D049-0ED5E1325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2BF6-2627-6947-8DE4-B836FF5D56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1403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8760087-75EE-3834-12F4-CFFCEB1A2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E4046-6E9F-2746-A940-5530AFAC6686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7F1A59C-61C7-DE30-1160-56EA54AF3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BA088F7-2144-5E4B-77C6-ABFCDA3F7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2BF6-2627-6947-8DE4-B836FF5D56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5280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5E00FE-F35D-1DB6-8DEF-4263C1234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A46885-00C0-6E41-E206-CF03266CA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FAA4FBE-E33F-2161-7088-5AA8149A71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0B08F93-A85F-6BB9-8BA4-5948F409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E4046-6E9F-2746-A940-5530AFAC6686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ADAED70-05BD-0D3A-C714-A7EA9FAD7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07B63C0-9896-E5D5-3BE0-25EA686D0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2BF6-2627-6947-8DE4-B836FF5D56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4178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22031B-A96D-5447-4042-28462028C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566E630-CB4F-5BC9-79AB-2C5FE352FA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5C29C7F-AFF0-AEEF-A7B3-F365606916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672AFFA-13D0-D9A0-E6EB-B875D62AD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E4046-6E9F-2746-A940-5530AFAC6686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0E00106-3EDC-DCD2-C529-F398F1B7A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BF6D484-48FA-56DE-6AA2-FDB17B30C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2BF6-2627-6947-8DE4-B836FF5D56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4075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271C4E1-A682-E25B-EBA1-713E2BC6C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72E7A52-3A20-F199-017A-2C1F6D8BF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4B08ED4-BF49-9701-6B73-DDC53ED39C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5E4046-6E9F-2746-A940-5530AFAC6686}" type="datetimeFigureOut">
              <a:rPr lang="it-IT" smtClean="0"/>
              <a:t>25/11/25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044290-0D67-B172-1FCA-2487133C9D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0C1CC6B-1D41-20AF-74BF-002F6E41D7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F52BF6-2627-6947-8DE4-B836FF5D56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0568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68611D-D46A-5172-DE83-C00E83F33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80269"/>
            <a:ext cx="9144000" cy="2387600"/>
          </a:xfrm>
        </p:spPr>
        <p:txBody>
          <a:bodyPr>
            <a:normAutofit/>
          </a:bodyPr>
          <a:lstStyle/>
          <a:p>
            <a:r>
              <a:rPr lang="it-IT" dirty="0"/>
              <a:t>Mind Maps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C580C97-9ECA-9174-5EAB-DF2D21538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67869"/>
            <a:ext cx="9144000" cy="1655762"/>
          </a:xfrm>
        </p:spPr>
        <p:txBody>
          <a:bodyPr/>
          <a:lstStyle/>
          <a:p>
            <a:r>
              <a:rPr lang="it-IT" dirty="0"/>
              <a:t>Il loro uso nella ricerca</a:t>
            </a:r>
          </a:p>
          <a:p>
            <a:r>
              <a:rPr lang="it-IT" dirty="0"/>
              <a:t>sociale e di mercato</a:t>
            </a: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0DA52BF2-3A84-EBEF-03C6-5CB3299A8BEF}"/>
              </a:ext>
            </a:extLst>
          </p:cNvPr>
          <p:cNvSpPr txBox="1">
            <a:spLocks/>
          </p:cNvSpPr>
          <p:nvPr/>
        </p:nvSpPr>
        <p:spPr>
          <a:xfrm>
            <a:off x="2390303" y="5044582"/>
            <a:ext cx="9144000" cy="10754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sz="1600" dirty="0"/>
              <a:t>Corso </a:t>
            </a:r>
            <a:r>
              <a:rPr lang="it-IT" sz="1600" i="1" dirty="0"/>
              <a:t>Tecniche di ricerca di mercato – prof. Nico Bortoletto</a:t>
            </a:r>
          </a:p>
          <a:p>
            <a:pPr algn="r"/>
            <a:r>
              <a:rPr lang="it-IT" sz="1600" i="1" dirty="0"/>
              <a:t>Cds </a:t>
            </a:r>
            <a:r>
              <a:rPr lang="it-IT" sz="1600" i="1" dirty="0" err="1"/>
              <a:t>CoMind</a:t>
            </a:r>
            <a:endParaRPr lang="it-IT" sz="1600" i="1" dirty="0"/>
          </a:p>
          <a:p>
            <a:pPr algn="r"/>
            <a:r>
              <a:rPr lang="it-IT" sz="1600" i="1" dirty="0"/>
              <a:t>Università degli Studi di Teramo</a:t>
            </a:r>
          </a:p>
          <a:p>
            <a:pPr algn="r"/>
            <a:r>
              <a:rPr lang="it-IT" sz="1600" i="1" dirty="0"/>
              <a:t>Materiale didattico dott.ssa Greta Spineti</a:t>
            </a:r>
          </a:p>
        </p:txBody>
      </p:sp>
    </p:spTree>
    <p:extLst>
      <p:ext uri="{BB962C8B-B14F-4D97-AF65-F5344CB8AC3E}">
        <p14:creationId xmlns:p14="http://schemas.microsoft.com/office/powerpoint/2010/main" val="3533818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5142E1-5EB3-AFA9-F231-4DCA1D8F7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6622AF-617F-9E01-99F3-5E1994357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b="0" i="0" dirty="0">
                <a:effectLst/>
                <a:latin typeface="fkGrotesk"/>
              </a:rPr>
              <a:t>Utilità nel Disegno del Questionario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D383F3-9973-B2AB-1884-4C1A74A33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b="0" i="0" dirty="0">
                <a:effectLst/>
                <a:latin typeface="fkGroteskNeue"/>
              </a:rPr>
              <a:t>Quando si crea uno strumento d'indagine come il questionario, la mappa concettuale diventa una matrice organizzativa: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b="0" i="0" dirty="0">
                <a:effectLst/>
                <a:latin typeface="fkGroteskNeue"/>
              </a:rPr>
              <a:t>Ogni branca della mappa rappresenta una sezione del questionario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b="0" i="0" dirty="0">
                <a:effectLst/>
                <a:latin typeface="fkGroteskNeue"/>
              </a:rPr>
              <a:t>I </a:t>
            </a:r>
            <a:r>
              <a:rPr lang="it-IT" b="0" i="0" dirty="0" err="1">
                <a:effectLst/>
                <a:latin typeface="fkGroteskNeue"/>
              </a:rPr>
              <a:t>subconcetti</a:t>
            </a:r>
            <a:r>
              <a:rPr lang="it-IT" b="0" i="0" dirty="0">
                <a:effectLst/>
                <a:latin typeface="fkGroteskNeue"/>
              </a:rPr>
              <a:t> indicano i temi specifici da esplorare con domande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b="0" i="0" dirty="0">
                <a:effectLst/>
                <a:latin typeface="fkGroteskNeue"/>
              </a:rPr>
              <a:t>I livelli gerarchici guidano la costruzione logica e sequenziale delle domande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b="0" i="0" dirty="0">
                <a:effectLst/>
                <a:latin typeface="fkGroteskNeue"/>
              </a:rPr>
              <a:t>Le relazioni esplicitate suggeriscono eventuali batterie di domande correlate</a:t>
            </a:r>
          </a:p>
          <a:p>
            <a:pPr algn="just"/>
            <a:r>
              <a:rPr lang="it-IT" b="0" i="0" dirty="0">
                <a:effectLst/>
                <a:latin typeface="fkGroteskNeue"/>
              </a:rPr>
              <a:t>Questa visualizzazione preventiva riduce significativamente il rischio di omissioni tematiche e di incoerenza strutturale nello strumento di raccolta dati.</a:t>
            </a:r>
          </a:p>
        </p:txBody>
      </p:sp>
    </p:spTree>
    <p:extLst>
      <p:ext uri="{BB962C8B-B14F-4D97-AF65-F5344CB8AC3E}">
        <p14:creationId xmlns:p14="http://schemas.microsoft.com/office/powerpoint/2010/main" val="1869466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942D0F-2CF2-8E64-82D6-A86F1E54E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E72ECB-EE82-D1B5-FFE1-DD6201B08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b="0" i="0" dirty="0">
                <a:effectLst/>
                <a:latin typeface="fkGrotesk"/>
              </a:rPr>
              <a:t>Mind </a:t>
            </a:r>
            <a:r>
              <a:rPr lang="it-IT" dirty="0">
                <a:latin typeface="fkGrotesk"/>
              </a:rPr>
              <a:t>m</a:t>
            </a:r>
            <a:r>
              <a:rPr lang="it-IT" b="0" i="0" dirty="0">
                <a:effectLst/>
                <a:latin typeface="fkGrotesk"/>
              </a:rPr>
              <a:t>apping nella ricerca </a:t>
            </a:r>
            <a:r>
              <a:rPr lang="it-IT" dirty="0">
                <a:latin typeface="fkGrotesk"/>
              </a:rPr>
              <a:t>q</a:t>
            </a:r>
            <a:r>
              <a:rPr lang="it-IT" b="0" i="0" dirty="0">
                <a:effectLst/>
                <a:latin typeface="fkGrotesk"/>
              </a:rPr>
              <a:t>ualitativa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033995-E5FE-3596-A554-A7908ADF6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b="0" i="0" dirty="0">
                <a:effectLst/>
                <a:latin typeface="fkGroteskNeue"/>
              </a:rPr>
              <a:t>Nei progetti di ricerca qualitativa (interviste, focus group, osservazione partecipante), la quantità e la complessità dei dati raccolti possono risultare caotica senza un sistema organizzativo robusto. Le mappe concettuali intervengono nella fase </a:t>
            </a:r>
            <a:r>
              <a:rPr lang="it-IT" b="1" i="0" dirty="0">
                <a:effectLst/>
                <a:latin typeface="fkGroteskNeue"/>
              </a:rPr>
              <a:t>post-raccolta dati</a:t>
            </a:r>
            <a:r>
              <a:rPr lang="it-IT" b="0" i="0" dirty="0">
                <a:effectLst/>
                <a:latin typeface="fkGroteskNeue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b="0" i="0" dirty="0">
                <a:effectLst/>
                <a:latin typeface="fkGroteskNeue"/>
              </a:rPr>
              <a:t>Codifica tematica: i temi emergenti dalle trascrizioni vengono identificati e organizzati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b="0" i="0" dirty="0">
                <a:effectLst/>
                <a:latin typeface="fkGroteskNeue"/>
              </a:rPr>
              <a:t>Identificazione di pattern: vengono isolati i patterns ricorrenti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b="0" i="0" dirty="0">
                <a:effectLst/>
                <a:latin typeface="fkGroteskNeue"/>
              </a:rPr>
              <a:t>Costruzione di una trama causale: le relazioni tra temi vengono esplicitate (cause, conseguenze, moderatori)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b="0" i="0" dirty="0">
                <a:effectLst/>
                <a:latin typeface="fkGroteskNeue"/>
              </a:rPr>
              <a:t>Ricostruzione narrativa: la mappa diviene la struttura portante dell'interpretazione finale</a:t>
            </a:r>
          </a:p>
        </p:txBody>
      </p:sp>
    </p:spTree>
    <p:extLst>
      <p:ext uri="{BB962C8B-B14F-4D97-AF65-F5344CB8AC3E}">
        <p14:creationId xmlns:p14="http://schemas.microsoft.com/office/powerpoint/2010/main" val="2057898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883219-259D-90A8-6656-4A7B78E1F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Mind </a:t>
            </a:r>
            <a:r>
              <a:rPr lang="it-IT" dirty="0" err="1"/>
              <a:t>map</a:t>
            </a:r>
            <a:r>
              <a:rPr lang="it-IT" dirty="0"/>
              <a:t> nelle ricerche di mercato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03EB5C-A610-1A0A-AACD-1A7711F79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43189"/>
          </a:xfrm>
        </p:spPr>
        <p:txBody>
          <a:bodyPr>
            <a:normAutofit fontScale="85000" lnSpcReduction="20000"/>
          </a:bodyPr>
          <a:lstStyle/>
          <a:p>
            <a:pPr marL="0" indent="0" algn="l">
              <a:buNone/>
            </a:pPr>
            <a:r>
              <a:rPr lang="it-IT" b="0" i="0" dirty="0">
                <a:effectLst/>
                <a:latin typeface="fkGroteskNeue"/>
              </a:rPr>
              <a:t>Analisi del comportamento del consumatore: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0" i="0" dirty="0">
                <a:effectLst/>
                <a:latin typeface="fkGroteskNeue"/>
              </a:rPr>
              <a:t>Mappare i fattori che influenzano le decisioni d'acquisto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0" i="0" dirty="0">
                <a:effectLst/>
                <a:latin typeface="fkGroteskNeue"/>
              </a:rPr>
              <a:t>Identificare i </a:t>
            </a:r>
            <a:r>
              <a:rPr lang="it-IT" b="0" i="0" dirty="0" err="1">
                <a:effectLst/>
                <a:latin typeface="fkGroteskNeue"/>
              </a:rPr>
              <a:t>touchpoint</a:t>
            </a:r>
            <a:r>
              <a:rPr lang="it-IT" b="0" i="0" dirty="0">
                <a:effectLst/>
                <a:latin typeface="fkGroteskNeue"/>
              </a:rPr>
              <a:t> e le fasi del customer </a:t>
            </a:r>
            <a:r>
              <a:rPr lang="it-IT" b="0" i="0" dirty="0" err="1">
                <a:effectLst/>
                <a:latin typeface="fkGroteskNeue"/>
              </a:rPr>
              <a:t>journey</a:t>
            </a:r>
            <a:endParaRPr lang="it-IT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0" i="0" dirty="0">
                <a:effectLst/>
                <a:latin typeface="fkGroteskNeue"/>
              </a:rPr>
              <a:t>Ricostruire il processo di brand </a:t>
            </a:r>
            <a:r>
              <a:rPr lang="it-IT" b="0" i="0" dirty="0" err="1">
                <a:effectLst/>
                <a:latin typeface="fkGroteskNeue"/>
              </a:rPr>
              <a:t>perception</a:t>
            </a:r>
            <a:endParaRPr lang="it-IT" b="0" i="0" dirty="0">
              <a:effectLst/>
              <a:latin typeface="fkGroteskNeue"/>
            </a:endParaRPr>
          </a:p>
          <a:p>
            <a:pPr marL="0" indent="0" algn="l">
              <a:buNone/>
            </a:pPr>
            <a:r>
              <a:rPr lang="it-IT" b="0" i="0" dirty="0">
                <a:effectLst/>
                <a:latin typeface="fkGroteskNeue"/>
              </a:rPr>
              <a:t>Segmentazione di mercato: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0" i="0" dirty="0">
                <a:effectLst/>
                <a:latin typeface="fkGroteskNeue"/>
              </a:rPr>
              <a:t>Visualizzare i criteri di segmentazione (demografici, psicografici, comportamentali)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0" i="0" dirty="0">
                <a:effectLst/>
                <a:latin typeface="fkGroteskNeue"/>
              </a:rPr>
              <a:t>Chiarire le relazioni tra variabili di segmentazione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0" i="0" dirty="0">
                <a:effectLst/>
                <a:latin typeface="fkGroteskNeue"/>
              </a:rPr>
              <a:t>Comunicare i profili dei segmenti target in modo integrato</a:t>
            </a:r>
          </a:p>
          <a:p>
            <a:pPr marL="0" indent="0" algn="l">
              <a:buNone/>
            </a:pPr>
            <a:r>
              <a:rPr lang="it-IT" b="0" i="0" dirty="0">
                <a:effectLst/>
                <a:latin typeface="fkGroteskNeue"/>
              </a:rPr>
              <a:t>Analisi competitiva: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0" i="0" dirty="0">
                <a:effectLst/>
                <a:latin typeface="fkGroteskNeue"/>
              </a:rPr>
              <a:t>Mappare il positioning dei competitor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0" i="0" dirty="0">
                <a:effectLst/>
                <a:latin typeface="fkGroteskNeue"/>
              </a:rPr>
              <a:t>Identificare i vantaggi competitivi distintivi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0" i="0" dirty="0">
                <a:effectLst/>
                <a:latin typeface="fkGroteskNeue"/>
              </a:rPr>
              <a:t>Visualizzare le opportunità di differenziazione</a:t>
            </a:r>
          </a:p>
        </p:txBody>
      </p:sp>
    </p:spTree>
    <p:extLst>
      <p:ext uri="{BB962C8B-B14F-4D97-AF65-F5344CB8AC3E}">
        <p14:creationId xmlns:p14="http://schemas.microsoft.com/office/powerpoint/2010/main" val="3298570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3E29C-D8F5-E3D2-0321-469B08B60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6600ED-6E80-87B8-37AF-AF9A27066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b="0" i="0" dirty="0">
                <a:effectLst/>
                <a:latin typeface="fkGroteskNeue"/>
              </a:rPr>
              <a:t>Vantaggi della rappresentazione visuale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9672CF-BB45-8A73-4A13-4EF55E65E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it-IT" b="0" i="0" dirty="0">
                <a:effectLst/>
                <a:latin typeface="fkGroteskNeue"/>
              </a:rPr>
              <a:t>Offre una panoramica integrata di un argomento complesso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0" i="0" dirty="0">
                <a:effectLst/>
                <a:latin typeface="fkGroteskNeue"/>
              </a:rPr>
              <a:t>Consente di identificare lacune o ridondanze nel ragionamento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0" i="0" dirty="0">
                <a:effectLst/>
                <a:latin typeface="fkGroteskNeue"/>
              </a:rPr>
              <a:t>Facilita la comunicazione tra diversi attori della ricerca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0" i="0" dirty="0">
                <a:effectLst/>
                <a:latin typeface="fkGroteskNeue"/>
              </a:rPr>
              <a:t>Permette di visualizzare relazioni non immediatamente evidenti</a:t>
            </a:r>
          </a:p>
        </p:txBody>
      </p:sp>
    </p:spTree>
    <p:extLst>
      <p:ext uri="{BB962C8B-B14F-4D97-AF65-F5344CB8AC3E}">
        <p14:creationId xmlns:p14="http://schemas.microsoft.com/office/powerpoint/2010/main" val="496147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883219-259D-90A8-6656-4A7B78E1F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Esercizio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03EB5C-A610-1A0A-AACD-1A7711F79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>
                <a:solidFill>
                  <a:srgbClr val="0D0D0D"/>
                </a:solidFill>
                <a:highlight>
                  <a:srgbClr val="FFFFFF"/>
                </a:highlight>
                <a:latin typeface="Söhne"/>
              </a:rPr>
              <a:t>Utilizzeremo lo strumento delle </a:t>
            </a:r>
            <a:r>
              <a:rPr lang="it-IT" i="1" dirty="0">
                <a:solidFill>
                  <a:srgbClr val="0D0D0D"/>
                </a:solidFill>
                <a:highlight>
                  <a:srgbClr val="FFFFFF"/>
                </a:highlight>
                <a:latin typeface="Söhne"/>
              </a:rPr>
              <a:t>mind </a:t>
            </a:r>
            <a:r>
              <a:rPr lang="it-IT" i="1" dirty="0" err="1">
                <a:solidFill>
                  <a:srgbClr val="0D0D0D"/>
                </a:solidFill>
                <a:highlight>
                  <a:srgbClr val="FFFFFF"/>
                </a:highlight>
                <a:latin typeface="Söhne"/>
              </a:rPr>
              <a:t>maps</a:t>
            </a:r>
            <a:r>
              <a:rPr lang="it-IT" i="1" dirty="0">
                <a:solidFill>
                  <a:srgbClr val="0D0D0D"/>
                </a:solidFill>
                <a:highlight>
                  <a:srgbClr val="FFFFFF"/>
                </a:highlight>
                <a:latin typeface="Söhne"/>
              </a:rPr>
              <a:t> </a:t>
            </a:r>
            <a:r>
              <a:rPr lang="it-IT" dirty="0">
                <a:solidFill>
                  <a:srgbClr val="0D0D0D"/>
                </a:solidFill>
                <a:highlight>
                  <a:srgbClr val="FFFFFF"/>
                </a:highlight>
                <a:latin typeface="Söhne"/>
              </a:rPr>
              <a:t>di </a:t>
            </a:r>
            <a:r>
              <a:rPr lang="it-IT" b="1" dirty="0">
                <a:solidFill>
                  <a:srgbClr val="0D0D0D"/>
                </a:solidFill>
                <a:highlight>
                  <a:srgbClr val="FFFFFF"/>
                </a:highlight>
                <a:latin typeface="Söhne"/>
              </a:rPr>
              <a:t>Mirò.</a:t>
            </a:r>
          </a:p>
          <a:p>
            <a:pPr algn="just"/>
            <a:endParaRPr lang="it-IT" b="0" i="0" dirty="0">
              <a:effectLst/>
              <a:latin typeface="fkGrotesk"/>
            </a:endParaRPr>
          </a:p>
          <a:p>
            <a:pPr marL="0" indent="0" algn="just">
              <a:buNone/>
            </a:pPr>
            <a:r>
              <a:rPr lang="it-IT" b="0" i="0" dirty="0">
                <a:effectLst/>
                <a:latin typeface="fkGrotesk"/>
              </a:rPr>
              <a:t>Tema:</a:t>
            </a:r>
            <a:r>
              <a:rPr lang="it-IT" dirty="0">
                <a:latin typeface="fkGroteskNeue"/>
              </a:rPr>
              <a:t> o</a:t>
            </a:r>
            <a:r>
              <a:rPr lang="it-IT" b="0" i="0" dirty="0">
                <a:effectLst/>
                <a:latin typeface="fkGroteskNeue"/>
              </a:rPr>
              <a:t>perativizzazione del Concetto di Fedeltà del Cliente nel Settore dei Prodotti Alimentari Regionali.</a:t>
            </a:r>
          </a:p>
          <a:p>
            <a:pPr marL="0" indent="0" algn="just">
              <a:buNone/>
            </a:pPr>
            <a:endParaRPr lang="it-IT" b="0" i="0" dirty="0">
              <a:effectLst/>
              <a:latin typeface="fkGroteskNeue"/>
            </a:endParaRPr>
          </a:p>
          <a:p>
            <a:pPr marL="0" indent="0" algn="just">
              <a:buNone/>
            </a:pPr>
            <a:r>
              <a:rPr lang="it-IT" b="0" i="0" dirty="0">
                <a:effectLst/>
                <a:latin typeface="fkGroteskNeue"/>
              </a:rPr>
              <a:t>La fedeltà del cliente è un concetto centrale nel marketing, ma </a:t>
            </a:r>
            <a:r>
              <a:rPr lang="it-IT" b="1" i="0" dirty="0">
                <a:effectLst/>
                <a:latin typeface="fkGroteskNeue"/>
              </a:rPr>
              <a:t>multidimensionale</a:t>
            </a:r>
            <a:r>
              <a:rPr lang="it-IT" b="0" i="0" dirty="0">
                <a:effectLst/>
                <a:latin typeface="fkGroteskNeue"/>
              </a:rPr>
              <a:t> e </a:t>
            </a:r>
            <a:r>
              <a:rPr lang="it-IT" b="1" i="0" dirty="0">
                <a:effectLst/>
                <a:latin typeface="fkGroteskNeue"/>
              </a:rPr>
              <a:t>complesso</a:t>
            </a:r>
            <a:r>
              <a:rPr lang="it-IT" b="0" i="0" dirty="0">
                <a:effectLst/>
                <a:latin typeface="fkGroteskNeue"/>
              </a:rPr>
              <a:t>. Nel settore dei prodotti alimentari regionali, la fedeltà può dipendere da fattori legati alla qualità, alla percezione culturale, alla tradizione, alle emozioni e alle dinamiche di prezzo e distribuzione.</a:t>
            </a:r>
          </a:p>
          <a:p>
            <a:pPr marL="0" indent="0" algn="just">
              <a:buNone/>
            </a:pPr>
            <a:endParaRPr lang="it-IT" b="0" i="0" dirty="0">
              <a:effectLst/>
              <a:latin typeface="fkGroteskNeue"/>
            </a:endParaRPr>
          </a:p>
          <a:p>
            <a:pPr marL="0" indent="0" algn="just">
              <a:buNone/>
            </a:pPr>
            <a:r>
              <a:rPr lang="it-IT" dirty="0">
                <a:latin typeface="fkGroteskNeue"/>
              </a:rPr>
              <a:t>Individuare almeno due dimensioni + 2 indicatori per ogni dimensione.</a:t>
            </a:r>
            <a:endParaRPr lang="it-IT" b="0" i="0" dirty="0">
              <a:effectLst/>
              <a:latin typeface="fkGroteskNeue"/>
            </a:endParaRPr>
          </a:p>
        </p:txBody>
      </p:sp>
    </p:spTree>
    <p:extLst>
      <p:ext uri="{BB962C8B-B14F-4D97-AF65-F5344CB8AC3E}">
        <p14:creationId xmlns:p14="http://schemas.microsoft.com/office/powerpoint/2010/main" val="3287633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883219-259D-90A8-6656-4A7B78E1F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Mappe cognitive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03EB5C-A610-1A0A-AACD-1A7711F79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Le mappe cognitive sono strumenti utilizzati per </a:t>
            </a:r>
            <a:r>
              <a:rPr lang="it-IT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visualizzare</a:t>
            </a:r>
            <a:r>
              <a:rPr lang="it-IT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 e </a:t>
            </a:r>
            <a:r>
              <a:rPr lang="it-IT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comprendere</a:t>
            </a:r>
            <a:r>
              <a:rPr lang="it-IT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 la struttura delle </a:t>
            </a:r>
            <a:r>
              <a:rPr lang="it-IT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conoscenze</a:t>
            </a:r>
            <a:r>
              <a:rPr lang="it-IT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, delle </a:t>
            </a:r>
            <a:r>
              <a:rPr lang="it-IT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percezioni</a:t>
            </a:r>
            <a:r>
              <a:rPr lang="it-IT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, delle credenze e delle </a:t>
            </a:r>
            <a:r>
              <a:rPr lang="it-IT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relazioni mentali </a:t>
            </a:r>
            <a:r>
              <a:rPr lang="it-IT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di un individuo o di un gruppo di individui su un determinato argomento.</a:t>
            </a:r>
          </a:p>
          <a:p>
            <a:pPr marL="0" indent="0" algn="just">
              <a:buNone/>
            </a:pPr>
            <a:endParaRPr lang="it-IT" dirty="0">
              <a:solidFill>
                <a:srgbClr val="0D0D0D"/>
              </a:solidFill>
              <a:highlight>
                <a:srgbClr val="FFFFFF"/>
              </a:highlight>
              <a:latin typeface="Söhne"/>
            </a:endParaRPr>
          </a:p>
          <a:p>
            <a:pPr marL="0" indent="0" algn="just">
              <a:buNone/>
            </a:pPr>
            <a:r>
              <a:rPr lang="it-IT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Questi strumenti consentono di rappresentare in modo visuale e organizzato la </a:t>
            </a:r>
            <a:r>
              <a:rPr lang="it-IT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complessità dei processi cognitivi</a:t>
            </a:r>
            <a:r>
              <a:rPr lang="it-IT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, offrendo una panoramica chiara delle connessioni tra i diversi elementi del pensiero.</a:t>
            </a:r>
          </a:p>
        </p:txBody>
      </p:sp>
    </p:spTree>
    <p:extLst>
      <p:ext uri="{BB962C8B-B14F-4D97-AF65-F5344CB8AC3E}">
        <p14:creationId xmlns:p14="http://schemas.microsoft.com/office/powerpoint/2010/main" val="1701569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883219-259D-90A8-6656-4A7B78E1F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Caratteristiche delle mappe cognitive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03EB5C-A610-1A0A-AACD-1A7711F79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Rappresentazione visuale</a:t>
            </a:r>
          </a:p>
          <a:p>
            <a:pPr algn="just"/>
            <a:r>
              <a:rPr lang="it-IT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Struttura gerarchica: </a:t>
            </a:r>
            <a:r>
              <a:rPr lang="it-IT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concetti più generali o ampi posizionati al vertice della mappa e concetti più specifici o dettagliati disposti nei livelli inferiori</a:t>
            </a:r>
            <a:endParaRPr lang="it-IT" dirty="0">
              <a:solidFill>
                <a:srgbClr val="0D0D0D"/>
              </a:solidFill>
              <a:highlight>
                <a:srgbClr val="FFFFFF"/>
              </a:highlight>
              <a:latin typeface="Söhne"/>
            </a:endParaRPr>
          </a:p>
          <a:p>
            <a:pPr algn="just"/>
            <a:r>
              <a:rPr lang="it-IT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Collegamenti e connessioni: </a:t>
            </a:r>
            <a:r>
              <a:rPr lang="it-IT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mostrano i collegamenti e le connessioni tra i concetti, consentendo di visualizzare le relazioni mentali tra gli elementi del pensiero</a:t>
            </a:r>
            <a:endParaRPr lang="it-IT" i="0" dirty="0">
              <a:solidFill>
                <a:srgbClr val="0D0D0D"/>
              </a:solidFill>
              <a:effectLst/>
              <a:highlight>
                <a:srgbClr val="FFFFFF"/>
              </a:highlight>
              <a:latin typeface="Söhne"/>
            </a:endParaRPr>
          </a:p>
          <a:p>
            <a:pPr algn="just"/>
            <a:r>
              <a:rPr lang="it-IT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Variazioni individuali: </a:t>
            </a:r>
            <a:r>
              <a:rPr lang="it-IT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possono variare da individuo a individuo, poiché riflettono le percezioni, le credenze e le conoscenze soggettive di ciascun individuo su un determinato argomento</a:t>
            </a:r>
            <a:endParaRPr lang="it-IT" i="0" dirty="0">
              <a:solidFill>
                <a:srgbClr val="0D0D0D"/>
              </a:solidFill>
              <a:effectLst/>
              <a:highlight>
                <a:srgbClr val="FFFFFF"/>
              </a:highlight>
              <a:latin typeface="Söhne"/>
            </a:endParaRPr>
          </a:p>
        </p:txBody>
      </p:sp>
    </p:spTree>
    <p:extLst>
      <p:ext uri="{BB962C8B-B14F-4D97-AF65-F5344CB8AC3E}">
        <p14:creationId xmlns:p14="http://schemas.microsoft.com/office/powerpoint/2010/main" val="1539562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883219-259D-90A8-6656-4A7B78E1F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mappe cognitive nella ricerca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03EB5C-A610-1A0A-AACD-1A7711F79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2600" dirty="0">
                <a:solidFill>
                  <a:srgbClr val="0D0D0D"/>
                </a:solidFill>
                <a:highlight>
                  <a:srgbClr val="FFFFFF"/>
                </a:highlight>
                <a:latin typeface="Söhne"/>
              </a:rPr>
              <a:t>Le mappe cognitive sono uno strumento potente per esplorare, rappresentare e comprendere la struttura delle conoscenze e delle percezioni umane su un determinato argomento. </a:t>
            </a:r>
          </a:p>
          <a:p>
            <a:pPr marL="0" indent="0" algn="just">
              <a:buNone/>
            </a:pPr>
            <a:r>
              <a:rPr lang="it-IT" sz="2600" dirty="0">
                <a:solidFill>
                  <a:srgbClr val="0D0D0D"/>
                </a:solidFill>
                <a:highlight>
                  <a:srgbClr val="FFFFFF"/>
                </a:highlight>
                <a:latin typeface="Söhne"/>
              </a:rPr>
              <a:t>Possono essere utilizzate in una vasta gamma di contesti, dalla ricerca accademica alla comunicazione e all'insegnamento, per facilitare la comprensione e la comunicazione dei </a:t>
            </a:r>
            <a:r>
              <a:rPr lang="it-IT" sz="2600" b="1" dirty="0">
                <a:solidFill>
                  <a:srgbClr val="0D0D0D"/>
                </a:solidFill>
                <a:highlight>
                  <a:srgbClr val="FFFFFF"/>
                </a:highlight>
                <a:latin typeface="Söhne"/>
              </a:rPr>
              <a:t>concetti complessi</a:t>
            </a:r>
            <a:r>
              <a:rPr lang="it-IT" sz="2600" dirty="0">
                <a:solidFill>
                  <a:srgbClr val="0D0D0D"/>
                </a:solidFill>
                <a:highlight>
                  <a:srgbClr val="FFFFFF"/>
                </a:highlight>
                <a:latin typeface="Söhne"/>
              </a:rPr>
              <a:t>.</a:t>
            </a:r>
          </a:p>
          <a:p>
            <a:pPr marL="0" indent="0" algn="just">
              <a:buNone/>
            </a:pPr>
            <a:endParaRPr lang="it-IT" sz="2600" dirty="0">
              <a:solidFill>
                <a:srgbClr val="0D0D0D"/>
              </a:solidFill>
              <a:highlight>
                <a:srgbClr val="FFFFFF"/>
              </a:highlight>
              <a:latin typeface="Söhne"/>
            </a:endParaRPr>
          </a:p>
          <a:p>
            <a:pPr marL="0" indent="0" algn="just">
              <a:buNone/>
            </a:pPr>
            <a:r>
              <a:rPr lang="it-IT" sz="2600" dirty="0">
                <a:solidFill>
                  <a:srgbClr val="0D0D0D"/>
                </a:solidFill>
                <a:highlight>
                  <a:srgbClr val="FFFFFF"/>
                </a:highlight>
                <a:latin typeface="Söhne"/>
              </a:rPr>
              <a:t>Per il ricercatore sono uno strumento utile in fase di definizione del </a:t>
            </a:r>
            <a:r>
              <a:rPr lang="it-IT" sz="2600" b="1" dirty="0">
                <a:solidFill>
                  <a:srgbClr val="0D0D0D"/>
                </a:solidFill>
                <a:highlight>
                  <a:srgbClr val="FFFFFF"/>
                </a:highlight>
                <a:latin typeface="Söhne"/>
              </a:rPr>
              <a:t>disegno di ricerca</a:t>
            </a:r>
            <a:r>
              <a:rPr lang="it-IT" sz="2600" dirty="0">
                <a:solidFill>
                  <a:srgbClr val="0D0D0D"/>
                </a:solidFill>
                <a:highlight>
                  <a:srgbClr val="FFFFFF"/>
                </a:highlight>
                <a:latin typeface="Söhne"/>
              </a:rPr>
              <a:t>. Pensate, ad esempio, al processo di creazione di uno strumento d’indagine come il questionario o a</a:t>
            </a:r>
            <a:r>
              <a:rPr lang="it-IT" sz="24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lla traduzione dei concetti (soprattutto quelli con elevato grado di complessità) in indicatori e, quindi, in variabili.</a:t>
            </a:r>
            <a:endParaRPr lang="it-IT" sz="2400" i="0" dirty="0">
              <a:solidFill>
                <a:srgbClr val="0D0D0D"/>
              </a:solidFill>
              <a:effectLst/>
              <a:highlight>
                <a:srgbClr val="FFFFFF"/>
              </a:highlight>
              <a:latin typeface="Söhne"/>
            </a:endParaRPr>
          </a:p>
          <a:p>
            <a:pPr marL="0" indent="0" algn="just">
              <a:buNone/>
            </a:pPr>
            <a:endParaRPr lang="it-IT" sz="2600" i="0" dirty="0">
              <a:solidFill>
                <a:srgbClr val="0D0D0D"/>
              </a:solidFill>
              <a:effectLst/>
              <a:highlight>
                <a:srgbClr val="FFFFFF"/>
              </a:highlight>
              <a:latin typeface="Söhne"/>
            </a:endParaRPr>
          </a:p>
        </p:txBody>
      </p:sp>
    </p:spTree>
    <p:extLst>
      <p:ext uri="{BB962C8B-B14F-4D97-AF65-F5344CB8AC3E}">
        <p14:creationId xmlns:p14="http://schemas.microsoft.com/office/powerpoint/2010/main" val="818765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883219-259D-90A8-6656-4A7B78E1F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mappe cognitive nella ricerca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03EB5C-A610-1A0A-AACD-1A7711F79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600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Esplorazione delle percezioni e delle credenze:</a:t>
            </a:r>
            <a:r>
              <a:rPr lang="it-IT" sz="26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 Le mappe cognitive vengono utilizzate per esplorare e comprendere le percezioni, le credenze e le opinioni degli individui su determinati argomenti o fenomeni sociali/di mercato. Ad esempio, possono essere utilizzate per esaminare le opinioni dei consumatori su prodotti/brand.</a:t>
            </a:r>
          </a:p>
          <a:p>
            <a:pPr algn="just"/>
            <a:r>
              <a:rPr lang="it-IT" sz="2600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Analisi dei processi decisionali:</a:t>
            </a:r>
            <a:r>
              <a:rPr lang="it-IT" sz="2600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 Le mappe cognitive possono essere utilizzate per analizzare i processi decisionali degli individui, inclusi i fattori che influenzano le loro decisioni e le relazioni tra di essi. Ad esempio, possono essere utilizzate per esplorare i fattori che influenzano le scelte di consumo o le decisioni di voto.</a:t>
            </a:r>
          </a:p>
          <a:p>
            <a:pPr algn="just"/>
            <a:endParaRPr lang="it-IT" sz="2600" i="0" dirty="0">
              <a:solidFill>
                <a:srgbClr val="0D0D0D"/>
              </a:solidFill>
              <a:effectLst/>
              <a:highlight>
                <a:srgbClr val="FFFFFF"/>
              </a:highlight>
              <a:latin typeface="Söhne"/>
            </a:endParaRPr>
          </a:p>
        </p:txBody>
      </p:sp>
    </p:spTree>
    <p:extLst>
      <p:ext uri="{BB962C8B-B14F-4D97-AF65-F5344CB8AC3E}">
        <p14:creationId xmlns:p14="http://schemas.microsoft.com/office/powerpoint/2010/main" val="2425382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883219-259D-90A8-6656-4A7B78E1F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mappe concettuali nella ricerca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03EB5C-A610-1A0A-AACD-1A7711F79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Sintesi e analisi dei dati:</a:t>
            </a:r>
            <a:r>
              <a:rPr lang="it-IT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 possono essere utilizzate per sintetizzare e interpretare i risultati ottenuti. Consentono ai ricercatori di individuare i modelli emergenti, le tendenze e le relazioni tra le variabili studiate in modo più chiaro e intuitivo.</a:t>
            </a:r>
          </a:p>
          <a:p>
            <a:pPr algn="just"/>
            <a:r>
              <a:rPr lang="it-IT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Comunicazione e divulgazione: </a:t>
            </a:r>
            <a:r>
              <a:rPr lang="it-IT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sono strumenti efficaci per comunicare i risultati della ricerca in modo accessibile e comprensibile a un pubblico più ampio e profano. Possono essere utilizzate per illustrare visivamente le scoperte e le conclusioni dello studio.</a:t>
            </a:r>
          </a:p>
          <a:p>
            <a:pPr algn="just"/>
            <a:r>
              <a:rPr lang="it-IT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Generazione di ipotesi:</a:t>
            </a:r>
            <a:r>
              <a:rPr lang="it-IT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 possono anche essere utilizzate come strumento per generare ipotesi e sviluppare nuove aree di ricerca. Facendo emergere le relazioni tra i concetti, le mappe concettuali possono suggerire nuove direzioni di indagine e stimolare la creatività e l'innovazione nella ricerca sociale.</a:t>
            </a:r>
          </a:p>
        </p:txBody>
      </p:sp>
    </p:spTree>
    <p:extLst>
      <p:ext uri="{BB962C8B-B14F-4D97-AF65-F5344CB8AC3E}">
        <p14:creationId xmlns:p14="http://schemas.microsoft.com/office/powerpoint/2010/main" val="756960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883219-259D-90A8-6656-4A7B78E1F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mappe concettuali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03EB5C-A610-1A0A-AACD-1A7711F79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Le </a:t>
            </a:r>
            <a:r>
              <a:rPr lang="it-IT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mappe concettuali </a:t>
            </a:r>
            <a:r>
              <a:rPr lang="it-IT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sono uno strumento visivo e concettuale che aiuta a rappresentare in modo chiaro e strutturato i </a:t>
            </a:r>
            <a:r>
              <a:rPr lang="it-IT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concetti chiave</a:t>
            </a:r>
            <a:r>
              <a:rPr lang="it-IT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, le </a:t>
            </a:r>
            <a:r>
              <a:rPr lang="it-IT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relazioni</a:t>
            </a:r>
            <a:r>
              <a:rPr lang="it-IT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 tra di essi e le loro </a:t>
            </a:r>
            <a:r>
              <a:rPr lang="it-IT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interconnessioni</a:t>
            </a:r>
            <a:r>
              <a:rPr lang="it-IT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. </a:t>
            </a:r>
          </a:p>
          <a:p>
            <a:pPr marL="0" indent="0" algn="just">
              <a:buNone/>
            </a:pPr>
            <a:r>
              <a:rPr lang="it-IT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Sono rappresentazioni grafiche delle connessioni tra i concetti. Al centro della mappa c'è il concetto principale, e da esso si diramano delle linee o frecce che collegano altri concetti correlati. Questi concetti possono a loro volta avere sottocategorie o ulteriori collegamenti. </a:t>
            </a:r>
          </a:p>
          <a:p>
            <a:pPr marL="0" indent="0" algn="just">
              <a:buNone/>
            </a:pPr>
            <a:endParaRPr lang="it-IT" i="0" dirty="0">
              <a:solidFill>
                <a:srgbClr val="0D0D0D"/>
              </a:solidFill>
              <a:effectLst/>
              <a:highlight>
                <a:srgbClr val="FFFFFF"/>
              </a:highlight>
              <a:latin typeface="Söhne"/>
            </a:endParaRPr>
          </a:p>
          <a:p>
            <a:pPr marL="0" indent="0" algn="just">
              <a:buNone/>
            </a:pPr>
            <a:r>
              <a:rPr lang="it-IT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Söhne"/>
              </a:rPr>
              <a:t>In questo modo, le mappe concettuali forniscono una panoramica visiva e organizzata delle idee e dei concetti chiave in uno specifico ambito di studio.</a:t>
            </a:r>
          </a:p>
        </p:txBody>
      </p:sp>
    </p:spTree>
    <p:extLst>
      <p:ext uri="{BB962C8B-B14F-4D97-AF65-F5344CB8AC3E}">
        <p14:creationId xmlns:p14="http://schemas.microsoft.com/office/powerpoint/2010/main" val="1644444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0695E-B216-EBFE-CB3B-07CEFD390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722B58-E66B-C826-AE17-B41B711AF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b="0" i="0" dirty="0">
                <a:effectLst/>
                <a:latin typeface="fkGroteskNeue"/>
              </a:rPr>
              <a:t>Struttura tipica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15EE6C-86A8-E042-13F9-9BF89E0F6E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b="1" i="0" dirty="0">
                <a:effectLst/>
                <a:latin typeface="fkGroteskNeue"/>
              </a:rPr>
              <a:t>Nodo centrale </a:t>
            </a:r>
            <a:r>
              <a:rPr lang="it-IT" b="0" i="0" dirty="0">
                <a:effectLst/>
                <a:latin typeface="fkGroteskNeue"/>
              </a:rPr>
              <a:t>(concetto principale): da cui irradiano tutte le altre connessioni</a:t>
            </a:r>
          </a:p>
          <a:p>
            <a:pPr marL="0" indent="0" algn="l">
              <a:buNone/>
            </a:pPr>
            <a:r>
              <a:rPr lang="it-IT" b="1" i="0" dirty="0">
                <a:effectLst/>
                <a:latin typeface="fkGroteskNeue"/>
              </a:rPr>
              <a:t>Nodi secondari </a:t>
            </a:r>
            <a:r>
              <a:rPr lang="it-IT" b="0" i="0" dirty="0">
                <a:effectLst/>
                <a:latin typeface="fkGroteskNeue"/>
              </a:rPr>
              <a:t>(</a:t>
            </a:r>
            <a:r>
              <a:rPr lang="it-IT" b="0" i="0" dirty="0" err="1">
                <a:effectLst/>
                <a:latin typeface="fkGroteskNeue"/>
              </a:rPr>
              <a:t>subconcetti</a:t>
            </a:r>
            <a:r>
              <a:rPr lang="it-IT" b="0" i="0" dirty="0">
                <a:effectLst/>
                <a:latin typeface="fkGroteskNeue"/>
              </a:rPr>
              <a:t>): rappresentano i concetti correlati o subordinati</a:t>
            </a:r>
          </a:p>
          <a:p>
            <a:pPr marL="0" indent="0" algn="l">
              <a:buNone/>
            </a:pPr>
            <a:r>
              <a:rPr lang="it-IT" b="0" i="0" dirty="0">
                <a:effectLst/>
                <a:latin typeface="fkGroteskNeue"/>
              </a:rPr>
              <a:t>Connessioni/</a:t>
            </a:r>
            <a:r>
              <a:rPr lang="it-IT" b="1" i="0" dirty="0">
                <a:effectLst/>
                <a:latin typeface="fkGroteskNeue"/>
              </a:rPr>
              <a:t>relazioni</a:t>
            </a:r>
            <a:r>
              <a:rPr lang="it-IT" b="0" i="0" dirty="0">
                <a:effectLst/>
                <a:latin typeface="fkGroteskNeue"/>
              </a:rPr>
              <a:t>: linee, frecce o connettori che esplicitano il tipo di relazione tra i concetti</a:t>
            </a:r>
          </a:p>
          <a:p>
            <a:pPr marL="0" indent="0" algn="l">
              <a:buNone/>
            </a:pPr>
            <a:r>
              <a:rPr lang="it-IT" b="1" i="0" dirty="0">
                <a:effectLst/>
                <a:latin typeface="fkGroteskNeue"/>
              </a:rPr>
              <a:t>Etichette sulle relazioni</a:t>
            </a:r>
            <a:r>
              <a:rPr lang="it-IT" b="0" i="0" dirty="0">
                <a:effectLst/>
                <a:latin typeface="fkGroteskNeue"/>
              </a:rPr>
              <a:t>: chiariscono la natura del collegamento (es. "influenza", "causa", "è componente di")</a:t>
            </a:r>
          </a:p>
          <a:p>
            <a:pPr marL="0" indent="0" algn="l">
              <a:buNone/>
            </a:pPr>
            <a:r>
              <a:rPr lang="it-IT" b="1" i="0" dirty="0">
                <a:effectLst/>
                <a:latin typeface="fkGroteskNeue"/>
              </a:rPr>
              <a:t>Livelli gerarchici</a:t>
            </a:r>
            <a:r>
              <a:rPr lang="it-IT" b="0" i="0" dirty="0">
                <a:effectLst/>
                <a:latin typeface="fkGroteskNeue"/>
              </a:rPr>
              <a:t>: organizzano i concetti dal generale al particolare</a:t>
            </a:r>
          </a:p>
        </p:txBody>
      </p:sp>
    </p:spTree>
    <p:extLst>
      <p:ext uri="{BB962C8B-B14F-4D97-AF65-F5344CB8AC3E}">
        <p14:creationId xmlns:p14="http://schemas.microsoft.com/office/powerpoint/2010/main" val="3125815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9A72B-CBE8-EE15-BC3E-81EF50ABF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941A32-75FB-A4C0-C8B7-04CA891D4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b="0" i="0" dirty="0">
                <a:effectLst/>
                <a:latin typeface="fkGrotesk"/>
              </a:rPr>
              <a:t>Dal concetto, all’indicatore, alla variabile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8BFCBC-FCB6-9EB9-0725-0173CB706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b="0" i="0" dirty="0">
                <a:effectLst/>
                <a:latin typeface="fkGroteskNeue"/>
              </a:rPr>
              <a:t>La ricerca richiede di tradurre concetti astratti e multidimensionali (es. sostenibilità turistica, capital sociale, lealtà di marca) in elementi misurabili e osservabili.</a:t>
            </a:r>
          </a:p>
          <a:p>
            <a:pPr algn="just">
              <a:buFont typeface="+mj-lt"/>
              <a:buAutoNum type="arabicPeriod"/>
            </a:pPr>
            <a:r>
              <a:rPr lang="it-IT" b="0" i="0" dirty="0">
                <a:effectLst/>
                <a:latin typeface="fkGroteskNeue"/>
              </a:rPr>
              <a:t> Concetto teorico (es. sostenibilità turistica)</a:t>
            </a:r>
          </a:p>
          <a:p>
            <a:pPr algn="just">
              <a:buFont typeface="+mj-lt"/>
              <a:buAutoNum type="arabicPeriod"/>
            </a:pPr>
            <a:r>
              <a:rPr lang="it-IT" b="0" i="0" dirty="0">
                <a:effectLst/>
                <a:latin typeface="fkGroteskNeue"/>
              </a:rPr>
              <a:t> Indicatori (manifestazioni empiriche del concetto; es. riduzione dell'impronta di carbonio, distribuzione equa dei benefici economici, </a:t>
            </a:r>
            <a:r>
              <a:rPr lang="it-IT" b="0" i="0" dirty="0" err="1">
                <a:effectLst/>
                <a:latin typeface="fkGroteskNeue"/>
              </a:rPr>
              <a:t>ecc</a:t>
            </a:r>
            <a:r>
              <a:rPr lang="it-IT" dirty="0">
                <a:latin typeface="fkGroteskNeue"/>
              </a:rPr>
              <a:t>…</a:t>
            </a:r>
            <a:r>
              <a:rPr lang="it-IT" b="0" i="0" dirty="0">
                <a:effectLst/>
                <a:latin typeface="fkGroteskNeue"/>
              </a:rPr>
              <a:t>)</a:t>
            </a:r>
          </a:p>
          <a:p>
            <a:pPr algn="just">
              <a:buFont typeface="+mj-lt"/>
              <a:buAutoNum type="arabicPeriod"/>
            </a:pPr>
            <a:r>
              <a:rPr lang="it-IT" b="0" i="0" dirty="0">
                <a:effectLst/>
                <a:latin typeface="fkGroteskNeue"/>
              </a:rPr>
              <a:t>Variabili (</a:t>
            </a:r>
            <a:r>
              <a:rPr lang="it-IT" b="0" i="0" dirty="0" err="1">
                <a:effectLst/>
                <a:latin typeface="fkGroteskNeue"/>
              </a:rPr>
              <a:t>operazionalizzazione</a:t>
            </a:r>
            <a:r>
              <a:rPr lang="it-IT" b="0" i="0" dirty="0">
                <a:effectLst/>
                <a:latin typeface="fkGroteskNeue"/>
              </a:rPr>
              <a:t> degli indicatori in strumenti di misurazione; es. numero di pernottamenti per abitante annuale, percentuale di revenue locale)</a:t>
            </a:r>
          </a:p>
          <a:p>
            <a:pPr algn="just"/>
            <a:r>
              <a:rPr lang="it-IT" b="0" i="0" dirty="0">
                <a:effectLst/>
                <a:latin typeface="fkGroteskNeue"/>
              </a:rPr>
              <a:t>Le mappe concettuali come bridge: una mind </a:t>
            </a:r>
            <a:r>
              <a:rPr lang="it-IT" b="0" i="0" dirty="0" err="1">
                <a:effectLst/>
                <a:latin typeface="fkGroteskNeue"/>
              </a:rPr>
              <a:t>map</a:t>
            </a:r>
            <a:r>
              <a:rPr lang="it-IT" b="0" i="0" dirty="0">
                <a:effectLst/>
                <a:latin typeface="fkGroteskNeue"/>
              </a:rPr>
              <a:t> consente di visualizzare come un concetto complesso si ramifichi in molteplici dimensioni, ciascuna delle quali può essere tradotta in uno o più indicatori e, quindi, in variabili misurabili.</a:t>
            </a:r>
          </a:p>
        </p:txBody>
      </p:sp>
    </p:spTree>
    <p:extLst>
      <p:ext uri="{BB962C8B-B14F-4D97-AF65-F5344CB8AC3E}">
        <p14:creationId xmlns:p14="http://schemas.microsoft.com/office/powerpoint/2010/main" val="5440073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1250</Words>
  <Application>Microsoft Macintosh PowerPoint</Application>
  <PresentationFormat>Widescreen</PresentationFormat>
  <Paragraphs>84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1" baseType="lpstr">
      <vt:lpstr>Aptos</vt:lpstr>
      <vt:lpstr>Aptos Display</vt:lpstr>
      <vt:lpstr>Arial</vt:lpstr>
      <vt:lpstr>fkGrotesk</vt:lpstr>
      <vt:lpstr>fkGroteskNeue</vt:lpstr>
      <vt:lpstr>Söhne</vt:lpstr>
      <vt:lpstr>Tema di Office</vt:lpstr>
      <vt:lpstr>Mind Maps</vt:lpstr>
      <vt:lpstr>Mappe cognitive</vt:lpstr>
      <vt:lpstr>Caratteristiche delle mappe cognitive</vt:lpstr>
      <vt:lpstr>Le mappe cognitive nella ricerca</vt:lpstr>
      <vt:lpstr>Le mappe cognitive nella ricerca</vt:lpstr>
      <vt:lpstr>Le mappe concettuali nella ricerca</vt:lpstr>
      <vt:lpstr>Le mappe concettuali</vt:lpstr>
      <vt:lpstr>Struttura tipica</vt:lpstr>
      <vt:lpstr>Dal concetto, all’indicatore, alla variabile</vt:lpstr>
      <vt:lpstr>Utilità nel Disegno del Questionario</vt:lpstr>
      <vt:lpstr>Mind mapping nella ricerca qualitativa</vt:lpstr>
      <vt:lpstr>Mind map nelle ricerche di mercato</vt:lpstr>
      <vt:lpstr>Vantaggi della rappresentazione visuale</vt:lpstr>
      <vt:lpstr>Esercizio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Mappe Cognitive e Mappe Concettuali</dc:title>
  <dc:creator>Greta  Spineti</dc:creator>
  <cp:lastModifiedBy>Greta Spineti</cp:lastModifiedBy>
  <cp:revision>8</cp:revision>
  <dcterms:created xsi:type="dcterms:W3CDTF">2024-04-06T08:57:32Z</dcterms:created>
  <dcterms:modified xsi:type="dcterms:W3CDTF">2025-11-25T13:59:49Z</dcterms:modified>
</cp:coreProperties>
</file>