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89" r:id="rId4"/>
    <p:sldId id="290" r:id="rId5"/>
    <p:sldId id="291" r:id="rId6"/>
    <p:sldId id="292"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8" autoAdjust="0"/>
    <p:restoredTop sz="94660"/>
  </p:normalViewPr>
  <p:slideViewPr>
    <p:cSldViewPr snapToGrid="0" showGuides="1">
      <p:cViewPr varScale="1">
        <p:scale>
          <a:sx n="62" d="100"/>
          <a:sy n="62" d="100"/>
        </p:scale>
        <p:origin x="19" y="18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04/08/2024</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04/08/2024</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b="1" kern="1200">
                <a:solidFill>
                  <a:schemeClr val="tx1"/>
                </a:solidFill>
                <a:latin typeface="Times New Roman" panose="02020603050405020304" pitchFamily="18" charset="0"/>
                <a:cs typeface="Times New Roman" panose="02020603050405020304" pitchFamily="18" charset="0"/>
              </a:rPr>
              <a:t>MERCATO </a:t>
            </a:r>
            <a:r>
              <a:rPr lang="en-US" sz="2600" b="1" kern="1200" dirty="0">
                <a:solidFill>
                  <a:schemeClr val="tx1"/>
                </a:solidFill>
                <a:latin typeface="Times New Roman" panose="02020603050405020304" pitchFamily="18" charset="0"/>
                <a:cs typeface="Times New Roman" panose="02020603050405020304" pitchFamily="18" charset="0"/>
              </a:rPr>
              <a:t>DELL’ARTE</a:t>
            </a:r>
            <a:br>
              <a:rPr lang="en-US" sz="2600" b="1"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Musica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5592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XIII LEZIONE – CONTESTO ECONOMICO E SOCIALE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7" descr="Immagine che contiene testo&#10;&#10;Descrizione generata automaticamente">
            <a:extLst>
              <a:ext uri="{FF2B5EF4-FFF2-40B4-BE49-F238E27FC236}">
                <a16:creationId xmlns:a16="http://schemas.microsoft.com/office/drawing/2014/main" id="{CC5F8F34-C658-653E-EB38-86DA7F5F7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962" y="5637242"/>
            <a:ext cx="2737765" cy="901751"/>
          </a:xfrm>
          <a:prstGeom prst="rect">
            <a:avLst/>
          </a:prstGeom>
        </p:spPr>
      </p:pic>
      <p:pic>
        <p:nvPicPr>
          <p:cNvPr id="7" name="Immagine 6">
            <a:extLst>
              <a:ext uri="{FF2B5EF4-FFF2-40B4-BE49-F238E27FC236}">
                <a16:creationId xmlns:a16="http://schemas.microsoft.com/office/drawing/2014/main" id="{5748C866-0DDA-7BEA-31EF-3A008024262F}"/>
              </a:ext>
            </a:extLst>
          </p:cNvPr>
          <p:cNvPicPr>
            <a:picLocks noChangeAspect="1"/>
          </p:cNvPicPr>
          <p:nvPr/>
        </p:nvPicPr>
        <p:blipFill>
          <a:blip r:embed="rId4"/>
          <a:stretch>
            <a:fillRect/>
          </a:stretch>
        </p:blipFill>
        <p:spPr>
          <a:xfrm>
            <a:off x="1653844" y="24916"/>
            <a:ext cx="1728788" cy="1234849"/>
          </a:xfrm>
          <a:prstGeom prst="rect">
            <a:avLst/>
          </a:prstGeom>
        </p:spPr>
      </p:pic>
    </p:spTree>
    <p:extLst>
      <p:ext uri="{BB962C8B-B14F-4D97-AF65-F5344CB8AC3E}">
        <p14:creationId xmlns:p14="http://schemas.microsoft.com/office/powerpoint/2010/main" val="36950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313316" y="5690854"/>
            <a:ext cx="5000087" cy="1000274"/>
          </a:xfrm>
          <a:prstGeom prst="rect">
            <a:avLst/>
          </a:prstGeom>
          <a:noFill/>
        </p:spPr>
        <p:txBody>
          <a:bodyPr wrap="square" rtlCol="0">
            <a:spAutoFit/>
          </a:bodyPr>
          <a:lstStyle/>
          <a:p>
            <a:pPr algn="ctr"/>
            <a:endParaRPr lang="en-US" sz="1100" b="1"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FORMAZIONE E CARRIERA DEGLI ARTISTI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230077" y="-56384"/>
            <a:ext cx="2784077"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CONTESTO ECONOMICO E SOCIALE</a:t>
            </a: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944851AD-5A8C-6B92-3A8E-741450202F40}"/>
              </a:ext>
            </a:extLst>
          </p:cNvPr>
          <p:cNvSpPr txBox="1"/>
          <p:nvPr/>
        </p:nvSpPr>
        <p:spPr>
          <a:xfrm>
            <a:off x="92815" y="1403612"/>
            <a:ext cx="5660776" cy="3970318"/>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La pittura era un vero e proprio business a Roma nel XVII secolo, delineata da dinamiche economiche e sociali che regolavano il mercato dell'arte. La pittura non era solo una questione di creatività e talento, ma anche di commercio e strategie di mercato.</a:t>
            </a: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La formazione degli artisti avveniva principalmente attraverso l'apprendistato. Giovani apprendisti lavoravano nelle botteghe di maestri affermati, dove imparavano le tecniche pittoriche e i segreti del mestiere. Un esempio significativo è quello di Tommaso Donini, il cui inventario viene descritto con dettagli sui suoi possedimenti, evidenziando la connessione tra la vita personale degli artisti e la loro carriera professionale.</a:t>
            </a:r>
          </a:p>
        </p:txBody>
      </p:sp>
      <p:pic>
        <p:nvPicPr>
          <p:cNvPr id="5" name="Immagine 4">
            <a:extLst>
              <a:ext uri="{FF2B5EF4-FFF2-40B4-BE49-F238E27FC236}">
                <a16:creationId xmlns:a16="http://schemas.microsoft.com/office/drawing/2014/main" id="{F2DD1F3D-9277-2D0A-AB06-D17D1E286189}"/>
              </a:ext>
            </a:extLst>
          </p:cNvPr>
          <p:cNvPicPr>
            <a:picLocks noChangeAspect="1"/>
          </p:cNvPicPr>
          <p:nvPr/>
        </p:nvPicPr>
        <p:blipFill>
          <a:blip r:embed="rId5"/>
          <a:stretch>
            <a:fillRect/>
          </a:stretch>
        </p:blipFill>
        <p:spPr>
          <a:xfrm>
            <a:off x="8089614" y="113096"/>
            <a:ext cx="4009571" cy="5410886"/>
          </a:xfrm>
          <a:prstGeom prst="rect">
            <a:avLst/>
          </a:prstGeom>
        </p:spPr>
      </p:pic>
      <p:sp>
        <p:nvSpPr>
          <p:cNvPr id="8" name="CasellaDiTesto 7">
            <a:extLst>
              <a:ext uri="{FF2B5EF4-FFF2-40B4-BE49-F238E27FC236}">
                <a16:creationId xmlns:a16="http://schemas.microsoft.com/office/drawing/2014/main" id="{43390FDA-DFA3-B617-EEFE-53E0FFCBE1D4}"/>
              </a:ext>
            </a:extLst>
          </p:cNvPr>
          <p:cNvSpPr txBox="1"/>
          <p:nvPr/>
        </p:nvSpPr>
        <p:spPr>
          <a:xfrm>
            <a:off x="6096000" y="2908863"/>
            <a:ext cx="1918154" cy="923330"/>
          </a:xfrm>
          <a:prstGeom prst="rect">
            <a:avLst/>
          </a:prstGeom>
          <a:noFill/>
        </p:spPr>
        <p:txBody>
          <a:bodyPr wrap="square" rtlCol="0">
            <a:spAutoFit/>
          </a:bodyPr>
          <a:lstStyle/>
          <a:p>
            <a:pPr algn="r"/>
            <a:r>
              <a:rPr lang="it-IT" dirty="0"/>
              <a:t>Tommaso Donini, Trinità, Vienna, Kunsthistorisches</a:t>
            </a:r>
          </a:p>
        </p:txBody>
      </p:sp>
    </p:spTree>
    <p:extLst>
      <p:ext uri="{BB962C8B-B14F-4D97-AF65-F5344CB8AC3E}">
        <p14:creationId xmlns:p14="http://schemas.microsoft.com/office/powerpoint/2010/main" val="267747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MERCATO DELL'ARTE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CONTESTO ECONOMICO E SOCIALE</a:t>
            </a: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944851AD-5A8C-6B92-3A8E-741450202F40}"/>
              </a:ext>
            </a:extLst>
          </p:cNvPr>
          <p:cNvSpPr txBox="1"/>
          <p:nvPr/>
        </p:nvSpPr>
        <p:spPr>
          <a:xfrm>
            <a:off x="104593" y="1501419"/>
            <a:ext cx="5715021" cy="3816429"/>
          </a:xfrm>
          <a:prstGeom prst="rect">
            <a:avLst/>
          </a:prstGeom>
          <a:noFill/>
        </p:spPr>
        <p:txBody>
          <a:bodyPr wrap="square">
            <a:spAutoFit/>
          </a:bodyPr>
          <a:lstStyle/>
          <a:p>
            <a:r>
              <a:rPr lang="it-IT" sz="2200" dirty="0">
                <a:latin typeface="Times New Roman" panose="02020603050405020304" pitchFamily="18" charset="0"/>
                <a:cs typeface="Times New Roman" panose="02020603050405020304" pitchFamily="18" charset="0"/>
              </a:rPr>
              <a:t>Il mercato dell'arte a Roma era molto diversificato, includendo artisti, mercanti, e collezionisti di varie classi sociali. Le botteghe erano i luoghi principali per la vendita e la produzione delle opere d'arte. Un esempio concreto è l'inventario di Antonio Quaglino, un "pittore grosso", che elenca vari quadri e strumenti di lavoro presenti nella sua bottega. Questo inventario fornisce uno spaccato delle attività quotidiane e degli oggetti necessari per la produzione artistica.</a:t>
            </a:r>
          </a:p>
        </p:txBody>
      </p:sp>
      <p:pic>
        <p:nvPicPr>
          <p:cNvPr id="5" name="Immagine 4">
            <a:extLst>
              <a:ext uri="{FF2B5EF4-FFF2-40B4-BE49-F238E27FC236}">
                <a16:creationId xmlns:a16="http://schemas.microsoft.com/office/drawing/2014/main" id="{5EC349E7-E0DE-1083-0D10-4BAFA167C2CD}"/>
              </a:ext>
            </a:extLst>
          </p:cNvPr>
          <p:cNvPicPr>
            <a:picLocks noChangeAspect="1"/>
          </p:cNvPicPr>
          <p:nvPr/>
        </p:nvPicPr>
        <p:blipFill>
          <a:blip r:embed="rId5"/>
          <a:stretch>
            <a:fillRect/>
          </a:stretch>
        </p:blipFill>
        <p:spPr>
          <a:xfrm>
            <a:off x="6096000" y="1264835"/>
            <a:ext cx="5867571" cy="3539170"/>
          </a:xfrm>
          <a:prstGeom prst="rect">
            <a:avLst/>
          </a:prstGeom>
        </p:spPr>
      </p:pic>
      <p:sp>
        <p:nvSpPr>
          <p:cNvPr id="8" name="CasellaDiTesto 7">
            <a:extLst>
              <a:ext uri="{FF2B5EF4-FFF2-40B4-BE49-F238E27FC236}">
                <a16:creationId xmlns:a16="http://schemas.microsoft.com/office/drawing/2014/main" id="{F5C4A195-3DC1-E1CF-D5C1-0E7C820A464A}"/>
              </a:ext>
            </a:extLst>
          </p:cNvPr>
          <p:cNvSpPr txBox="1"/>
          <p:nvPr/>
        </p:nvSpPr>
        <p:spPr>
          <a:xfrm>
            <a:off x="5755854" y="4974634"/>
            <a:ext cx="6701987" cy="369332"/>
          </a:xfrm>
          <a:prstGeom prst="rect">
            <a:avLst/>
          </a:prstGeom>
          <a:noFill/>
        </p:spPr>
        <p:txBody>
          <a:bodyPr wrap="square" rtlCol="0">
            <a:spAutoFit/>
          </a:bodyPr>
          <a:lstStyle/>
          <a:p>
            <a:r>
              <a:rPr lang="it-IT" dirty="0" err="1"/>
              <a:t>Jan</a:t>
            </a:r>
            <a:r>
              <a:rPr lang="it-IT" dirty="0"/>
              <a:t> </a:t>
            </a:r>
            <a:r>
              <a:rPr lang="it-IT" dirty="0" err="1"/>
              <a:t>Brueghel</a:t>
            </a:r>
            <a:r>
              <a:rPr lang="it-IT" dirty="0"/>
              <a:t> il Vecchio, Allegoria della Vista, 1617, Madrid, Prado</a:t>
            </a:r>
          </a:p>
        </p:txBody>
      </p:sp>
    </p:spTree>
    <p:extLst>
      <p:ext uri="{BB962C8B-B14F-4D97-AF65-F5344CB8AC3E}">
        <p14:creationId xmlns:p14="http://schemas.microsoft.com/office/powerpoint/2010/main" val="91857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DINAMICHE SOCIALI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622507" y="27240"/>
            <a:ext cx="6785438"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CONTESTO ECONOMICO E SOCIALE</a:t>
            </a: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944851AD-5A8C-6B92-3A8E-741450202F40}"/>
              </a:ext>
            </a:extLst>
          </p:cNvPr>
          <p:cNvSpPr txBox="1"/>
          <p:nvPr/>
        </p:nvSpPr>
        <p:spPr>
          <a:xfrm>
            <a:off x="104593" y="1501419"/>
            <a:ext cx="4056702" cy="3816429"/>
          </a:xfrm>
          <a:prstGeom prst="rect">
            <a:avLst/>
          </a:prstGeom>
          <a:noFill/>
        </p:spPr>
        <p:txBody>
          <a:bodyPr wrap="square">
            <a:spAutoFit/>
          </a:bodyPr>
          <a:lstStyle/>
          <a:p>
            <a:r>
              <a:rPr lang="it-IT" sz="2200" dirty="0">
                <a:latin typeface="Times New Roman" panose="02020603050405020304" pitchFamily="18" charset="0"/>
                <a:cs typeface="Times New Roman" panose="02020603050405020304" pitchFamily="18" charset="0"/>
              </a:rPr>
              <a:t>La collaborazione tra artisti e mercanti era essenziale per il successo commerciale. Il caso di Domenico Sartorio, un mercante che aprì un negozio dietro la Chiesa del Gesù in collaborazione con il pittore Lorenzo Donato, illustra come queste partnership fossero comuni e necessarie per navigare nel complesso mercato dell'arte romano.</a:t>
            </a:r>
          </a:p>
        </p:txBody>
      </p:sp>
      <p:pic>
        <p:nvPicPr>
          <p:cNvPr id="5" name="Immagine 4">
            <a:extLst>
              <a:ext uri="{FF2B5EF4-FFF2-40B4-BE49-F238E27FC236}">
                <a16:creationId xmlns:a16="http://schemas.microsoft.com/office/drawing/2014/main" id="{8EF37E0E-1937-FE5B-AE8E-9BBCA8C5D0BF}"/>
              </a:ext>
            </a:extLst>
          </p:cNvPr>
          <p:cNvPicPr>
            <a:picLocks noChangeAspect="1"/>
          </p:cNvPicPr>
          <p:nvPr/>
        </p:nvPicPr>
        <p:blipFill>
          <a:blip r:embed="rId5"/>
          <a:stretch>
            <a:fillRect/>
          </a:stretch>
        </p:blipFill>
        <p:spPr>
          <a:xfrm>
            <a:off x="5591523" y="861021"/>
            <a:ext cx="6541830" cy="4603813"/>
          </a:xfrm>
          <a:prstGeom prst="rect">
            <a:avLst/>
          </a:prstGeom>
        </p:spPr>
      </p:pic>
      <p:sp>
        <p:nvSpPr>
          <p:cNvPr id="8" name="CasellaDiTesto 7">
            <a:extLst>
              <a:ext uri="{FF2B5EF4-FFF2-40B4-BE49-F238E27FC236}">
                <a16:creationId xmlns:a16="http://schemas.microsoft.com/office/drawing/2014/main" id="{90805D3B-8067-05F9-4D1A-72039CC17A2D}"/>
              </a:ext>
            </a:extLst>
          </p:cNvPr>
          <p:cNvSpPr txBox="1"/>
          <p:nvPr/>
        </p:nvSpPr>
        <p:spPr>
          <a:xfrm>
            <a:off x="4161295" y="2005973"/>
            <a:ext cx="1215102" cy="2585323"/>
          </a:xfrm>
          <a:prstGeom prst="rect">
            <a:avLst/>
          </a:prstGeom>
          <a:noFill/>
        </p:spPr>
        <p:txBody>
          <a:bodyPr wrap="square" rtlCol="0">
            <a:spAutoFit/>
          </a:bodyPr>
          <a:lstStyle/>
          <a:p>
            <a:pPr algn="r"/>
            <a:r>
              <a:rPr lang="it-IT" dirty="0"/>
              <a:t>Frans </a:t>
            </a:r>
            <a:r>
              <a:rPr lang="it-IT" dirty="0" err="1"/>
              <a:t>Francken</a:t>
            </a:r>
            <a:r>
              <a:rPr lang="it-IT" dirty="0"/>
              <a:t> II, Bottega di antiquario, 1630 ca., Roma, Galleria Borghese</a:t>
            </a:r>
          </a:p>
        </p:txBody>
      </p:sp>
    </p:spTree>
    <p:extLst>
      <p:ext uri="{BB962C8B-B14F-4D97-AF65-F5344CB8AC3E}">
        <p14:creationId xmlns:p14="http://schemas.microsoft.com/office/powerpoint/2010/main" val="4146825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6" y="1290953"/>
            <a:ext cx="5097952"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114535" y="5739222"/>
            <a:ext cx="4772665"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VALUTAZIONE DELLE OPERE</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391496" y="-133292"/>
            <a:ext cx="2461239"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CONTESTO ECONOMICO E SOCIALE</a:t>
            </a: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944851AD-5A8C-6B92-3A8E-741450202F40}"/>
              </a:ext>
            </a:extLst>
          </p:cNvPr>
          <p:cNvSpPr txBox="1"/>
          <p:nvPr/>
        </p:nvSpPr>
        <p:spPr>
          <a:xfrm>
            <a:off x="104593" y="1501419"/>
            <a:ext cx="4544899" cy="3139321"/>
          </a:xfrm>
          <a:prstGeom prst="rect">
            <a:avLst/>
          </a:prstGeom>
          <a:noFill/>
        </p:spPr>
        <p:txBody>
          <a:bodyPr wrap="square">
            <a:spAutoFit/>
          </a:bodyPr>
          <a:lstStyle/>
          <a:p>
            <a:r>
              <a:rPr lang="it-IT" sz="2200" dirty="0">
                <a:latin typeface="Times New Roman" panose="02020603050405020304" pitchFamily="18" charset="0"/>
                <a:cs typeface="Times New Roman" panose="02020603050405020304" pitchFamily="18" charset="0"/>
              </a:rPr>
              <a:t>La valutazione delle opere d'arte era un processo formale, spesso affidato a periti esperti. Un esempio citato è Carlo Filippo </a:t>
            </a:r>
            <a:r>
              <a:rPr lang="it-IT" sz="2200" dirty="0" err="1">
                <a:latin typeface="Times New Roman" panose="02020603050405020304" pitchFamily="18" charset="0"/>
                <a:cs typeface="Times New Roman" panose="02020603050405020304" pitchFamily="18" charset="0"/>
              </a:rPr>
              <a:t>Spirinch</a:t>
            </a:r>
            <a:r>
              <a:rPr lang="it-IT" sz="2200" dirty="0">
                <a:latin typeface="Times New Roman" panose="02020603050405020304" pitchFamily="18" charset="0"/>
                <a:cs typeface="Times New Roman" panose="02020603050405020304" pitchFamily="18" charset="0"/>
              </a:rPr>
              <a:t>, un pittore fiammingo che valutò un insieme di quadri per un totale di 818 scudi e 50 baiocchi, dimostrando come le valutazioni fossero dettagliate e basate su criteri ben definiti.</a:t>
            </a:r>
          </a:p>
        </p:txBody>
      </p:sp>
      <p:pic>
        <p:nvPicPr>
          <p:cNvPr id="5" name="Immagine 4">
            <a:extLst>
              <a:ext uri="{FF2B5EF4-FFF2-40B4-BE49-F238E27FC236}">
                <a16:creationId xmlns:a16="http://schemas.microsoft.com/office/drawing/2014/main" id="{48C58FC7-F46E-8B2E-4C4A-12D2167A1274}"/>
              </a:ext>
            </a:extLst>
          </p:cNvPr>
          <p:cNvPicPr>
            <a:picLocks noChangeAspect="1"/>
          </p:cNvPicPr>
          <p:nvPr/>
        </p:nvPicPr>
        <p:blipFill>
          <a:blip r:embed="rId5"/>
          <a:stretch>
            <a:fillRect/>
          </a:stretch>
        </p:blipFill>
        <p:spPr>
          <a:xfrm>
            <a:off x="6833638" y="1190467"/>
            <a:ext cx="5253769" cy="4458699"/>
          </a:xfrm>
          <a:prstGeom prst="rect">
            <a:avLst/>
          </a:prstGeom>
        </p:spPr>
      </p:pic>
      <p:sp>
        <p:nvSpPr>
          <p:cNvPr id="8" name="CasellaDiTesto 7">
            <a:extLst>
              <a:ext uri="{FF2B5EF4-FFF2-40B4-BE49-F238E27FC236}">
                <a16:creationId xmlns:a16="http://schemas.microsoft.com/office/drawing/2014/main" id="{18A094A7-AB6F-FF8C-98C7-AB126D4F5855}"/>
              </a:ext>
            </a:extLst>
          </p:cNvPr>
          <p:cNvSpPr txBox="1"/>
          <p:nvPr/>
        </p:nvSpPr>
        <p:spPr>
          <a:xfrm>
            <a:off x="5097841" y="2310063"/>
            <a:ext cx="1605467" cy="2308324"/>
          </a:xfrm>
          <a:prstGeom prst="rect">
            <a:avLst/>
          </a:prstGeom>
          <a:noFill/>
        </p:spPr>
        <p:txBody>
          <a:bodyPr wrap="square" rtlCol="0">
            <a:spAutoFit/>
          </a:bodyPr>
          <a:lstStyle/>
          <a:p>
            <a:pPr algn="r"/>
            <a:r>
              <a:rPr lang="it-IT" dirty="0"/>
              <a:t>Karel Philips </a:t>
            </a:r>
            <a:r>
              <a:rPr lang="it-IT" dirty="0" err="1"/>
              <a:t>Spierincks</a:t>
            </a:r>
            <a:r>
              <a:rPr lang="it-IT" dirty="0"/>
              <a:t>, Venere dormiente con Satiri e Putti, 1630 ca., London, Royal Collection</a:t>
            </a:r>
          </a:p>
        </p:txBody>
      </p:sp>
    </p:spTree>
    <p:extLst>
      <p:ext uri="{BB962C8B-B14F-4D97-AF65-F5344CB8AC3E}">
        <p14:creationId xmlns:p14="http://schemas.microsoft.com/office/powerpoint/2010/main" val="57506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460136" y="5770143"/>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ESEMPI DI INVENTARI</a:t>
            </a: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CONTESTO ECONOMICO E SOCIALE</a:t>
            </a:r>
            <a:endParaRPr lang="en-US" sz="2400" b="1"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3" name="CasellaDiTesto 12">
            <a:extLst>
              <a:ext uri="{FF2B5EF4-FFF2-40B4-BE49-F238E27FC236}">
                <a16:creationId xmlns:a16="http://schemas.microsoft.com/office/drawing/2014/main" id="{944851AD-5A8C-6B92-3A8E-741450202F40}"/>
              </a:ext>
            </a:extLst>
          </p:cNvPr>
          <p:cNvSpPr txBox="1"/>
          <p:nvPr/>
        </p:nvSpPr>
        <p:spPr>
          <a:xfrm>
            <a:off x="98704" y="1403612"/>
            <a:ext cx="11994592" cy="3970318"/>
          </a:xfrm>
          <a:prstGeom prst="rect">
            <a:avLst/>
          </a:prstGeom>
          <a:noFill/>
        </p:spPr>
        <p:txBody>
          <a:bodyPr wrap="square">
            <a:spAutoFit/>
          </a:bodyPr>
          <a:lstStyle/>
          <a:p>
            <a:r>
              <a:rPr lang="it-IT" b="1" dirty="0">
                <a:latin typeface="Times New Roman" panose="02020603050405020304" pitchFamily="18" charset="0"/>
                <a:cs typeface="Times New Roman" panose="02020603050405020304" pitchFamily="18" charset="0"/>
              </a:rPr>
              <a:t>Antonio Quaglino (1605)</a:t>
            </a:r>
          </a:p>
          <a:p>
            <a:r>
              <a:rPr lang="it-IT" dirty="0">
                <a:latin typeface="Times New Roman" panose="02020603050405020304" pitchFamily="18" charset="0"/>
                <a:cs typeface="Times New Roman" panose="02020603050405020304" pitchFamily="18" charset="0"/>
              </a:rPr>
              <a:t>Cinque quadri: Santa Maria Maddalena, una Sibilla, una Madonna con Cristo in braccio, una Madonna con il figliolo e santo Giovannino, un'altra Madonna con il Figliolo.</a:t>
            </a:r>
          </a:p>
          <a:p>
            <a:r>
              <a:rPr lang="it-IT" dirty="0">
                <a:latin typeface="Times New Roman" panose="02020603050405020304" pitchFamily="18" charset="0"/>
                <a:cs typeface="Times New Roman" panose="02020603050405020304" pitchFamily="18" charset="0"/>
              </a:rPr>
              <a:t>Strumenti: miniatura di Santa Barbara, una cassetta con disegni, colori, e una scaletta da pittore.</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Tommaso Donini (1625)</a:t>
            </a:r>
          </a:p>
          <a:p>
            <a:r>
              <a:rPr lang="it-IT" dirty="0">
                <a:latin typeface="Times New Roman" panose="02020603050405020304" pitchFamily="18" charset="0"/>
                <a:cs typeface="Times New Roman" panose="02020603050405020304" pitchFamily="18" charset="0"/>
              </a:rPr>
              <a:t>L'inventario della sua stanza fu preso dal Tribunale Criminale della Governatore, indicando l'importanza legale e formale di questi documenti.</a:t>
            </a:r>
          </a:p>
          <a:p>
            <a:endParaRPr lang="it-IT" dirty="0">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Carlo Filippo </a:t>
            </a:r>
            <a:r>
              <a:rPr lang="it-IT" b="1" dirty="0" err="1">
                <a:latin typeface="Times New Roman" panose="02020603050405020304" pitchFamily="18" charset="0"/>
                <a:cs typeface="Times New Roman" panose="02020603050405020304" pitchFamily="18" charset="0"/>
              </a:rPr>
              <a:t>Spirinch</a:t>
            </a:r>
            <a:r>
              <a:rPr lang="it-IT" b="1" dirty="0">
                <a:latin typeface="Times New Roman" panose="02020603050405020304" pitchFamily="18" charset="0"/>
                <a:cs typeface="Times New Roman" panose="02020603050405020304" pitchFamily="18" charset="0"/>
              </a:rPr>
              <a:t> (1634)</a:t>
            </a:r>
          </a:p>
          <a:p>
            <a:r>
              <a:rPr lang="it-IT" dirty="0">
                <a:latin typeface="Times New Roman" panose="02020603050405020304" pitchFamily="18" charset="0"/>
                <a:cs typeface="Times New Roman" panose="02020603050405020304" pitchFamily="18" charset="0"/>
              </a:rPr>
              <a:t>Valutò vari quadri, includendo opere come "Cristo preso nell'orto" (70 scudi) e "Conversione di San Paolo" (5 scudi).</a:t>
            </a: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Gli inventari analizzati non solo descrivono le opere possedute, ma anche le condizioni economiche degli artisti, i loro strumenti di lavoro, e le relazioni professionali.</a:t>
            </a:r>
          </a:p>
        </p:txBody>
      </p:sp>
    </p:spTree>
    <p:extLst>
      <p:ext uri="{BB962C8B-B14F-4D97-AF65-F5344CB8AC3E}">
        <p14:creationId xmlns:p14="http://schemas.microsoft.com/office/powerpoint/2010/main" val="240137170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1353</TotalTime>
  <Words>601</Words>
  <Application>Microsoft Office PowerPoint</Application>
  <PresentationFormat>Widescreen</PresentationFormat>
  <Paragraphs>52</Paragraphs>
  <Slides>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vt:i4>
      </vt:variant>
    </vt:vector>
  </HeadingPairs>
  <TitlesOfParts>
    <vt:vector size="11" baseType="lpstr">
      <vt:lpstr>Arial</vt:lpstr>
      <vt:lpstr>Calibri</vt:lpstr>
      <vt:lpstr>Calibri Light</vt:lpstr>
      <vt:lpstr>Times New Roman</vt:lpstr>
      <vt:lpstr>Tema di Office</vt:lpstr>
      <vt:lpstr>MERCATO DELL’ARTE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32</cp:revision>
  <dcterms:created xsi:type="dcterms:W3CDTF">2022-04-26T11:54:05Z</dcterms:created>
  <dcterms:modified xsi:type="dcterms:W3CDTF">2024-08-04T16:30:36Z</dcterms:modified>
</cp:coreProperties>
</file>