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4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99" autoAdjust="0"/>
  </p:normalViewPr>
  <p:slideViewPr>
    <p:cSldViewPr>
      <p:cViewPr varScale="1">
        <p:scale>
          <a:sx n="51" d="100"/>
          <a:sy n="51" d="100"/>
        </p:scale>
        <p:origin x="138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97B3C-FA41-4842-8BA2-CE27ED467AAC}" type="datetimeFigureOut">
              <a:rPr lang="it-IT" smtClean="0"/>
              <a:t>21/02/2020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6F732-4378-47F0-B261-7DE408E1099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/>
              <a:t>7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6F732-4378-47F0-B261-7DE408E10991}" type="slidenum">
              <a:rPr lang="it-IT" smtClean="0"/>
              <a:t>15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0027-A2CA-47CB-8F65-8BBF89893542}" type="datetimeFigureOut">
              <a:rPr lang="it-IT" smtClean="0"/>
              <a:pPr/>
              <a:t>21/02/2020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AA06-9C07-4B78-BD05-B301FA0D27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0027-A2CA-47CB-8F65-8BBF89893542}" type="datetimeFigureOut">
              <a:rPr lang="it-IT" smtClean="0"/>
              <a:pPr/>
              <a:t>21/02/2020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AA06-9C07-4B78-BD05-B301FA0D27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0027-A2CA-47CB-8F65-8BBF89893542}" type="datetimeFigureOut">
              <a:rPr lang="it-IT" smtClean="0"/>
              <a:pPr/>
              <a:t>21/02/2020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AA06-9C07-4B78-BD05-B301FA0D27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0027-A2CA-47CB-8F65-8BBF89893542}" type="datetimeFigureOut">
              <a:rPr lang="it-IT" smtClean="0"/>
              <a:pPr/>
              <a:t>21/02/2020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AA06-9C07-4B78-BD05-B301FA0D27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0027-A2CA-47CB-8F65-8BBF89893542}" type="datetimeFigureOut">
              <a:rPr lang="it-IT" smtClean="0"/>
              <a:pPr/>
              <a:t>21/02/2020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AA06-9C07-4B78-BD05-B301FA0D27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0027-A2CA-47CB-8F65-8BBF89893542}" type="datetimeFigureOut">
              <a:rPr lang="it-IT" smtClean="0"/>
              <a:pPr/>
              <a:t>21/02/2020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AA06-9C07-4B78-BD05-B301FA0D27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0027-A2CA-47CB-8F65-8BBF89893542}" type="datetimeFigureOut">
              <a:rPr lang="it-IT" smtClean="0"/>
              <a:pPr/>
              <a:t>21/02/2020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AA06-9C07-4B78-BD05-B301FA0D27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0027-A2CA-47CB-8F65-8BBF89893542}" type="datetimeFigureOut">
              <a:rPr lang="it-IT" smtClean="0"/>
              <a:pPr/>
              <a:t>21/02/2020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AA06-9C07-4B78-BD05-B301FA0D27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0027-A2CA-47CB-8F65-8BBF89893542}" type="datetimeFigureOut">
              <a:rPr lang="it-IT" smtClean="0"/>
              <a:pPr/>
              <a:t>21/02/2020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AA06-9C07-4B78-BD05-B301FA0D27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0027-A2CA-47CB-8F65-8BBF89893542}" type="datetimeFigureOut">
              <a:rPr lang="it-IT" smtClean="0"/>
              <a:pPr/>
              <a:t>21/02/2020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AA06-9C07-4B78-BD05-B301FA0D27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0027-A2CA-47CB-8F65-8BBF89893542}" type="datetimeFigureOut">
              <a:rPr lang="it-IT" smtClean="0"/>
              <a:pPr/>
              <a:t>21/02/2020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AA06-9C07-4B78-BD05-B301FA0D27C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C0027-A2CA-47CB-8F65-8BBF89893542}" type="datetimeFigureOut">
              <a:rPr lang="it-IT" smtClean="0"/>
              <a:pPr/>
              <a:t>21/02/2020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4AA06-9C07-4B78-BD05-B301FA0D27C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u="sng" dirty="0">
                <a:solidFill>
                  <a:schemeClr val="tx1"/>
                </a:solidFill>
              </a:rPr>
              <a:t>Alcuni punti di partenza</a:t>
            </a:r>
            <a:br>
              <a:rPr lang="it-IT" dirty="0">
                <a:solidFill>
                  <a:schemeClr val="tx1"/>
                </a:solidFill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Prof. Pasquale </a:t>
            </a:r>
            <a:r>
              <a:rPr lang="it-IT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Iuso</a:t>
            </a:r>
            <a:endParaRPr lang="it-IT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A. A. 2019-2020</a:t>
            </a:r>
          </a:p>
          <a:p>
            <a:pPr marL="514350" indent="-514350"/>
            <a:r>
              <a:rPr lang="it-IT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Corso di laurea in Scienze Politiche Internazionali</a:t>
            </a:r>
          </a:p>
          <a:p>
            <a:pPr marL="514350" indent="-514350"/>
            <a:r>
              <a:rPr lang="it-IT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Storia del Novecento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1946</a:t>
            </a:r>
          </a:p>
        </p:txBody>
      </p:sp>
      <p:pic>
        <p:nvPicPr>
          <p:cNvPr id="4" name="Segnaposto contenuto 3" descr="patellani_repubblic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1434772"/>
            <a:ext cx="4643469" cy="4708871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Fine anni 50</a:t>
            </a:r>
          </a:p>
        </p:txBody>
      </p:sp>
      <p:pic>
        <p:nvPicPr>
          <p:cNvPr id="4" name="Segnaposto contenuto 3" descr="pirellon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526305"/>
            <a:ext cx="3429024" cy="459985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Motorizzazione</a:t>
            </a:r>
          </a:p>
        </p:txBody>
      </p:sp>
      <p:pic>
        <p:nvPicPr>
          <p:cNvPr id="4" name="Segnaposto contenuto 3" descr="sfilata_500_Torino_2955709-k88H-U1080166523988d3F-1024x576@LaStampa.i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785926"/>
            <a:ext cx="5786478" cy="364333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1969</a:t>
            </a:r>
          </a:p>
        </p:txBody>
      </p:sp>
      <p:pic>
        <p:nvPicPr>
          <p:cNvPr id="4" name="Segnaposto contenuto 3" descr="piazza-fontana005-1000x6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0364" y="1600200"/>
            <a:ext cx="7543272" cy="452596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1974</a:t>
            </a:r>
          </a:p>
        </p:txBody>
      </p:sp>
      <p:pic>
        <p:nvPicPr>
          <p:cNvPr id="4" name="Segnaposto contenuto 3" descr="Strage_della_Loggia_esplosion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1785926"/>
            <a:ext cx="6143668" cy="392909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Marzo 1978</a:t>
            </a:r>
          </a:p>
        </p:txBody>
      </p:sp>
      <p:pic>
        <p:nvPicPr>
          <p:cNvPr id="4" name="Segnaposto contenuto 3" descr="via fani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1472" y="1214422"/>
            <a:ext cx="8046156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Organizzazione del corso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dirty="0"/>
              <a:t>Quest’anno cambia in parte l’impostazione del corso: non ci saranno parziali, ho introdotto un modulo aggiuntivo dedicato al XX secolo con una particolare attenzione alle politiche di potenza ed agli equilibri/scenari geopolitici del secondo 900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Quattro moduli: </a:t>
            </a:r>
          </a:p>
          <a:p>
            <a:pPr lvl="1" algn="just"/>
            <a:r>
              <a:rPr lang="it-IT" sz="1600" dirty="0"/>
              <a:t>Il primo dedicato al 900: la prima e la seconda guerra mondiale; la guerra nel 900; gli scenari del secondo ‘900;  l’integrazione europea;  gli equilibri geopolitici</a:t>
            </a:r>
          </a:p>
          <a:p>
            <a:pPr lvl="1" algn="just"/>
            <a:r>
              <a:rPr lang="it-IT" sz="1600" dirty="0"/>
              <a:t>Il secondo dedicato ai modelli e sistemi di partiti; ai miti fondativi ; alle continuità e rotture nella storia italiana</a:t>
            </a:r>
          </a:p>
          <a:p>
            <a:pPr lvl="1" algn="just"/>
            <a:r>
              <a:rPr lang="it-IT" sz="1600" dirty="0"/>
              <a:t>Il terzo dedicato alla Resistenza, alla transizione alla democrazia ed alla nascita della Repubblica</a:t>
            </a:r>
          </a:p>
          <a:p>
            <a:pPr lvl="1" algn="just"/>
            <a:r>
              <a:rPr lang="it-IT" sz="1600" dirty="0"/>
              <a:t>Il quarto dedicato alla storia politica italiana del secondo novecento fino al crollo del Muro di Berlino</a:t>
            </a:r>
          </a:p>
          <a:p>
            <a:pPr algn="just">
              <a:buNone/>
            </a:pPr>
            <a:endParaRPr lang="it-IT" sz="2000" dirty="0"/>
          </a:p>
          <a:p>
            <a:pPr algn="just">
              <a:buNone/>
            </a:pPr>
            <a:endParaRPr lang="it-IT" sz="2000" dirty="0"/>
          </a:p>
          <a:p>
            <a:pPr algn="just"/>
            <a:endParaRPr lang="it-IT" sz="2000" dirty="0"/>
          </a:p>
          <a:p>
            <a:pPr lvl="1" algn="just"/>
            <a:endParaRPr lang="it-IT" sz="2000" dirty="0"/>
          </a:p>
          <a:p>
            <a:pPr algn="just"/>
            <a:endParaRPr lang="it-IT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Domande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sz="2000" dirty="0"/>
              <a:t>Vedremo una serie di foto sulla storia italiana e vi porrò alcune domande che ci porteranno dalla dimensione interna a quella internazionale. Lo scopo è sottolineare  l’inscindibilità degli scenari man mano che ci addentriamo nel XX secolo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Identificare i periodi.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Identificare differenze e assonanze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Cosa e come connettete queste foto tra loro in senso sincronico e diacronico?  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Perché questa Nazione e questo Stato non riescono a sciogliere alcuni dei nodi che hanno caratterizzato la Storia della Repubblica?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Perché (con la parziale eccezione della Germania Federale e della Francia) l’Italia è l’unico paese europeo a vivere un ventennio di violenza politica, stragi e attentati, assassini e rapimenti?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Nodi, Cesure, Pesi, Difficoltà, Protagonisti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000" dirty="0"/>
              <a:t>Quali possono essere gli i nodi irrisolti?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Quali le cesure nazionali e internazionali?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Quale il peso del mondo bipolare e della guerra fredda?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Quale il ruolo giocato dalla rappresentanza in una democrazia repubblicana, nata dopo una dittatura, sconfitta in guerra, e soggetta ad una sovranità limitata non tanto per la sconfitta ma per gli scenari postbellici?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Quali le difficoltà che i partiti fondanti la Repubblica incontrano all’interno delle istituzioni, della nazione e degli italiani?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Quali sono gli attori ed i protagonisti?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Sapere ed analisi critica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000" dirty="0"/>
              <a:t>Le risposte non possono essere uniche, univoche ed esclusive. 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Molti di questi aspetti e di queste analisi sono entrate a far parte di importanti dibattiti storiografici ed interpretativi ancora attuali che hanno appassionato gli storici e l’opinione pubblica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 Storia: uso pubblico ed uso politico: pregi, difetti, problemi e distorsioni.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Le fonti primarie e il metodo di analisi (comparazione, confronto, riscontro)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La moltiplicazione delle fonti: il problema delle fonti giudiziarie e dei processi.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Ricostruire e interpretare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000" dirty="0"/>
              <a:t>Ricostruire: fonti e documenti di interesse dello storico del secondo novecento</a:t>
            </a:r>
          </a:p>
          <a:p>
            <a:pPr lvl="1" algn="just"/>
            <a:r>
              <a:rPr lang="it-IT" sz="2000" dirty="0"/>
              <a:t>Dal documento scritto alla testimonianza orale</a:t>
            </a:r>
          </a:p>
          <a:p>
            <a:pPr lvl="1" algn="just"/>
            <a:endParaRPr lang="it-IT" sz="2000" dirty="0"/>
          </a:p>
          <a:p>
            <a:pPr algn="just"/>
            <a:r>
              <a:rPr lang="it-IT" sz="2000" dirty="0"/>
              <a:t>Interpretare: analizzare criticamente le fonti ponendole a confronto </a:t>
            </a:r>
          </a:p>
          <a:p>
            <a:pPr lvl="1" algn="just"/>
            <a:r>
              <a:rPr lang="it-IT" sz="2000" dirty="0"/>
              <a:t>Non tutto è sempre bianco o nero</a:t>
            </a:r>
          </a:p>
          <a:p>
            <a:pPr lvl="1" algn="just"/>
            <a:endParaRPr lang="it-IT" sz="2000" dirty="0"/>
          </a:p>
          <a:p>
            <a:pPr algn="just"/>
            <a:r>
              <a:rPr lang="it-IT" sz="2000" dirty="0"/>
              <a:t>Evitare le certezze, favorendo le domande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 err="1"/>
              <a:t>Problematicizzare</a:t>
            </a:r>
            <a:r>
              <a:rPr lang="it-IT" sz="2000" dirty="0"/>
              <a:t> e non semplificare, mantenendo la propria linea ricostruttiva e interpretativa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Partire dall’oggi e tornare indietro per cercare le spiegazioni con una sorta di movimento circolare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Sincronia e Diacronia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000" dirty="0"/>
              <a:t>Non perdere mai di vista il movimento sincronico e diacronico degli avvenimenti: diacronico (mutamento di fatti osservati dal punto di vista della loro evoluzione nel tempo); sincronico (mutamento di fatti nella loro </a:t>
            </a:r>
            <a:r>
              <a:rPr lang="it-IT" sz="2000" dirty="0" err="1"/>
              <a:t>contemporaneaità</a:t>
            </a:r>
            <a:r>
              <a:rPr lang="it-IT" sz="2000" dirty="0"/>
              <a:t>) </a:t>
            </a:r>
          </a:p>
          <a:p>
            <a:pPr algn="just"/>
            <a:r>
              <a:rPr lang="it-IT" sz="2000" dirty="0"/>
              <a:t>Mettere in relazione fenomeni ed eventi significa trovare categorie sintetiche (semplificanti) di interpretazione della realtà.</a:t>
            </a:r>
          </a:p>
          <a:p>
            <a:pPr algn="just"/>
            <a:r>
              <a:rPr lang="it-IT" sz="2000" dirty="0"/>
              <a:t>Individuare le categorie è compito dello storico</a:t>
            </a:r>
          </a:p>
          <a:p>
            <a:pPr algn="just"/>
            <a:r>
              <a:rPr lang="it-IT" sz="2000" dirty="0"/>
              <a:t>Lo storico interpreta, non giudica.</a:t>
            </a:r>
          </a:p>
          <a:p>
            <a:pPr algn="just"/>
            <a:r>
              <a:rPr lang="it-IT" sz="2000" dirty="0"/>
              <a:t>Il “tempo storico” molto spesso è diverso dal  “tempo naturale”. Non ha sempre e dovunque la stessa velocità.</a:t>
            </a:r>
          </a:p>
          <a:p>
            <a:pPr algn="just"/>
            <a:r>
              <a:rPr lang="it-IT" sz="2000" dirty="0"/>
              <a:t>Diviene quindi proprio dello studio della storia individuarne ritardi, accelerazioni, fratture e continuità</a:t>
            </a:r>
          </a:p>
          <a:p>
            <a:pPr algn="just"/>
            <a:r>
              <a:rPr lang="it-IT" sz="2000" dirty="0"/>
              <a:t>Questo disallineamento del tempo storico è il punto applicativo delle categorie interpretative.</a:t>
            </a:r>
          </a:p>
          <a:p>
            <a:pPr algn="just">
              <a:buNone/>
            </a:pPr>
            <a:endParaRPr lang="it-IT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Sincronia e Diacronia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dirty="0"/>
              <a:t>L’esclusiva applicazione diacronica non solo è sbagliata ma rende la storia un flusso continuo di avvenimenti che non si influenzano e corrono paralleli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Allo stesso modo non spiega i cosiddetti “corsi e ricorsi storici” (reiterazione </a:t>
            </a:r>
            <a:r>
              <a:rPr lang="it-IT" sz="2000" b="1" dirty="0"/>
              <a:t>apparente di fatti accaduti) se non in modo </a:t>
            </a:r>
            <a:r>
              <a:rPr lang="it-IT" sz="2000" dirty="0"/>
              <a:t>generico e superficiale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Privilegia il nesso causa-effetto e non considera la casualità, il contingente, il contesto sempre diverso, le connessioni di fatti, avvenimenti e scelte.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1945</a:t>
            </a:r>
          </a:p>
        </p:txBody>
      </p:sp>
      <p:pic>
        <p:nvPicPr>
          <p:cNvPr id="4" name="Segnaposto contenuto 3" descr="mussolini_e_petacci_a_piazzale_loreto_194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142984"/>
            <a:ext cx="6786610" cy="4785631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748</Words>
  <Application>Microsoft Office PowerPoint</Application>
  <PresentationFormat>Presentazione su schermo (4:3)</PresentationFormat>
  <Paragraphs>85</Paragraphs>
  <Slides>15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Tema di Office</vt:lpstr>
      <vt:lpstr>Alcuni punti di partenza </vt:lpstr>
      <vt:lpstr>Organizzazione del corso</vt:lpstr>
      <vt:lpstr>Domande</vt:lpstr>
      <vt:lpstr>Nodi, Cesure, Pesi, Difficoltà, Protagonisti</vt:lpstr>
      <vt:lpstr>Sapere ed analisi critica</vt:lpstr>
      <vt:lpstr>Ricostruire e interpretare</vt:lpstr>
      <vt:lpstr>Sincronia e Diacronia</vt:lpstr>
      <vt:lpstr>Sincronia e Diacronia</vt:lpstr>
      <vt:lpstr>1945</vt:lpstr>
      <vt:lpstr>1946</vt:lpstr>
      <vt:lpstr>Fine anni 50</vt:lpstr>
      <vt:lpstr>Motorizzazione</vt:lpstr>
      <vt:lpstr>1969</vt:lpstr>
      <vt:lpstr>1974</vt:lpstr>
      <vt:lpstr>Marzo 1978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Juso</dc:creator>
  <cp:lastModifiedBy>utente</cp:lastModifiedBy>
  <cp:revision>56</cp:revision>
  <dcterms:created xsi:type="dcterms:W3CDTF">2017-02-24T16:22:23Z</dcterms:created>
  <dcterms:modified xsi:type="dcterms:W3CDTF">2020-02-21T16:50:35Z</dcterms:modified>
</cp:coreProperties>
</file>