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81" r:id="rId3"/>
    <p:sldId id="258" r:id="rId4"/>
    <p:sldId id="275" r:id="rId5"/>
    <p:sldId id="259" r:id="rId6"/>
    <p:sldId id="279" r:id="rId7"/>
    <p:sldId id="282" r:id="rId8"/>
    <p:sldId id="287" r:id="rId9"/>
    <p:sldId id="288" r:id="rId10"/>
    <p:sldId id="289" r:id="rId11"/>
    <p:sldId id="260" r:id="rId12"/>
    <p:sldId id="261" r:id="rId13"/>
    <p:sldId id="286" r:id="rId14"/>
    <p:sldId id="280" r:id="rId15"/>
    <p:sldId id="262" r:id="rId16"/>
    <p:sldId id="284" r:id="rId17"/>
    <p:sldId id="285" r:id="rId18"/>
    <p:sldId id="277" r:id="rId19"/>
    <p:sldId id="263" r:id="rId20"/>
    <p:sldId id="276" r:id="rId21"/>
    <p:sldId id="290" r:id="rId22"/>
    <p:sldId id="264" r:id="rId23"/>
    <p:sldId id="265" r:id="rId24"/>
    <p:sldId id="266" r:id="rId25"/>
    <p:sldId id="267" r:id="rId26"/>
    <p:sldId id="268" r:id="rId27"/>
    <p:sldId id="269" r:id="rId28"/>
    <p:sldId id="270" r:id="rId29"/>
    <p:sldId id="271" r:id="rId30"/>
    <p:sldId id="272" r:id="rId31"/>
    <p:sldId id="273" r:id="rId32"/>
    <p:sldId id="274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uca Loschiavo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-10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printerSettings" Target="printerSettings/printerSettings1.bin"/><Relationship Id="rId35" Type="http://schemas.openxmlformats.org/officeDocument/2006/relationships/commentAuthors" Target="commentAuthors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11-16T17:42:34.766" idx="1">
    <p:pos x="10" y="10"/>
    <p:text/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9C06D-4ED8-42C6-905D-CA84CA1B6CBF}" type="datetime2">
              <a:rPr lang="en-US" smtClean="0"/>
              <a:t>Mercoledì 22 aprile 20</a:t>
            </a:fld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‹n.›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EEE0E-EDB0-4D84-86B0-50833DF22902}" type="datetime2">
              <a:rPr lang="en-US" smtClean="0"/>
              <a:t>Mercoledì 22 aprile 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372C-B5AB-4C39-B273-B99224EB4DD5}" type="datetime2">
              <a:rPr lang="en-US" smtClean="0"/>
              <a:t>Mercoledì 22 aprile 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t>Mercoledì 22 aprile 20</a:t>
            </a:fld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‹n.›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DC4-3D19-4983-B478-82F6B8E5AB66}" type="datetime2">
              <a:rPr lang="en-US" smtClean="0"/>
              <a:t>Mercoledì 22 aprile 20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‹n.›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82477-D5D3-4181-8C11-75D0F2433A87}" type="datetime2">
              <a:rPr lang="en-US" smtClean="0"/>
              <a:t>Mercoledì 22 aprile 20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‹n.›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E253B-1893-4367-8BAE-DF4BC10DC578}" type="datetime2">
              <a:rPr lang="en-US" smtClean="0"/>
              <a:t>Mercoledì 22 aprile 20</a:t>
            </a:fld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‹n.›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300D-25B3-4603-86C9-4CB776489F00}" type="datetime2">
              <a:rPr lang="en-US" smtClean="0"/>
              <a:t>Mercoledì 22 aprile 20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‹n.›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4AD9-FCC8-48B7-B85B-012A91320DFF}" type="datetime2">
              <a:rPr lang="en-US" smtClean="0"/>
              <a:t>Mercoledì 22 aprile 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‹n.›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2DC50-D5DB-4F94-B367-9876CD2C4012}" type="datetime2">
              <a:rPr lang="en-US" smtClean="0"/>
              <a:t>Mercoledì 22 aprile 20</a:t>
            </a:fld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‹n.›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B412-E790-42EA-81FE-2925D3A43D91}" type="datetime2">
              <a:rPr lang="en-US" smtClean="0"/>
              <a:t>Mercoledì 22 aprile 20</a:t>
            </a:fld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‹n.›</a:t>
            </a:fld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0B385921-A91A-409C-921C-0E0EC1E750EC}" type="datetime2">
              <a:rPr lang="en-US" smtClean="0"/>
              <a:t>Mercoledì 22 aprile 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1789C0F2-17E0-497A-9BBE-0C73201AAFE3}" type="slidenum">
              <a:rPr lang="en-US" smtClean="0"/>
              <a:pPr/>
              <a:t>‹n.›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omments" Target="../comments/commen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77239" y="311727"/>
            <a:ext cx="7882241" cy="5559284"/>
          </a:xfrm>
        </p:spPr>
        <p:txBody>
          <a:bodyPr/>
          <a:lstStyle/>
          <a:p>
            <a:pPr algn="ctr" hangingPunct="0"/>
            <a:r>
              <a:rPr lang="it-IT" b="1" dirty="0">
                <a:effectLst/>
              </a:rPr>
              <a:t> 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r>
              <a:rPr lang="en-US" dirty="0" smtClean="0">
                <a:effectLst/>
              </a:rPr>
              <a:t>L</a:t>
            </a:r>
            <a:r>
              <a:rPr lang="it-IT" sz="4000" b="1" dirty="0" smtClean="0">
                <a:effectLst/>
              </a:rPr>
              <a:t>e teorie della sovranità </a:t>
            </a:r>
            <a:br>
              <a:rPr lang="it-IT" sz="4000" b="1" dirty="0" smtClean="0">
                <a:effectLst/>
              </a:rPr>
            </a:br>
            <a:r>
              <a:rPr lang="it-IT" sz="4000" b="1" dirty="0" smtClean="0">
                <a:effectLst/>
              </a:rPr>
              <a:t>tra </a:t>
            </a:r>
            <a:r>
              <a:rPr lang="it-IT" sz="4000" b="1" dirty="0" err="1" smtClean="0">
                <a:effectLst/>
              </a:rPr>
              <a:t>medievo</a:t>
            </a:r>
            <a:r>
              <a:rPr lang="it-IT" sz="4000" b="1" dirty="0" smtClean="0">
                <a:effectLst/>
              </a:rPr>
              <a:t> e prima età </a:t>
            </a:r>
            <a:r>
              <a:rPr lang="it-IT" sz="4000" b="1" dirty="0" smtClean="0">
                <a:effectLst/>
              </a:rPr>
              <a:t>moderna</a:t>
            </a:r>
            <a:br>
              <a:rPr lang="it-IT" sz="4000" b="1" dirty="0" smtClean="0">
                <a:effectLst/>
              </a:rPr>
            </a:br>
            <a:r>
              <a:rPr lang="it-IT" sz="4000" b="1" dirty="0" smtClean="0">
                <a:effectLst/>
              </a:rPr>
              <a:t>e   la comparsa di un nuovo protagonista: </a:t>
            </a:r>
            <a:br>
              <a:rPr lang="it-IT" sz="4000" b="1" dirty="0" smtClean="0">
                <a:effectLst/>
              </a:rPr>
            </a:br>
            <a:r>
              <a:rPr lang="it-IT" sz="4000" b="1" dirty="0" smtClean="0">
                <a:effectLst/>
              </a:rPr>
              <a:t>la monarchia nazionale</a:t>
            </a:r>
            <a:br>
              <a:rPr lang="it-IT" sz="4000" b="1" dirty="0" smtClean="0">
                <a:effectLst/>
              </a:rPr>
            </a:br>
            <a:r>
              <a:rPr lang="en-US" sz="4000" dirty="0" smtClean="0">
                <a:effectLst/>
              </a:rPr>
              <a:t/>
            </a:r>
            <a:br>
              <a:rPr lang="en-US" sz="4000" dirty="0" smtClean="0">
                <a:effectLst/>
              </a:rPr>
            </a:br>
            <a:endParaRPr lang="it-IT" sz="4000" dirty="0"/>
          </a:p>
        </p:txBody>
      </p:sp>
    </p:spTree>
    <p:extLst>
      <p:ext uri="{BB962C8B-B14F-4D97-AF65-F5344CB8AC3E}">
        <p14:creationId xmlns:p14="http://schemas.microsoft.com/office/powerpoint/2010/main" val="1252714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625231" y="381000"/>
            <a:ext cx="7864231" cy="5773615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it-IT" sz="2600" b="1" dirty="0" smtClean="0"/>
              <a:t>Sul primo punto si aprì un interessante dibattito.</a:t>
            </a:r>
          </a:p>
          <a:p>
            <a:pPr marL="18288" indent="0">
              <a:buNone/>
            </a:pPr>
            <a:endParaRPr lang="it-IT" dirty="0" smtClean="0"/>
          </a:p>
          <a:p>
            <a:pPr marL="18288" indent="0">
              <a:buNone/>
            </a:pPr>
            <a:r>
              <a:rPr lang="it-IT" sz="2400" dirty="0" smtClean="0">
                <a:effectLst/>
              </a:rPr>
              <a:t>La </a:t>
            </a:r>
            <a:r>
              <a:rPr lang="it-IT" sz="2400" dirty="0">
                <a:effectLst/>
              </a:rPr>
              <a:t>storiella del cavallo donato dall’imperatore a Martino (</a:t>
            </a:r>
            <a:r>
              <a:rPr lang="it-IT" sz="2400" dirty="0"/>
              <a:t>… </a:t>
            </a:r>
            <a:r>
              <a:rPr lang="it-IT" sz="2400" i="1" dirty="0" err="1">
                <a:solidFill>
                  <a:schemeClr val="tx2"/>
                </a:solidFill>
              </a:rPr>
              <a:t>amisit</a:t>
            </a:r>
            <a:r>
              <a:rPr lang="it-IT" sz="2400" i="1" dirty="0">
                <a:solidFill>
                  <a:schemeClr val="tx2"/>
                </a:solidFill>
              </a:rPr>
              <a:t> </a:t>
            </a:r>
            <a:r>
              <a:rPr lang="it-IT" sz="2400" i="1" dirty="0" err="1">
                <a:solidFill>
                  <a:schemeClr val="tx2"/>
                </a:solidFill>
              </a:rPr>
              <a:t>equum</a:t>
            </a:r>
            <a:r>
              <a:rPr lang="it-IT" sz="2400" i="1" dirty="0">
                <a:solidFill>
                  <a:schemeClr val="tx2"/>
                </a:solidFill>
              </a:rPr>
              <a:t> quia dixit </a:t>
            </a:r>
            <a:r>
              <a:rPr lang="it-IT" sz="2400" i="1" dirty="0" err="1">
                <a:solidFill>
                  <a:schemeClr val="tx2"/>
                </a:solidFill>
              </a:rPr>
              <a:t>aequum</a:t>
            </a:r>
            <a:r>
              <a:rPr lang="it-IT" sz="2400" i="1" dirty="0">
                <a:solidFill>
                  <a:schemeClr val="tx2"/>
                </a:solidFill>
              </a:rPr>
              <a:t> </a:t>
            </a:r>
            <a:r>
              <a:rPr lang="it-IT" sz="2400" dirty="0">
                <a:effectLst/>
              </a:rPr>
              <a:t>) conferma </a:t>
            </a:r>
            <a:r>
              <a:rPr lang="it-IT" sz="2400" dirty="0" smtClean="0">
                <a:effectLst/>
              </a:rPr>
              <a:t>l’antichità di tale dibattito.</a:t>
            </a:r>
          </a:p>
          <a:p>
            <a:pPr marL="18288" indent="0">
              <a:buNone/>
            </a:pPr>
            <a:endParaRPr lang="it-IT" sz="2400" dirty="0" smtClean="0">
              <a:effectLst/>
            </a:endParaRPr>
          </a:p>
          <a:p>
            <a:pPr marL="18288" indent="0">
              <a:buNone/>
            </a:pPr>
            <a:r>
              <a:rPr lang="it-IT" sz="2400" dirty="0" smtClean="0">
                <a:effectLst/>
              </a:rPr>
              <a:t>Stranamente (per noi moderni) la soluzione che trovò maggior consenso non fu quella di  Bulgaro (</a:t>
            </a:r>
            <a:r>
              <a:rPr lang="it-IT" sz="2400" i="1" dirty="0" err="1" smtClean="0">
                <a:solidFill>
                  <a:srgbClr val="FF6600"/>
                </a:solidFill>
                <a:effectLst/>
              </a:rPr>
              <a:t>dominium</a:t>
            </a:r>
            <a:r>
              <a:rPr lang="it-IT" sz="2400" i="1" dirty="0" smtClean="0">
                <a:solidFill>
                  <a:srgbClr val="FF6600"/>
                </a:solidFill>
                <a:effectLst/>
              </a:rPr>
              <a:t> </a:t>
            </a:r>
            <a:r>
              <a:rPr lang="it-IT" sz="2400" i="1" dirty="0" err="1" smtClean="0">
                <a:solidFill>
                  <a:srgbClr val="FF6600"/>
                </a:solidFill>
                <a:effectLst/>
              </a:rPr>
              <a:t>quoad</a:t>
            </a:r>
            <a:r>
              <a:rPr lang="it-IT" sz="2400" i="1" dirty="0" smtClean="0">
                <a:solidFill>
                  <a:srgbClr val="FF6600"/>
                </a:solidFill>
                <a:effectLst/>
              </a:rPr>
              <a:t> </a:t>
            </a:r>
            <a:r>
              <a:rPr lang="it-IT" sz="2400" i="1" dirty="0" err="1" smtClean="0">
                <a:solidFill>
                  <a:srgbClr val="FF6600"/>
                </a:solidFill>
                <a:effectLst/>
              </a:rPr>
              <a:t>iurisdictionem</a:t>
            </a:r>
            <a:r>
              <a:rPr lang="it-IT" sz="2400" dirty="0" smtClean="0">
                <a:effectLst/>
              </a:rPr>
              <a:t>) bensì quella di Martino (</a:t>
            </a:r>
            <a:r>
              <a:rPr lang="it-IT" sz="2400" i="1" dirty="0" err="1" smtClean="0">
                <a:solidFill>
                  <a:srgbClr val="FF6600"/>
                </a:solidFill>
                <a:effectLst/>
              </a:rPr>
              <a:t>dominium</a:t>
            </a:r>
            <a:r>
              <a:rPr lang="it-IT" sz="2400" i="1" dirty="0" smtClean="0">
                <a:solidFill>
                  <a:srgbClr val="FF6600"/>
                </a:solidFill>
                <a:effectLst/>
              </a:rPr>
              <a:t> </a:t>
            </a:r>
            <a:r>
              <a:rPr lang="it-IT" sz="2400" i="1" dirty="0" err="1" smtClean="0">
                <a:solidFill>
                  <a:srgbClr val="FF6600"/>
                </a:solidFill>
                <a:effectLst/>
              </a:rPr>
              <a:t>quoad</a:t>
            </a:r>
            <a:r>
              <a:rPr lang="it-IT" sz="2400" i="1" dirty="0" smtClean="0">
                <a:solidFill>
                  <a:srgbClr val="FF6600"/>
                </a:solidFill>
                <a:effectLst/>
              </a:rPr>
              <a:t> </a:t>
            </a:r>
            <a:r>
              <a:rPr lang="it-IT" sz="2400" i="1" dirty="0" err="1" smtClean="0">
                <a:solidFill>
                  <a:srgbClr val="FF6600"/>
                </a:solidFill>
                <a:effectLst/>
              </a:rPr>
              <a:t>proprietatem</a:t>
            </a:r>
            <a:r>
              <a:rPr lang="it-IT" sz="2400" dirty="0">
                <a:effectLst/>
              </a:rPr>
              <a:t>)</a:t>
            </a:r>
            <a:r>
              <a:rPr lang="it-IT" sz="2400" dirty="0" smtClean="0">
                <a:effectLst/>
              </a:rPr>
              <a:t>.</a:t>
            </a:r>
          </a:p>
          <a:p>
            <a:pPr marL="18288" indent="0">
              <a:buNone/>
            </a:pPr>
            <a:endParaRPr lang="it-IT" sz="2400" dirty="0">
              <a:effectLst/>
            </a:endParaRPr>
          </a:p>
          <a:p>
            <a:pPr marL="18288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879097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450273" y="450600"/>
            <a:ext cx="8382000" cy="6180587"/>
          </a:xfrm>
        </p:spPr>
        <p:txBody>
          <a:bodyPr>
            <a:noAutofit/>
          </a:bodyPr>
          <a:lstStyle/>
          <a:p>
            <a:pPr marL="18288" indent="0">
              <a:buNone/>
            </a:pPr>
            <a:r>
              <a:rPr lang="it-IT" sz="2800" dirty="0" smtClean="0"/>
              <a:t>Sul secondo punto, i </a:t>
            </a:r>
            <a:r>
              <a:rPr lang="it-IT" sz="2800" dirty="0" smtClean="0"/>
              <a:t>glossatori trovavano </a:t>
            </a:r>
            <a:r>
              <a:rPr lang="it-IT" sz="2800" dirty="0" smtClean="0"/>
              <a:t>nel </a:t>
            </a:r>
            <a:r>
              <a:rPr lang="it-IT" sz="2800" i="1" dirty="0" smtClean="0"/>
              <a:t>Corpus </a:t>
            </a:r>
            <a:r>
              <a:rPr lang="it-IT" sz="2800" i="1" dirty="0" err="1" smtClean="0"/>
              <a:t>iuris</a:t>
            </a:r>
            <a:r>
              <a:rPr lang="it-IT" sz="2800" dirty="0" smtClean="0"/>
              <a:t> indicazioni contrastanti. </a:t>
            </a:r>
            <a:r>
              <a:rPr lang="it-IT" sz="2800" dirty="0" smtClean="0"/>
              <a:t>Se da un lato essi vedevano Giustiniano dichiararsi strumento di Dio</a:t>
            </a:r>
            <a:r>
              <a:rPr lang="it-IT" sz="2800" dirty="0" smtClean="0"/>
              <a:t>, dall’altro </a:t>
            </a:r>
            <a:r>
              <a:rPr lang="it-IT" sz="2800" dirty="0" smtClean="0"/>
              <a:t>essi apprendevano che l’origine del </a:t>
            </a:r>
            <a:r>
              <a:rPr lang="it-IT" sz="2800" dirty="0"/>
              <a:t>potere </a:t>
            </a:r>
            <a:r>
              <a:rPr lang="it-IT" sz="2800" dirty="0" smtClean="0"/>
              <a:t>risiedeva nel popolo. </a:t>
            </a:r>
          </a:p>
          <a:p>
            <a:pPr marL="18288" indent="0">
              <a:buNone/>
            </a:pPr>
            <a:r>
              <a:rPr lang="it-IT" sz="2400" dirty="0" smtClean="0">
                <a:solidFill>
                  <a:srgbClr val="FF6600"/>
                </a:solidFill>
              </a:rPr>
              <a:t>Come si legge nel </a:t>
            </a:r>
            <a:r>
              <a:rPr lang="it-IT" sz="2400" i="1" dirty="0" err="1" smtClean="0">
                <a:solidFill>
                  <a:srgbClr val="FF6600"/>
                </a:solidFill>
              </a:rPr>
              <a:t>Fragm</a:t>
            </a:r>
            <a:r>
              <a:rPr lang="it-IT" sz="2400" i="1" dirty="0" smtClean="0">
                <a:solidFill>
                  <a:srgbClr val="FF6600"/>
                </a:solidFill>
              </a:rPr>
              <a:t>. De </a:t>
            </a:r>
            <a:r>
              <a:rPr lang="it-IT" sz="2400" i="1" dirty="0" err="1" smtClean="0">
                <a:solidFill>
                  <a:srgbClr val="FF6600"/>
                </a:solidFill>
              </a:rPr>
              <a:t>aequitate</a:t>
            </a:r>
            <a:r>
              <a:rPr lang="it-IT" sz="2400" dirty="0" smtClean="0">
                <a:solidFill>
                  <a:srgbClr val="FF6600"/>
                </a:solidFill>
              </a:rPr>
              <a:t>: “</a:t>
            </a:r>
            <a:r>
              <a:rPr lang="it-IT" sz="2400" dirty="0" err="1" smtClean="0">
                <a:solidFill>
                  <a:srgbClr val="FF6600"/>
                </a:solidFill>
              </a:rPr>
              <a:t>L’</a:t>
            </a:r>
            <a:r>
              <a:rPr lang="it-IT" sz="2400" i="1" dirty="0" err="1" smtClean="0">
                <a:solidFill>
                  <a:srgbClr val="FF6600"/>
                </a:solidFill>
              </a:rPr>
              <a:t>universitas</a:t>
            </a:r>
            <a:r>
              <a:rPr lang="it-IT" sz="2400" dirty="0" smtClean="0">
                <a:solidFill>
                  <a:srgbClr val="FF6600"/>
                </a:solidFill>
              </a:rPr>
              <a:t> – cioè il popolo – deve provvedere all’interesse dei singoli individui,  suoi membri. Ed è per tale fine che ha il potere di emanare</a:t>
            </a:r>
            <a:r>
              <a:rPr lang="it-IT" sz="2400" dirty="0">
                <a:solidFill>
                  <a:srgbClr val="FF6600"/>
                </a:solidFill>
              </a:rPr>
              <a:t> </a:t>
            </a:r>
            <a:r>
              <a:rPr lang="it-IT" sz="2400" dirty="0" smtClean="0">
                <a:solidFill>
                  <a:srgbClr val="FF6600"/>
                </a:solidFill>
              </a:rPr>
              <a:t>le  leggi e di interpretarle, in modo che ognuno sappia ciò che deve fare o che deve evitare di fare”. </a:t>
            </a:r>
          </a:p>
          <a:p>
            <a:pPr marL="18288" indent="0">
              <a:buNone/>
            </a:pPr>
            <a:endParaRPr lang="it-IT" sz="2400" dirty="0" smtClean="0">
              <a:solidFill>
                <a:srgbClr val="FF6600"/>
              </a:solidFill>
            </a:endParaRPr>
          </a:p>
          <a:p>
            <a:pPr marL="18288" indent="0">
              <a:buNone/>
            </a:pPr>
            <a:r>
              <a:rPr lang="it-IT" sz="2800" dirty="0" smtClean="0"/>
              <a:t>Il popolo aveva poi trasmesso tale potere al principe tramite la </a:t>
            </a:r>
            <a:r>
              <a:rPr lang="it-IT" sz="2800" b="1" i="1" dirty="0" err="1" smtClean="0">
                <a:solidFill>
                  <a:srgbClr val="FFFF00"/>
                </a:solidFill>
              </a:rPr>
              <a:t>lex</a:t>
            </a:r>
            <a:r>
              <a:rPr lang="it-IT" sz="2800" b="1" i="1" dirty="0" smtClean="0">
                <a:solidFill>
                  <a:srgbClr val="FFFF00"/>
                </a:solidFill>
              </a:rPr>
              <a:t> regia de imperio</a:t>
            </a:r>
          </a:p>
        </p:txBody>
      </p:sp>
    </p:spTree>
    <p:extLst>
      <p:ext uri="{BB962C8B-B14F-4D97-AF65-F5344CB8AC3E}">
        <p14:creationId xmlns:p14="http://schemas.microsoft.com/office/powerpoint/2010/main" val="1359071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415635" y="685801"/>
            <a:ext cx="8335819" cy="5929744"/>
          </a:xfrm>
        </p:spPr>
        <p:txBody>
          <a:bodyPr>
            <a:normAutofit fontScale="92500" lnSpcReduction="10000"/>
          </a:bodyPr>
          <a:lstStyle/>
          <a:p>
            <a:pPr marL="18288" indent="0" hangingPunct="0">
              <a:buNone/>
            </a:pPr>
            <a:r>
              <a:rPr lang="it-IT" sz="3200" dirty="0" smtClean="0">
                <a:effectLst/>
              </a:rPr>
              <a:t>Secondo lo studioso tedesco </a:t>
            </a:r>
            <a:r>
              <a:rPr lang="it-IT" sz="3200" dirty="0" smtClean="0">
                <a:solidFill>
                  <a:srgbClr val="CCFFCC"/>
                </a:solidFill>
                <a:effectLst/>
              </a:rPr>
              <a:t>Walter </a:t>
            </a:r>
            <a:r>
              <a:rPr lang="it-IT" sz="3200" dirty="0" err="1" smtClean="0">
                <a:solidFill>
                  <a:srgbClr val="CCFFCC"/>
                </a:solidFill>
                <a:effectLst/>
              </a:rPr>
              <a:t>Ulmann</a:t>
            </a:r>
            <a:r>
              <a:rPr lang="it-IT" sz="3200" dirty="0" smtClean="0">
                <a:effectLst/>
              </a:rPr>
              <a:t> </a:t>
            </a:r>
            <a:r>
              <a:rPr lang="it-IT" sz="3200" dirty="0" smtClean="0">
                <a:solidFill>
                  <a:srgbClr val="CCFFCC"/>
                </a:solidFill>
                <a:effectLst/>
              </a:rPr>
              <a:t>(1910-1983)</a:t>
            </a:r>
            <a:r>
              <a:rPr lang="it-IT" sz="3200" dirty="0" smtClean="0">
                <a:effectLst/>
              </a:rPr>
              <a:t>, ogni riflessione </a:t>
            </a:r>
            <a:r>
              <a:rPr lang="it-IT" sz="3200" dirty="0">
                <a:effectLst/>
              </a:rPr>
              <a:t>dell’epoca su questo tema </a:t>
            </a:r>
            <a:r>
              <a:rPr lang="it-IT" sz="3200" dirty="0" smtClean="0">
                <a:effectLst/>
              </a:rPr>
              <a:t>può </a:t>
            </a:r>
            <a:r>
              <a:rPr lang="it-IT" sz="3200" dirty="0">
                <a:effectLst/>
              </a:rPr>
              <a:t>ricondursi a una </a:t>
            </a:r>
            <a:r>
              <a:rPr lang="it-IT" sz="3200" dirty="0" smtClean="0">
                <a:effectLst/>
              </a:rPr>
              <a:t>di queste </a:t>
            </a:r>
            <a:r>
              <a:rPr lang="it-IT" sz="3200" dirty="0">
                <a:effectLst/>
              </a:rPr>
              <a:t>due fondamentali impostazioni teoriche </a:t>
            </a:r>
            <a:r>
              <a:rPr lang="it-IT" sz="3200" dirty="0" smtClean="0">
                <a:effectLst/>
              </a:rPr>
              <a:t>: </a:t>
            </a:r>
            <a:endParaRPr lang="en-US" sz="3200" dirty="0">
              <a:effectLst/>
            </a:endParaRPr>
          </a:p>
          <a:p>
            <a:pPr marL="18288" indent="0" hangingPunct="0">
              <a:buNone/>
            </a:pPr>
            <a:endParaRPr lang="it-IT" sz="3200" b="1" dirty="0" smtClean="0">
              <a:effectLst/>
            </a:endParaRPr>
          </a:p>
          <a:p>
            <a:pPr marL="18288" indent="0" hangingPunct="0">
              <a:buNone/>
            </a:pPr>
            <a:r>
              <a:rPr lang="it-IT" sz="3200" b="1" dirty="0" smtClean="0">
                <a:effectLst/>
              </a:rPr>
              <a:t>a</a:t>
            </a:r>
            <a:r>
              <a:rPr lang="it-IT" sz="3200" b="1" dirty="0">
                <a:effectLst/>
              </a:rPr>
              <a:t>)	</a:t>
            </a:r>
            <a:r>
              <a:rPr lang="it-IT" sz="3200" b="1" dirty="0">
                <a:solidFill>
                  <a:srgbClr val="FFFF00"/>
                </a:solidFill>
                <a:effectLst/>
              </a:rPr>
              <a:t>Iter discendente</a:t>
            </a:r>
            <a:r>
              <a:rPr lang="it-IT" sz="3200" b="1" dirty="0">
                <a:effectLst/>
              </a:rPr>
              <a:t> del potere</a:t>
            </a:r>
            <a:r>
              <a:rPr lang="it-IT" sz="3200" dirty="0">
                <a:effectLst/>
              </a:rPr>
              <a:t> (si insiste sulla derivazione del potere sovrano </a:t>
            </a:r>
            <a:r>
              <a:rPr lang="it-IT" sz="3200" i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</a:rPr>
              <a:t>direttamente</a:t>
            </a:r>
            <a:r>
              <a:rPr lang="it-IT" sz="3200" dirty="0">
                <a:effectLst/>
              </a:rPr>
              <a:t> da Dio)</a:t>
            </a:r>
            <a:endParaRPr lang="en-US" sz="3200" dirty="0">
              <a:effectLst/>
            </a:endParaRPr>
          </a:p>
          <a:p>
            <a:pPr marL="18288" indent="0" hangingPunct="0">
              <a:buNone/>
            </a:pPr>
            <a:endParaRPr lang="it-IT" sz="3200" b="1" dirty="0" smtClean="0">
              <a:effectLst/>
            </a:endParaRPr>
          </a:p>
          <a:p>
            <a:pPr marL="18288" indent="0" hangingPunct="0">
              <a:buNone/>
            </a:pPr>
            <a:r>
              <a:rPr lang="it-IT" sz="3200" b="1" dirty="0" smtClean="0">
                <a:effectLst/>
              </a:rPr>
              <a:t>b</a:t>
            </a:r>
            <a:r>
              <a:rPr lang="it-IT" sz="3200" b="1" dirty="0">
                <a:effectLst/>
              </a:rPr>
              <a:t>)	</a:t>
            </a:r>
            <a:r>
              <a:rPr lang="it-IT" sz="3200" b="1" dirty="0">
                <a:solidFill>
                  <a:srgbClr val="FFFF00"/>
                </a:solidFill>
                <a:effectLst/>
              </a:rPr>
              <a:t>Iter ascendente</a:t>
            </a:r>
            <a:r>
              <a:rPr lang="it-IT" sz="3200" b="1" dirty="0">
                <a:effectLst/>
              </a:rPr>
              <a:t> del potere</a:t>
            </a:r>
            <a:r>
              <a:rPr lang="it-IT" sz="3200" dirty="0">
                <a:effectLst/>
              </a:rPr>
              <a:t> (destinatario originario del potere è il popolo ed è </a:t>
            </a:r>
            <a:r>
              <a:rPr lang="it-IT" sz="3200" i="1" dirty="0">
                <a:solidFill>
                  <a:srgbClr val="C0D8ED"/>
                </a:solidFill>
                <a:effectLst/>
              </a:rPr>
              <a:t>attraverso il popolo</a:t>
            </a:r>
            <a:r>
              <a:rPr lang="it-IT" sz="3200" i="1" dirty="0">
                <a:effectLst/>
              </a:rPr>
              <a:t> </a:t>
            </a:r>
            <a:r>
              <a:rPr lang="it-IT" sz="3200" dirty="0" smtClean="0">
                <a:effectLst/>
              </a:rPr>
              <a:t>che questo </a:t>
            </a:r>
            <a:r>
              <a:rPr lang="it-IT" sz="3200" dirty="0">
                <a:effectLst/>
              </a:rPr>
              <a:t>si trasmette all’imperatore). </a:t>
            </a:r>
            <a:endParaRPr lang="en-US" sz="3200" dirty="0">
              <a:effectLst/>
            </a:endParaRPr>
          </a:p>
          <a:p>
            <a:pPr marL="18288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954524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559871" y="505219"/>
            <a:ext cx="8070343" cy="5734912"/>
          </a:xfrm>
        </p:spPr>
        <p:txBody>
          <a:bodyPr/>
          <a:lstStyle/>
          <a:p>
            <a:pPr marL="18288" indent="0">
              <a:buNone/>
            </a:pPr>
            <a:r>
              <a:rPr lang="it-IT" sz="2400" dirty="0"/>
              <a:t>I glossatori, </a:t>
            </a:r>
            <a:r>
              <a:rPr lang="it-IT" sz="2400" dirty="0" smtClean="0"/>
              <a:t>in ogni caso, non dubitavano che </a:t>
            </a:r>
            <a:r>
              <a:rPr lang="it-IT" sz="2400" dirty="0"/>
              <a:t>l’impero </a:t>
            </a:r>
            <a:r>
              <a:rPr lang="it-IT" sz="2400" dirty="0" smtClean="0"/>
              <a:t>fosse </a:t>
            </a:r>
            <a:r>
              <a:rPr lang="it-IT" sz="2400" dirty="0"/>
              <a:t>anch’esso effetto del disegno divino e che all’imperatore si </a:t>
            </a:r>
            <a:r>
              <a:rPr lang="it-IT" sz="2400" dirty="0" smtClean="0"/>
              <a:t>dovesse </a:t>
            </a:r>
            <a:r>
              <a:rPr lang="it-IT" sz="2400" dirty="0"/>
              <a:t>obbedienza.</a:t>
            </a:r>
          </a:p>
          <a:p>
            <a:pPr marL="18288" indent="0">
              <a:buNone/>
            </a:pPr>
            <a:endParaRPr lang="it-IT" sz="2400" dirty="0" smtClean="0"/>
          </a:p>
          <a:p>
            <a:pPr marL="18288" indent="0">
              <a:buNone/>
            </a:pPr>
            <a:r>
              <a:rPr lang="it-IT" sz="2400" dirty="0" smtClean="0"/>
              <a:t>Nell’interpretare </a:t>
            </a:r>
            <a:r>
              <a:rPr lang="it-IT" sz="2400" dirty="0"/>
              <a:t>testi di Giustiniano si trovavano tuttavia a dover conciliare passaggi dal contenuto contraddittorio (</a:t>
            </a:r>
            <a:r>
              <a:rPr lang="it-IT" sz="2400" i="1" dirty="0" err="1"/>
              <a:t>oppositio</a:t>
            </a:r>
            <a:r>
              <a:rPr lang="it-IT" sz="2400" i="1" dirty="0"/>
              <a:t> </a:t>
            </a:r>
            <a:r>
              <a:rPr lang="it-IT" sz="2400" i="1" dirty="0" err="1"/>
              <a:t>contrariorum</a:t>
            </a:r>
            <a:r>
              <a:rPr lang="it-IT" sz="2400" dirty="0"/>
              <a:t>):</a:t>
            </a:r>
          </a:p>
          <a:p>
            <a:pPr marL="18288" indent="0">
              <a:buNone/>
            </a:pPr>
            <a:r>
              <a:rPr lang="it-IT" sz="2400" dirty="0"/>
              <a:t>- da un lato leggevano in D. 1.3.31 che il</a:t>
            </a:r>
            <a:r>
              <a:rPr lang="it-IT" sz="2400" b="1" dirty="0">
                <a:solidFill>
                  <a:srgbClr val="FFFF00"/>
                </a:solidFill>
              </a:rPr>
              <a:t> </a:t>
            </a:r>
            <a:r>
              <a:rPr lang="it-IT" sz="2400" b="1" i="1" dirty="0" err="1">
                <a:solidFill>
                  <a:srgbClr val="FFFF00"/>
                </a:solidFill>
              </a:rPr>
              <a:t>princeps</a:t>
            </a:r>
            <a:r>
              <a:rPr lang="it-IT" sz="2400" b="1" i="1" dirty="0">
                <a:solidFill>
                  <a:srgbClr val="FFFF00"/>
                </a:solidFill>
              </a:rPr>
              <a:t> </a:t>
            </a:r>
            <a:r>
              <a:rPr lang="it-IT" sz="2400" b="1" i="1" dirty="0" err="1">
                <a:solidFill>
                  <a:srgbClr val="FFFF00"/>
                </a:solidFill>
              </a:rPr>
              <a:t>legibus</a:t>
            </a:r>
            <a:r>
              <a:rPr lang="it-IT" sz="2400" b="1" i="1" dirty="0">
                <a:solidFill>
                  <a:srgbClr val="FFFF00"/>
                </a:solidFill>
              </a:rPr>
              <a:t> </a:t>
            </a:r>
            <a:r>
              <a:rPr lang="it-IT" sz="2400" b="1" i="1" dirty="0" err="1">
                <a:solidFill>
                  <a:srgbClr val="FFFF00"/>
                </a:solidFill>
              </a:rPr>
              <a:t>solutus</a:t>
            </a:r>
            <a:r>
              <a:rPr lang="it-IT" sz="2400" b="1" i="1" dirty="0">
                <a:solidFill>
                  <a:srgbClr val="FFFF00"/>
                </a:solidFill>
              </a:rPr>
              <a:t> </a:t>
            </a:r>
            <a:r>
              <a:rPr lang="it-IT" sz="2400" b="1" i="1" dirty="0" smtClean="0">
                <a:solidFill>
                  <a:srgbClr val="FFFF00"/>
                </a:solidFill>
              </a:rPr>
              <a:t>est </a:t>
            </a:r>
            <a:r>
              <a:rPr lang="it-IT" sz="2400" b="1" dirty="0" smtClean="0"/>
              <a:t>(</a:t>
            </a:r>
            <a:r>
              <a:rPr lang="it-IT" sz="2400" dirty="0" smtClean="0"/>
              <a:t>titolare dunque di una</a:t>
            </a:r>
            <a:r>
              <a:rPr lang="it-IT" sz="2400" b="1" dirty="0" smtClean="0"/>
              <a:t> </a:t>
            </a:r>
            <a:r>
              <a:rPr lang="it-IT" sz="2400" b="1" i="1" dirty="0" err="1" smtClean="0">
                <a:solidFill>
                  <a:schemeClr val="tx2">
                    <a:lumMod val="75000"/>
                  </a:schemeClr>
                </a:solidFill>
              </a:rPr>
              <a:t>plena</a:t>
            </a:r>
            <a:r>
              <a:rPr lang="it-IT" sz="2400" b="1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it-IT" sz="2400" b="1" i="1" dirty="0" err="1" smtClean="0">
                <a:solidFill>
                  <a:schemeClr val="tx2">
                    <a:lumMod val="75000"/>
                  </a:schemeClr>
                </a:solidFill>
              </a:rPr>
              <a:t>potestas</a:t>
            </a:r>
            <a:r>
              <a:rPr lang="it-IT" sz="2400" dirty="0" smtClean="0"/>
              <a:t>)</a:t>
            </a:r>
            <a:endParaRPr lang="it-IT" sz="2400" dirty="0"/>
          </a:p>
          <a:p>
            <a:pPr marL="18288" indent="0">
              <a:buNone/>
            </a:pPr>
            <a:r>
              <a:rPr lang="it-IT" sz="2400" dirty="0"/>
              <a:t>- dall’altro vedevano riportata in C. 1.14.4 la </a:t>
            </a:r>
            <a:r>
              <a:rPr lang="it-IT" sz="2400" i="1" dirty="0" err="1"/>
              <a:t>lex</a:t>
            </a:r>
            <a:r>
              <a:rPr lang="it-IT" sz="2400" i="1" dirty="0"/>
              <a:t> </a:t>
            </a:r>
            <a:r>
              <a:rPr lang="it-IT" sz="2400" i="1" dirty="0" err="1"/>
              <a:t>Digna</a:t>
            </a:r>
            <a:r>
              <a:rPr lang="it-IT" sz="2400" i="1" dirty="0"/>
              <a:t> </a:t>
            </a:r>
            <a:r>
              <a:rPr lang="it-IT" sz="2400" i="1" dirty="0" err="1"/>
              <a:t>vox</a:t>
            </a:r>
            <a:r>
              <a:rPr lang="it-IT" sz="2400" i="1" dirty="0"/>
              <a:t> </a:t>
            </a:r>
            <a:r>
              <a:rPr lang="it-IT" sz="2400" dirty="0"/>
              <a:t>dove Teodosio II affermava invece che l’imperatore è </a:t>
            </a:r>
            <a:r>
              <a:rPr lang="it-IT" sz="2400" b="1" i="1" dirty="0" err="1">
                <a:solidFill>
                  <a:srgbClr val="FFFF00"/>
                </a:solidFill>
              </a:rPr>
              <a:t>legibus</a:t>
            </a:r>
            <a:r>
              <a:rPr lang="it-IT" sz="2400" b="1" i="1" dirty="0">
                <a:solidFill>
                  <a:srgbClr val="FFFF00"/>
                </a:solidFill>
              </a:rPr>
              <a:t> </a:t>
            </a:r>
            <a:r>
              <a:rPr lang="it-IT" sz="2400" b="1" i="1" dirty="0" err="1">
                <a:solidFill>
                  <a:srgbClr val="FFFF00"/>
                </a:solidFill>
              </a:rPr>
              <a:t>alligatus</a:t>
            </a:r>
            <a:endParaRPr lang="it-IT" sz="2800" dirty="0"/>
          </a:p>
          <a:p>
            <a:pPr marL="18288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434807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423318" y="300400"/>
            <a:ext cx="8220553" cy="6226477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it-IT" sz="2800" dirty="0" smtClean="0"/>
              <a:t>Da tale contrapposizione l’intero </a:t>
            </a:r>
            <a:r>
              <a:rPr lang="it-IT" sz="2800" dirty="0"/>
              <a:t>pensiero giuridico medievale </a:t>
            </a:r>
            <a:r>
              <a:rPr lang="it-IT" sz="2800" dirty="0" smtClean="0"/>
              <a:t>venne fortemente sollecitato a </a:t>
            </a:r>
            <a:r>
              <a:rPr lang="it-IT" sz="2800" dirty="0"/>
              <a:t>trovare una composizione tra le istanze ‘assolutistiche’ e quelle ‘legalitarie’</a:t>
            </a:r>
            <a:r>
              <a:rPr lang="it-IT" sz="2800" dirty="0">
                <a:solidFill>
                  <a:srgbClr val="FF6600"/>
                </a:solidFill>
              </a:rPr>
              <a:t> </a:t>
            </a:r>
            <a:endParaRPr lang="it-IT" sz="2800" dirty="0"/>
          </a:p>
          <a:p>
            <a:pPr marL="18288" indent="0">
              <a:buNone/>
            </a:pPr>
            <a:endParaRPr lang="it-IT" sz="2800" dirty="0" smtClean="0"/>
          </a:p>
          <a:p>
            <a:pPr marL="18288" indent="0">
              <a:buNone/>
            </a:pPr>
            <a:r>
              <a:rPr lang="it-IT" sz="2800" dirty="0" smtClean="0"/>
              <a:t>Essi </a:t>
            </a:r>
            <a:r>
              <a:rPr lang="it-IT" sz="2800" dirty="0"/>
              <a:t>ripetevano da Giustiniano che </a:t>
            </a:r>
            <a:r>
              <a:rPr lang="it-IT" sz="2800" dirty="0">
                <a:solidFill>
                  <a:srgbClr val="FFFF00"/>
                </a:solidFill>
              </a:rPr>
              <a:t>la volontà del principe è legge</a:t>
            </a:r>
            <a:r>
              <a:rPr lang="it-IT" sz="2800" dirty="0"/>
              <a:t> e che </a:t>
            </a:r>
            <a:r>
              <a:rPr lang="it-IT" sz="2800" dirty="0">
                <a:solidFill>
                  <a:srgbClr val="FFFF00"/>
                </a:solidFill>
              </a:rPr>
              <a:t>solo l’imperatore può imporre a se stesso il rispetto delle leggi </a:t>
            </a:r>
            <a:r>
              <a:rPr lang="it-IT" sz="2800" dirty="0"/>
              <a:t>dei predecessori (</a:t>
            </a:r>
            <a:r>
              <a:rPr lang="it-IT" sz="2800" i="1" dirty="0" err="1"/>
              <a:t>lex</a:t>
            </a:r>
            <a:r>
              <a:rPr lang="it-IT" sz="2800" i="1" dirty="0"/>
              <a:t> </a:t>
            </a:r>
            <a:r>
              <a:rPr lang="it-IT" sz="2800" i="1" dirty="0" err="1"/>
              <a:t>Digna</a:t>
            </a:r>
            <a:r>
              <a:rPr lang="it-IT" sz="2800" i="1" dirty="0"/>
              <a:t> </a:t>
            </a:r>
            <a:r>
              <a:rPr lang="it-IT" sz="2800" i="1" dirty="0" err="1" smtClean="0"/>
              <a:t>vox</a:t>
            </a:r>
            <a:r>
              <a:rPr lang="it-IT" sz="2800" dirty="0" smtClean="0"/>
              <a:t>) </a:t>
            </a:r>
          </a:p>
          <a:p>
            <a:pPr marL="18288" indent="0">
              <a:buNone/>
            </a:pPr>
            <a:endParaRPr lang="it-IT" sz="2800" dirty="0"/>
          </a:p>
          <a:p>
            <a:pPr marL="18288" indent="0">
              <a:buNone/>
            </a:pPr>
            <a:r>
              <a:rPr lang="it-IT" sz="2800" dirty="0">
                <a:solidFill>
                  <a:srgbClr val="FF6600"/>
                </a:solidFill>
              </a:rPr>
              <a:t>Si tratta in ogni caso di un obbligo che ha un fondamento unicamente morale e non giuridico</a:t>
            </a:r>
            <a:r>
              <a:rPr lang="it-IT" sz="2800" dirty="0" smtClean="0">
                <a:solidFill>
                  <a:srgbClr val="FF6600"/>
                </a:solidFill>
              </a:rPr>
              <a:t>.</a:t>
            </a:r>
          </a:p>
          <a:p>
            <a:pPr marL="18288" indent="0">
              <a:buNone/>
            </a:pPr>
            <a:endParaRPr lang="it-IT" sz="2800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081477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473364" y="409637"/>
            <a:ext cx="8279750" cy="6058851"/>
          </a:xfrm>
        </p:spPr>
        <p:txBody>
          <a:bodyPr>
            <a:noAutofit/>
          </a:bodyPr>
          <a:lstStyle/>
          <a:p>
            <a:pPr marL="18288" indent="0" hangingPunct="0">
              <a:buNone/>
            </a:pPr>
            <a:r>
              <a:rPr lang="it-IT" sz="2800" dirty="0" smtClean="0">
                <a:effectLst/>
              </a:rPr>
              <a:t>L’interpretazione </a:t>
            </a:r>
            <a:r>
              <a:rPr lang="it-IT" sz="2800" dirty="0" err="1" smtClean="0">
                <a:effectLst/>
              </a:rPr>
              <a:t>irneriana</a:t>
            </a:r>
            <a:r>
              <a:rPr lang="it-IT" sz="2800" dirty="0" smtClean="0">
                <a:effectLst/>
              </a:rPr>
              <a:t> della </a:t>
            </a:r>
            <a:r>
              <a:rPr lang="it-IT" sz="2800" i="1" dirty="0" err="1" smtClean="0">
                <a:effectLst/>
              </a:rPr>
              <a:t>lex</a:t>
            </a:r>
            <a:r>
              <a:rPr lang="it-IT" sz="2800" i="1" dirty="0" smtClean="0">
                <a:effectLst/>
              </a:rPr>
              <a:t> regia de imperio</a:t>
            </a:r>
            <a:r>
              <a:rPr lang="it-IT" sz="2800" dirty="0" smtClean="0">
                <a:effectLst/>
              </a:rPr>
              <a:t>, secondo cui il trasferimento </a:t>
            </a:r>
            <a:r>
              <a:rPr lang="it-IT" sz="2800" dirty="0" smtClean="0">
                <a:effectLst/>
              </a:rPr>
              <a:t>del potere </a:t>
            </a:r>
            <a:r>
              <a:rPr lang="it-IT" sz="2800" dirty="0" smtClean="0">
                <a:effectLst/>
              </a:rPr>
              <a:t>dal popolo all’imperatore aveva ormai un valore </a:t>
            </a:r>
            <a:r>
              <a:rPr lang="it-IT" sz="2800" dirty="0">
                <a:effectLst/>
              </a:rPr>
              <a:t>solo teorico </a:t>
            </a:r>
            <a:r>
              <a:rPr lang="it-IT" sz="2800" dirty="0" smtClean="0">
                <a:effectLst/>
              </a:rPr>
              <a:t>(l’alienazione era da considerarsi avvenuta a titolo definitivo), si mantenne a lungo prevalente nella scuola dei civilisti. </a:t>
            </a:r>
          </a:p>
          <a:p>
            <a:pPr marL="18288" indent="0" hangingPunct="0">
              <a:buNone/>
            </a:pPr>
            <a:endParaRPr lang="it-IT" sz="2800" dirty="0" smtClean="0">
              <a:solidFill>
                <a:srgbClr val="FF6600"/>
              </a:solidFill>
              <a:effectLst/>
            </a:endParaRPr>
          </a:p>
          <a:p>
            <a:pPr marL="18288" indent="0" hangingPunct="0">
              <a:buNone/>
            </a:pPr>
            <a:r>
              <a:rPr lang="it-IT" sz="2800" dirty="0" smtClean="0">
                <a:solidFill>
                  <a:srgbClr val="FF6600"/>
                </a:solidFill>
                <a:effectLst/>
              </a:rPr>
              <a:t>La </a:t>
            </a:r>
            <a:r>
              <a:rPr lang="it-IT" sz="2800" dirty="0" smtClean="0">
                <a:solidFill>
                  <a:srgbClr val="FF6600"/>
                </a:solidFill>
                <a:effectLst/>
              </a:rPr>
              <a:t>soluzione fu trovata nello scindere il potere in due immagini contrapposte.</a:t>
            </a:r>
            <a:endParaRPr lang="it-IT" sz="2800" dirty="0">
              <a:solidFill>
                <a:srgbClr val="FF66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406716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532561" y="685800"/>
            <a:ext cx="8002067" cy="5622604"/>
          </a:xfrm>
        </p:spPr>
        <p:txBody>
          <a:bodyPr>
            <a:normAutofit lnSpcReduction="10000"/>
          </a:bodyPr>
          <a:lstStyle/>
          <a:p>
            <a:pPr marL="18288" indent="0">
              <a:buNone/>
            </a:pPr>
            <a:r>
              <a:rPr lang="it-IT" sz="2800" dirty="0" smtClean="0">
                <a:effectLst/>
              </a:rPr>
              <a:t>Fu un percorso lungo. </a:t>
            </a:r>
          </a:p>
          <a:p>
            <a:pPr marL="18288" indent="0">
              <a:buNone/>
            </a:pPr>
            <a:endParaRPr lang="it-IT" sz="2800" dirty="0">
              <a:effectLst/>
            </a:endParaRPr>
          </a:p>
          <a:p>
            <a:pPr marL="18288" indent="0">
              <a:buNone/>
            </a:pPr>
            <a:r>
              <a:rPr lang="it-IT" sz="2800" dirty="0" smtClean="0">
                <a:effectLst/>
              </a:rPr>
              <a:t>Con </a:t>
            </a:r>
            <a:r>
              <a:rPr lang="it-IT" sz="2800" dirty="0">
                <a:solidFill>
                  <a:schemeClr val="accent1"/>
                </a:solidFill>
                <a:effectLst/>
              </a:rPr>
              <a:t>Azzone</a:t>
            </a:r>
            <a:r>
              <a:rPr lang="it-IT" sz="2800" dirty="0">
                <a:effectLst/>
              </a:rPr>
              <a:t> </a:t>
            </a:r>
            <a:r>
              <a:rPr lang="it-IT" sz="2800" dirty="0" smtClean="0">
                <a:effectLst/>
              </a:rPr>
              <a:t>(ma </a:t>
            </a:r>
            <a:r>
              <a:rPr lang="it-IT" sz="2800" dirty="0">
                <a:effectLst/>
              </a:rPr>
              <a:t>forse già prima con </a:t>
            </a:r>
            <a:r>
              <a:rPr lang="it-IT" sz="2800" dirty="0">
                <a:solidFill>
                  <a:srgbClr val="629DD1"/>
                </a:solidFill>
                <a:effectLst/>
              </a:rPr>
              <a:t>Giovanni Bassiano</a:t>
            </a:r>
            <a:r>
              <a:rPr lang="it-IT" sz="2800" dirty="0">
                <a:effectLst/>
              </a:rPr>
              <a:t>) ci fu </a:t>
            </a:r>
            <a:r>
              <a:rPr lang="it-IT" sz="2800" dirty="0" smtClean="0">
                <a:effectLst/>
              </a:rPr>
              <a:t>una prima </a:t>
            </a:r>
            <a:r>
              <a:rPr lang="it-IT" sz="2800" dirty="0">
                <a:effectLst/>
              </a:rPr>
              <a:t>reazione </a:t>
            </a:r>
            <a:r>
              <a:rPr lang="it-IT" sz="2800" dirty="0" smtClean="0">
                <a:effectLst/>
              </a:rPr>
              <a:t>tesa ad attenuare la visione assolutistica del potere imperiale.</a:t>
            </a:r>
          </a:p>
          <a:p>
            <a:pPr marL="18288" indent="0">
              <a:buNone/>
            </a:pPr>
            <a:endParaRPr lang="it-IT" sz="2800" dirty="0" smtClean="0">
              <a:effectLst/>
            </a:endParaRPr>
          </a:p>
          <a:p>
            <a:pPr marL="18288" indent="0">
              <a:buNone/>
            </a:pPr>
            <a:r>
              <a:rPr lang="it-IT" sz="2800" dirty="0" smtClean="0">
                <a:effectLst/>
              </a:rPr>
              <a:t>Utilizzando uno schema tratto dal diritto privato, il </a:t>
            </a:r>
            <a:r>
              <a:rPr lang="it-IT" sz="2800" dirty="0">
                <a:effectLst/>
              </a:rPr>
              <a:t>ruolo dell’imperatore fu inteso </a:t>
            </a:r>
            <a:r>
              <a:rPr lang="it-IT" sz="2800" dirty="0" smtClean="0">
                <a:effectLst/>
              </a:rPr>
              <a:t>(</a:t>
            </a:r>
            <a:r>
              <a:rPr lang="it-IT" sz="2800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soprattutto dai canonisti</a:t>
            </a:r>
            <a:r>
              <a:rPr lang="it-IT" sz="2800" dirty="0" smtClean="0">
                <a:effectLst/>
              </a:rPr>
              <a:t>) secondo la disciplina </a:t>
            </a:r>
            <a:r>
              <a:rPr lang="it-IT" sz="2800" dirty="0">
                <a:effectLst/>
              </a:rPr>
              <a:t>del mandato: </a:t>
            </a:r>
            <a:r>
              <a:rPr lang="it-IT" sz="2800" dirty="0">
                <a:solidFill>
                  <a:schemeClr val="tx2"/>
                </a:solidFill>
                <a:effectLst/>
              </a:rPr>
              <a:t>l’imperatore riceve una sorta di ‘delega’ da parte del popolo (ne consegue che – almeno in teoria – </a:t>
            </a:r>
            <a:r>
              <a:rPr lang="it-IT" sz="2800" dirty="0" smtClean="0">
                <a:solidFill>
                  <a:schemeClr val="tx2"/>
                </a:solidFill>
                <a:effectLst/>
              </a:rPr>
              <a:t>diveniva possibile </a:t>
            </a:r>
            <a:r>
              <a:rPr lang="it-IT" sz="2800" dirty="0">
                <a:solidFill>
                  <a:schemeClr val="tx2"/>
                </a:solidFill>
                <a:effectLst/>
              </a:rPr>
              <a:t>revocare il mandato stesso)</a:t>
            </a:r>
            <a:r>
              <a:rPr lang="it-IT" sz="2800" dirty="0">
                <a:effectLst/>
              </a:rPr>
              <a:t>.</a:t>
            </a:r>
            <a:r>
              <a:rPr lang="en-US" sz="2800" dirty="0">
                <a:effectLst/>
              </a:rPr>
              <a:t> </a:t>
            </a:r>
            <a:endParaRPr lang="it-IT" sz="28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72737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491595" y="450601"/>
            <a:ext cx="8015721" cy="5967040"/>
          </a:xfrm>
        </p:spPr>
        <p:txBody>
          <a:bodyPr>
            <a:normAutofit/>
          </a:bodyPr>
          <a:lstStyle/>
          <a:p>
            <a:pPr marL="18288" indent="0" hangingPunct="0">
              <a:buNone/>
            </a:pPr>
            <a:r>
              <a:rPr lang="it-IT" sz="2800" dirty="0" smtClean="0">
                <a:effectLst/>
              </a:rPr>
              <a:t>Diversa – e posta su un piano pubblicistico – fu la strada intrapresa di canonisti, i quali trassero spunto da una </a:t>
            </a:r>
            <a:r>
              <a:rPr lang="it-IT" sz="2800" dirty="0">
                <a:effectLst/>
              </a:rPr>
              <a:t>distinzione che era stata elaborata </a:t>
            </a:r>
            <a:r>
              <a:rPr lang="en-US" sz="2800" dirty="0" smtClean="0">
                <a:effectLst/>
              </a:rPr>
              <a:t>per </a:t>
            </a:r>
            <a:r>
              <a:rPr lang="en-US" sz="2800" dirty="0" err="1" smtClean="0">
                <a:effectLst/>
              </a:rPr>
              <a:t>spiegare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>
                <a:effectLst/>
              </a:rPr>
              <a:t>la </a:t>
            </a:r>
            <a:r>
              <a:rPr lang="en-US" sz="2800" dirty="0" err="1">
                <a:effectLst/>
              </a:rPr>
              <a:t>natura</a:t>
            </a:r>
            <a:r>
              <a:rPr lang="en-US" sz="2800" dirty="0">
                <a:effectLst/>
              </a:rPr>
              <a:t> </a:t>
            </a:r>
            <a:r>
              <a:rPr lang="en-US" sz="2800" dirty="0" err="1" smtClean="0">
                <a:effectLst/>
              </a:rPr>
              <a:t>dei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poteri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che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i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vescovi</a:t>
            </a:r>
            <a:r>
              <a:rPr lang="en-US" sz="2800" dirty="0" smtClean="0">
                <a:effectLst/>
              </a:rPr>
              <a:t>  </a:t>
            </a:r>
            <a:r>
              <a:rPr lang="en-US" sz="2800" dirty="0" err="1" smtClean="0">
                <a:effectLst/>
              </a:rPr>
              <a:t>concedevano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ai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rispettivi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economi</a:t>
            </a:r>
            <a:r>
              <a:rPr lang="en-US" sz="2800" dirty="0" smtClean="0">
                <a:effectLst/>
              </a:rPr>
              <a:t>:</a:t>
            </a:r>
          </a:p>
          <a:p>
            <a:pPr marL="18288" indent="0" hangingPunct="0">
              <a:buNone/>
            </a:pPr>
            <a:r>
              <a:rPr lang="en-US" sz="2800" dirty="0">
                <a:effectLst/>
              </a:rPr>
              <a:t>s</a:t>
            </a:r>
            <a:r>
              <a:rPr lang="en-US" sz="2800" dirty="0" smtClean="0">
                <a:effectLst/>
              </a:rPr>
              <a:t>e </a:t>
            </a:r>
            <a:r>
              <a:rPr lang="en-US" sz="2800" dirty="0" err="1" smtClean="0">
                <a:effectLst/>
              </a:rPr>
              <a:t>il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solidFill>
                  <a:srgbClr val="ACCBF9"/>
                </a:solidFill>
                <a:effectLst/>
              </a:rPr>
              <a:t>vescovo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è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titolare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dell’</a:t>
            </a:r>
            <a:r>
              <a:rPr lang="en-US" sz="2800" b="1" i="1" dirty="0" err="1" smtClean="0">
                <a:solidFill>
                  <a:srgbClr val="FFFF00"/>
                </a:solidFill>
                <a:effectLst/>
              </a:rPr>
              <a:t>auctoritas</a:t>
            </a:r>
            <a:r>
              <a:rPr lang="en-US" sz="2800" dirty="0" smtClean="0">
                <a:effectLst/>
              </a:rPr>
              <a:t> (</a:t>
            </a:r>
            <a:r>
              <a:rPr lang="en-US" sz="2800" dirty="0" err="1" smtClean="0">
                <a:effectLst/>
              </a:rPr>
              <a:t>il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potere</a:t>
            </a:r>
            <a:r>
              <a:rPr lang="en-US" sz="2800" dirty="0" smtClean="0">
                <a:effectLst/>
              </a:rPr>
              <a:t> in </a:t>
            </a:r>
            <a:r>
              <a:rPr lang="en-US" sz="2800" dirty="0" err="1" smtClean="0">
                <a:effectLst/>
              </a:rPr>
              <a:t>senso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pieno</a:t>
            </a:r>
            <a:r>
              <a:rPr lang="en-US" sz="2800" dirty="0" smtClean="0">
                <a:effectLst/>
              </a:rPr>
              <a:t> e </a:t>
            </a:r>
            <a:r>
              <a:rPr lang="en-US" sz="2800" dirty="0" err="1" smtClean="0">
                <a:effectLst/>
              </a:rPr>
              <a:t>astratto</a:t>
            </a:r>
            <a:r>
              <a:rPr lang="en-US" sz="2800" dirty="0" smtClean="0">
                <a:effectLst/>
              </a:rPr>
              <a:t>, </a:t>
            </a:r>
            <a:r>
              <a:rPr lang="en-US" sz="2800" dirty="0" err="1" smtClean="0">
                <a:effectLst/>
              </a:rPr>
              <a:t>rivestito</a:t>
            </a:r>
            <a:r>
              <a:rPr lang="en-US" sz="2800" dirty="0" smtClean="0">
                <a:effectLst/>
              </a:rPr>
              <a:t> di </a:t>
            </a:r>
            <a:r>
              <a:rPr lang="en-US" sz="2800" dirty="0" err="1" smtClean="0">
                <a:effectLst/>
              </a:rPr>
              <a:t>sacralità</a:t>
            </a:r>
            <a:r>
              <a:rPr lang="en-US" sz="2800" dirty="0" smtClean="0">
                <a:effectLst/>
              </a:rPr>
              <a:t>), </a:t>
            </a:r>
            <a:r>
              <a:rPr lang="en-US" sz="2800" dirty="0" err="1" smtClean="0">
                <a:effectLst/>
              </a:rPr>
              <a:t>all’</a:t>
            </a:r>
            <a:r>
              <a:rPr lang="en-US" sz="2800" dirty="0" err="1" smtClean="0">
                <a:solidFill>
                  <a:srgbClr val="ACCBF9"/>
                </a:solidFill>
                <a:effectLst/>
              </a:rPr>
              <a:t>economo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spetta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invece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l’</a:t>
            </a:r>
            <a:r>
              <a:rPr lang="en-US" sz="2800" b="1" i="1" dirty="0" err="1" smtClean="0">
                <a:solidFill>
                  <a:srgbClr val="FFFF00"/>
                </a:solidFill>
                <a:effectLst/>
              </a:rPr>
              <a:t>administratio</a:t>
            </a:r>
            <a:r>
              <a:rPr lang="en-US" sz="2800" i="1" dirty="0" smtClean="0">
                <a:effectLst/>
              </a:rPr>
              <a:t> </a:t>
            </a:r>
            <a:r>
              <a:rPr lang="en-US" sz="2800" dirty="0" smtClean="0">
                <a:effectLst/>
              </a:rPr>
              <a:t>(</a:t>
            </a:r>
            <a:r>
              <a:rPr lang="en-US" sz="2800" dirty="0" err="1" smtClean="0">
                <a:effectLst/>
              </a:rPr>
              <a:t>cioè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l’esercizio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concreto</a:t>
            </a:r>
            <a:r>
              <a:rPr lang="en-US" sz="2800" dirty="0" smtClean="0">
                <a:effectLst/>
              </a:rPr>
              <a:t> del </a:t>
            </a:r>
            <a:r>
              <a:rPr lang="en-US" sz="2800" dirty="0" err="1" smtClean="0">
                <a:effectLst/>
              </a:rPr>
              <a:t>governo</a:t>
            </a:r>
            <a:r>
              <a:rPr lang="en-US" sz="2800" dirty="0" smtClean="0">
                <a:effectLst/>
              </a:rPr>
              <a:t>, </a:t>
            </a:r>
            <a:r>
              <a:rPr lang="en-US" sz="2800" dirty="0" err="1" smtClean="0">
                <a:effectLst/>
              </a:rPr>
              <a:t>svolto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nel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nome</a:t>
            </a:r>
            <a:r>
              <a:rPr lang="en-US" sz="2800" dirty="0" smtClean="0">
                <a:effectLst/>
              </a:rPr>
              <a:t> del </a:t>
            </a:r>
            <a:r>
              <a:rPr lang="en-US" sz="2800" dirty="0" err="1" smtClean="0">
                <a:effectLst/>
              </a:rPr>
              <a:t>titolare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dell’</a:t>
            </a:r>
            <a:r>
              <a:rPr lang="en-US" sz="2800" i="1" dirty="0" err="1" smtClean="0">
                <a:effectLst/>
              </a:rPr>
              <a:t>auctoritas</a:t>
            </a:r>
            <a:r>
              <a:rPr lang="en-US" sz="2800" dirty="0" smtClean="0">
                <a:effectLst/>
              </a:rPr>
              <a:t>).</a:t>
            </a:r>
          </a:p>
          <a:p>
            <a:pPr marL="18288" indent="0" hangingPunct="0">
              <a:buNone/>
            </a:pPr>
            <a:endParaRPr lang="en-US" sz="2800" dirty="0" smtClean="0">
              <a:effectLst/>
            </a:endParaRPr>
          </a:p>
          <a:p>
            <a:pPr marL="18288" indent="0" hangingPunct="0">
              <a:buNone/>
            </a:pPr>
            <a:r>
              <a:rPr lang="en-US" sz="2800" dirty="0" smtClean="0">
                <a:effectLst/>
              </a:rPr>
              <a:t>In </a:t>
            </a:r>
            <a:r>
              <a:rPr lang="en-US" sz="2800" dirty="0" err="1" smtClean="0">
                <a:effectLst/>
              </a:rPr>
              <a:t>questo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modo</a:t>
            </a:r>
            <a:r>
              <a:rPr lang="en-US" sz="2800" dirty="0">
                <a:effectLst/>
              </a:rPr>
              <a:t>,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si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arrivò</a:t>
            </a:r>
            <a:r>
              <a:rPr lang="en-US" sz="2800" dirty="0" smtClean="0">
                <a:effectLst/>
              </a:rPr>
              <a:t> a </a:t>
            </a:r>
            <a:r>
              <a:rPr lang="en-US" sz="2800" dirty="0" err="1" smtClean="0">
                <a:effectLst/>
              </a:rPr>
              <a:t>separare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il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solidFill>
                  <a:srgbClr val="FF6600"/>
                </a:solidFill>
                <a:effectLst/>
              </a:rPr>
              <a:t>momento</a:t>
            </a:r>
            <a:r>
              <a:rPr lang="en-US" sz="2800" dirty="0" smtClean="0">
                <a:solidFill>
                  <a:srgbClr val="FF6600"/>
                </a:solidFill>
                <a:effectLst/>
              </a:rPr>
              <a:t> </a:t>
            </a:r>
            <a:r>
              <a:rPr lang="en-US" sz="2800" dirty="0" err="1" smtClean="0">
                <a:solidFill>
                  <a:srgbClr val="FF6600"/>
                </a:solidFill>
                <a:effectLst/>
              </a:rPr>
              <a:t>astratto</a:t>
            </a:r>
            <a:r>
              <a:rPr lang="en-US" sz="2800" dirty="0" smtClean="0">
                <a:effectLst/>
              </a:rPr>
              <a:t> del </a:t>
            </a:r>
            <a:r>
              <a:rPr lang="en-US" sz="2800" dirty="0" err="1" smtClean="0">
                <a:effectLst/>
              </a:rPr>
              <a:t>potere</a:t>
            </a:r>
            <a:r>
              <a:rPr lang="en-US" sz="2800" dirty="0" smtClean="0">
                <a:effectLst/>
              </a:rPr>
              <a:t> dal </a:t>
            </a:r>
            <a:r>
              <a:rPr lang="en-US" sz="2800" dirty="0" err="1" smtClean="0">
                <a:effectLst/>
              </a:rPr>
              <a:t>suo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solidFill>
                  <a:srgbClr val="FF6600"/>
                </a:solidFill>
                <a:effectLst/>
              </a:rPr>
              <a:t>momento</a:t>
            </a:r>
            <a:r>
              <a:rPr lang="en-US" sz="2800" dirty="0" smtClean="0">
                <a:solidFill>
                  <a:srgbClr val="FF6600"/>
                </a:solidFill>
                <a:effectLst/>
              </a:rPr>
              <a:t> </a:t>
            </a:r>
            <a:r>
              <a:rPr lang="en-US" sz="2800" dirty="0" err="1" smtClean="0">
                <a:solidFill>
                  <a:srgbClr val="FF6600"/>
                </a:solidFill>
                <a:effectLst/>
              </a:rPr>
              <a:t>concreto</a:t>
            </a:r>
            <a:r>
              <a:rPr lang="en-US" sz="2800" dirty="0" smtClean="0">
                <a:effectLst/>
              </a:rPr>
              <a:t>.</a:t>
            </a:r>
            <a:endParaRPr lang="en-US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844482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522262" y="494638"/>
            <a:ext cx="8189886" cy="5772803"/>
          </a:xfrm>
        </p:spPr>
        <p:txBody>
          <a:bodyPr/>
          <a:lstStyle/>
          <a:p>
            <a:pPr marL="18288" indent="0">
              <a:buNone/>
            </a:pPr>
            <a:r>
              <a:rPr lang="it-IT" sz="3600" dirty="0" smtClean="0"/>
              <a:t>Sviluppando questo ragionamento su un diverso piano gerarchico, i giuristi individuarono nel pontefice il titolare della </a:t>
            </a:r>
            <a:r>
              <a:rPr lang="it-IT" sz="3600" b="1" i="1" dirty="0" err="1" smtClean="0">
                <a:solidFill>
                  <a:srgbClr val="FFFF00"/>
                </a:solidFill>
              </a:rPr>
              <a:t>auctoritas</a:t>
            </a:r>
            <a:r>
              <a:rPr lang="it-IT" sz="3600" b="1" dirty="0" smtClean="0">
                <a:solidFill>
                  <a:srgbClr val="FFFF00"/>
                </a:solidFill>
              </a:rPr>
              <a:t> </a:t>
            </a:r>
            <a:r>
              <a:rPr lang="it-IT" sz="3600" dirty="0" smtClean="0">
                <a:solidFill>
                  <a:srgbClr val="FFFFFF"/>
                </a:solidFill>
              </a:rPr>
              <a:t>(intesa con </a:t>
            </a:r>
            <a:r>
              <a:rPr lang="it-IT" sz="3600" b="1" i="1" dirty="0" err="1" smtClean="0">
                <a:solidFill>
                  <a:srgbClr val="FFFF00"/>
                </a:solidFill>
              </a:rPr>
              <a:t>potestas</a:t>
            </a:r>
            <a:r>
              <a:rPr lang="it-IT" sz="3600" b="1" i="1" dirty="0" smtClean="0">
                <a:solidFill>
                  <a:srgbClr val="FFFF00"/>
                </a:solidFill>
              </a:rPr>
              <a:t> </a:t>
            </a:r>
            <a:r>
              <a:rPr lang="it-IT" sz="3600" b="1" i="1" dirty="0" err="1" smtClean="0">
                <a:solidFill>
                  <a:srgbClr val="FFFF00"/>
                </a:solidFill>
              </a:rPr>
              <a:t>plena</a:t>
            </a:r>
            <a:r>
              <a:rPr lang="it-IT" sz="3600" dirty="0" smtClean="0">
                <a:solidFill>
                  <a:srgbClr val="FFFFFF"/>
                </a:solidFill>
              </a:rPr>
              <a:t>)</a:t>
            </a:r>
            <a:r>
              <a:rPr lang="it-IT" sz="3600" dirty="0" smtClean="0">
                <a:solidFill>
                  <a:srgbClr val="FFFF00"/>
                </a:solidFill>
              </a:rPr>
              <a:t> </a:t>
            </a:r>
            <a:r>
              <a:rPr lang="it-IT" sz="3600" dirty="0" smtClean="0"/>
              <a:t>e </a:t>
            </a:r>
            <a:r>
              <a:rPr lang="it-IT" sz="3600" dirty="0" smtClean="0"/>
              <a:t>conclusero che questi trasferisse ai vescovi la concreta gestione del governo (</a:t>
            </a:r>
            <a:r>
              <a:rPr lang="it-IT" sz="3600" b="1" i="1" dirty="0" err="1" smtClean="0">
                <a:solidFill>
                  <a:srgbClr val="FFFF00"/>
                </a:solidFill>
              </a:rPr>
              <a:t>potestas</a:t>
            </a:r>
            <a:r>
              <a:rPr lang="it-IT" sz="3600" b="1" i="1" dirty="0" smtClean="0">
                <a:solidFill>
                  <a:srgbClr val="FFFF00"/>
                </a:solidFill>
              </a:rPr>
              <a:t> ordinata</a:t>
            </a:r>
            <a:r>
              <a:rPr lang="it-IT" sz="3600" dirty="0" smtClean="0"/>
              <a:t>) sulle singole diocesi.</a:t>
            </a:r>
          </a:p>
        </p:txBody>
      </p:sp>
    </p:spTree>
    <p:extLst>
      <p:ext uri="{BB962C8B-B14F-4D97-AF65-F5344CB8AC3E}">
        <p14:creationId xmlns:p14="http://schemas.microsoft.com/office/powerpoint/2010/main" val="33120771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396006" y="395982"/>
            <a:ext cx="8261519" cy="6103585"/>
          </a:xfrm>
        </p:spPr>
        <p:txBody>
          <a:bodyPr>
            <a:normAutofit fontScale="92500" lnSpcReduction="20000"/>
          </a:bodyPr>
          <a:lstStyle/>
          <a:p>
            <a:pPr marL="18288" indent="0" hangingPunct="0">
              <a:buNone/>
            </a:pPr>
            <a:endParaRPr lang="it-IT" sz="2800" dirty="0" smtClean="0">
              <a:effectLst/>
            </a:endParaRPr>
          </a:p>
          <a:p>
            <a:pPr marL="18288" indent="0" hangingPunct="0">
              <a:buNone/>
            </a:pPr>
            <a:r>
              <a:rPr lang="it-IT" sz="2800" dirty="0" smtClean="0">
                <a:effectLst/>
              </a:rPr>
              <a:t>Intorno alla metà del ’200, con una evidente forzatura di carattere ierocratico, alcuni </a:t>
            </a:r>
            <a:r>
              <a:rPr lang="it-IT" sz="2800" dirty="0">
                <a:effectLst/>
              </a:rPr>
              <a:t>giuristi cominciarono </a:t>
            </a:r>
            <a:r>
              <a:rPr lang="it-IT" sz="2800" dirty="0" smtClean="0">
                <a:effectLst/>
              </a:rPr>
              <a:t>a utilizzare la stessa distinzione per </a:t>
            </a:r>
            <a:r>
              <a:rPr lang="it-IT" sz="2800" dirty="0">
                <a:effectLst/>
              </a:rPr>
              <a:t>interpretare il principio </a:t>
            </a:r>
            <a:r>
              <a:rPr lang="it-IT" sz="2800" dirty="0" err="1">
                <a:effectLst/>
              </a:rPr>
              <a:t>gelasiano</a:t>
            </a:r>
            <a:r>
              <a:rPr lang="it-IT" sz="2800" dirty="0">
                <a:effectLst/>
              </a:rPr>
              <a:t> </a:t>
            </a:r>
            <a:r>
              <a:rPr lang="it-IT" sz="2800" dirty="0" smtClean="0">
                <a:effectLst/>
              </a:rPr>
              <a:t>(</a:t>
            </a:r>
            <a:r>
              <a:rPr lang="it-IT" sz="2800" i="1" dirty="0" smtClean="0">
                <a:solidFill>
                  <a:srgbClr val="CCFFCC"/>
                </a:solidFill>
                <a:effectLst/>
              </a:rPr>
              <a:t>due </a:t>
            </a:r>
            <a:r>
              <a:rPr lang="it-IT" sz="2800" i="1" dirty="0">
                <a:solidFill>
                  <a:srgbClr val="CCFFCC"/>
                </a:solidFill>
                <a:effectLst/>
              </a:rPr>
              <a:t>sono i poteri che reggono i destini del mondo: la sacra autorità del pontefice e la potestà del </a:t>
            </a:r>
            <a:r>
              <a:rPr lang="it-IT" sz="2800" i="1" dirty="0" smtClean="0">
                <a:solidFill>
                  <a:srgbClr val="CCFFCC"/>
                </a:solidFill>
                <a:effectLst/>
              </a:rPr>
              <a:t>re</a:t>
            </a:r>
            <a:r>
              <a:rPr lang="it-IT" sz="2800" dirty="0" smtClean="0">
                <a:effectLst/>
              </a:rPr>
              <a:t>). </a:t>
            </a:r>
          </a:p>
          <a:p>
            <a:pPr marL="18288" indent="0" hangingPunct="0">
              <a:buNone/>
            </a:pPr>
            <a:endParaRPr lang="it-IT" sz="2800" dirty="0" smtClean="0">
              <a:effectLst/>
            </a:endParaRPr>
          </a:p>
          <a:p>
            <a:pPr marL="18288" indent="0" hangingPunct="0">
              <a:buNone/>
            </a:pPr>
            <a:r>
              <a:rPr lang="it-IT" sz="2800" dirty="0" smtClean="0">
                <a:effectLst/>
              </a:rPr>
              <a:t>Al </a:t>
            </a:r>
            <a:r>
              <a:rPr lang="it-IT" sz="2800" dirty="0" smtClean="0">
                <a:effectLst/>
              </a:rPr>
              <a:t>potere astratto </a:t>
            </a:r>
            <a:r>
              <a:rPr lang="en-US" sz="2800" dirty="0" smtClean="0">
                <a:effectLst/>
              </a:rPr>
              <a:t>del </a:t>
            </a:r>
            <a:r>
              <a:rPr lang="en-US" sz="2800" dirty="0" err="1" smtClean="0">
                <a:effectLst/>
              </a:rPr>
              <a:t>pontefice</a:t>
            </a:r>
            <a:r>
              <a:rPr lang="en-US" sz="2800" dirty="0" smtClean="0">
                <a:effectLst/>
              </a:rPr>
              <a:t> (</a:t>
            </a:r>
            <a:r>
              <a:rPr lang="en-US" sz="2800" i="1" dirty="0" err="1" smtClean="0">
                <a:solidFill>
                  <a:srgbClr val="FFFF00"/>
                </a:solidFill>
                <a:effectLst/>
              </a:rPr>
              <a:t>auctoritas</a:t>
            </a:r>
            <a:r>
              <a:rPr lang="en-US" sz="2800" dirty="0" smtClean="0">
                <a:effectLst/>
              </a:rPr>
              <a:t>) </a:t>
            </a:r>
            <a:r>
              <a:rPr lang="en-US" sz="2800" dirty="0" err="1" smtClean="0">
                <a:effectLst/>
              </a:rPr>
              <a:t>essi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contrapposero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il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semplice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esecizio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concreto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dello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stesso</a:t>
            </a:r>
            <a:r>
              <a:rPr lang="en-US" sz="2800" dirty="0" smtClean="0">
                <a:effectLst/>
              </a:rPr>
              <a:t> (</a:t>
            </a:r>
            <a:r>
              <a:rPr lang="en-US" sz="2800" i="1" dirty="0" err="1" smtClean="0">
                <a:solidFill>
                  <a:srgbClr val="FFFF00"/>
                </a:solidFill>
                <a:effectLst/>
              </a:rPr>
              <a:t>potestas</a:t>
            </a:r>
            <a:r>
              <a:rPr lang="en-US" sz="2800" dirty="0">
                <a:effectLst/>
              </a:rPr>
              <a:t>) </a:t>
            </a:r>
            <a:r>
              <a:rPr lang="en-US" sz="2800" dirty="0" err="1">
                <a:effectLst/>
              </a:rPr>
              <a:t>che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il</a:t>
            </a:r>
            <a:r>
              <a:rPr lang="en-US" sz="2800" dirty="0">
                <a:effectLst/>
              </a:rPr>
              <a:t> papa </a:t>
            </a:r>
            <a:r>
              <a:rPr lang="en-US" sz="2800" dirty="0" err="1">
                <a:effectLst/>
              </a:rPr>
              <a:t>avrebbe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ceduto</a:t>
            </a:r>
            <a:r>
              <a:rPr lang="en-US" sz="2800" dirty="0">
                <a:effectLst/>
              </a:rPr>
              <a:t> </a:t>
            </a:r>
            <a:r>
              <a:rPr lang="en-US" sz="2800" dirty="0" err="1" smtClean="0">
                <a:effectLst/>
              </a:rPr>
              <a:t>ai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sovrani</a:t>
            </a:r>
            <a:r>
              <a:rPr lang="en-US" sz="2800" dirty="0" smtClean="0">
                <a:effectLst/>
              </a:rPr>
              <a:t>.</a:t>
            </a:r>
          </a:p>
          <a:p>
            <a:pPr marL="18288" indent="0" hangingPunct="0">
              <a:buNone/>
            </a:pPr>
            <a:endParaRPr lang="en-US" sz="2800" dirty="0" smtClean="0">
              <a:effectLst/>
            </a:endParaRPr>
          </a:p>
          <a:p>
            <a:pPr marL="18288" indent="0" hangingPunct="0">
              <a:buNone/>
            </a:pPr>
            <a:r>
              <a:rPr lang="en-US" sz="2800" dirty="0" smtClean="0">
                <a:effectLst/>
              </a:rPr>
              <a:t>E non </a:t>
            </a:r>
            <a:r>
              <a:rPr lang="en-US" sz="2800" dirty="0" err="1" smtClean="0">
                <a:effectLst/>
              </a:rPr>
              <a:t>mancò</a:t>
            </a:r>
            <a:r>
              <a:rPr lang="en-US" sz="2800" dirty="0" smtClean="0">
                <a:effectLst/>
              </a:rPr>
              <a:t> chi, </a:t>
            </a:r>
            <a:r>
              <a:rPr lang="en-US" sz="2800" dirty="0" err="1" smtClean="0">
                <a:effectLst/>
              </a:rPr>
              <a:t>riportando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il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discorso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sul</a:t>
            </a:r>
            <a:r>
              <a:rPr lang="en-US" sz="2800" dirty="0" smtClean="0">
                <a:effectLst/>
              </a:rPr>
              <a:t> piano del </a:t>
            </a:r>
            <a:r>
              <a:rPr lang="en-US" sz="2800" dirty="0" err="1" smtClean="0">
                <a:effectLst/>
              </a:rPr>
              <a:t>diritto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privato</a:t>
            </a:r>
            <a:r>
              <a:rPr lang="en-US" sz="2800" dirty="0" smtClean="0">
                <a:effectLst/>
              </a:rPr>
              <a:t>, </a:t>
            </a:r>
            <a:r>
              <a:rPr lang="en-US" sz="2800" dirty="0" err="1" smtClean="0">
                <a:effectLst/>
              </a:rPr>
              <a:t>volle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accostare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l’</a:t>
            </a:r>
            <a:r>
              <a:rPr lang="en-US" sz="2800" i="1" dirty="0" err="1" smtClean="0">
                <a:solidFill>
                  <a:srgbClr val="FFFF00"/>
                </a:solidFill>
                <a:effectLst/>
              </a:rPr>
              <a:t>auctoritas</a:t>
            </a:r>
            <a:r>
              <a:rPr lang="en-US" sz="2800" dirty="0" smtClean="0">
                <a:effectLst/>
              </a:rPr>
              <a:t> del papa al </a:t>
            </a:r>
            <a:r>
              <a:rPr lang="en-US" sz="2800" i="1" dirty="0" smtClean="0">
                <a:solidFill>
                  <a:srgbClr val="FF6600"/>
                </a:solidFill>
                <a:effectLst/>
              </a:rPr>
              <a:t>dominium </a:t>
            </a:r>
            <a:r>
              <a:rPr lang="en-US" sz="2800" i="1" dirty="0" err="1" smtClean="0">
                <a:solidFill>
                  <a:srgbClr val="FF6600"/>
                </a:solidFill>
                <a:effectLst/>
              </a:rPr>
              <a:t>directum</a:t>
            </a:r>
            <a:r>
              <a:rPr lang="en-US" sz="2800" dirty="0" smtClean="0">
                <a:effectLst/>
              </a:rPr>
              <a:t> e la </a:t>
            </a:r>
            <a:r>
              <a:rPr lang="en-US" sz="2800" i="1" dirty="0" err="1" smtClean="0">
                <a:solidFill>
                  <a:srgbClr val="FFFF00"/>
                </a:solidFill>
                <a:effectLst/>
              </a:rPr>
              <a:t>regalis</a:t>
            </a:r>
            <a:r>
              <a:rPr lang="en-US" sz="2800" i="1" dirty="0" smtClean="0">
                <a:solidFill>
                  <a:srgbClr val="FFFF00"/>
                </a:solidFill>
                <a:effectLst/>
              </a:rPr>
              <a:t> </a:t>
            </a:r>
            <a:r>
              <a:rPr lang="en-US" sz="2800" i="1" dirty="0" err="1" smtClean="0">
                <a:solidFill>
                  <a:srgbClr val="FFFF00"/>
                </a:solidFill>
                <a:effectLst/>
              </a:rPr>
              <a:t>potestas</a:t>
            </a:r>
            <a:r>
              <a:rPr lang="en-US" sz="2800" dirty="0" smtClean="0">
                <a:effectLst/>
              </a:rPr>
              <a:t> al </a:t>
            </a:r>
            <a:r>
              <a:rPr lang="en-US" sz="2800" i="1" dirty="0" smtClean="0">
                <a:solidFill>
                  <a:srgbClr val="FF6600"/>
                </a:solidFill>
                <a:effectLst/>
              </a:rPr>
              <a:t>dominium utile</a:t>
            </a:r>
            <a:r>
              <a:rPr lang="en-US" sz="2800" i="1" dirty="0" smtClean="0">
                <a:effectLst/>
              </a:rPr>
              <a:t>.</a:t>
            </a:r>
          </a:p>
          <a:p>
            <a:pPr marL="18288" indent="0" hangingPunct="0">
              <a:buNone/>
            </a:pPr>
            <a:r>
              <a:rPr lang="en-US" sz="2800" dirty="0" smtClean="0">
                <a:effectLst/>
              </a:rPr>
              <a:t>Il </a:t>
            </a:r>
            <a:r>
              <a:rPr lang="en-US" sz="2800" dirty="0" err="1" smtClean="0">
                <a:effectLst/>
              </a:rPr>
              <a:t>potere</a:t>
            </a:r>
            <a:r>
              <a:rPr lang="en-US" sz="2800" dirty="0" smtClean="0">
                <a:effectLst/>
              </a:rPr>
              <a:t> del papa – </a:t>
            </a:r>
            <a:r>
              <a:rPr lang="en-US" sz="2800" dirty="0" err="1" smtClean="0">
                <a:effectLst/>
              </a:rPr>
              <a:t>privo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dell’esercizio</a:t>
            </a:r>
            <a:r>
              <a:rPr lang="en-US" sz="2800" dirty="0" smtClean="0">
                <a:effectLst/>
              </a:rPr>
              <a:t> del </a:t>
            </a:r>
            <a:r>
              <a:rPr lang="en-US" sz="2800" dirty="0" err="1" smtClean="0">
                <a:effectLst/>
              </a:rPr>
              <a:t>gladio</a:t>
            </a:r>
            <a:r>
              <a:rPr lang="en-US" sz="2800" dirty="0" smtClean="0">
                <a:effectLst/>
              </a:rPr>
              <a:t> – </a:t>
            </a:r>
            <a:r>
              <a:rPr lang="en-US" sz="2800" dirty="0" err="1" smtClean="0">
                <a:effectLst/>
              </a:rPr>
              <a:t>poteva</a:t>
            </a:r>
            <a:r>
              <a:rPr lang="en-US" sz="2800" dirty="0" smtClean="0">
                <a:effectLst/>
              </a:rPr>
              <a:t>, del </a:t>
            </a:r>
            <a:r>
              <a:rPr lang="en-US" sz="2800" dirty="0" err="1" smtClean="0">
                <a:effectLst/>
              </a:rPr>
              <a:t>resto</a:t>
            </a:r>
            <a:r>
              <a:rPr lang="en-US" sz="2800" dirty="0" smtClean="0">
                <a:effectLst/>
              </a:rPr>
              <a:t>, ben </a:t>
            </a:r>
            <a:r>
              <a:rPr lang="en-US" sz="2800" dirty="0" err="1" smtClean="0">
                <a:effectLst/>
              </a:rPr>
              <a:t>descriversi</a:t>
            </a:r>
            <a:r>
              <a:rPr lang="en-US" sz="2800" dirty="0" smtClean="0">
                <a:effectLst/>
              </a:rPr>
              <a:t> come un </a:t>
            </a:r>
            <a:r>
              <a:rPr lang="en-US" sz="2800" i="1" dirty="0" err="1" smtClean="0">
                <a:solidFill>
                  <a:schemeClr val="tx2"/>
                </a:solidFill>
                <a:effectLst/>
              </a:rPr>
              <a:t>ius</a:t>
            </a:r>
            <a:r>
              <a:rPr lang="en-US" sz="2800" i="1" dirty="0" smtClean="0">
                <a:solidFill>
                  <a:schemeClr val="tx2"/>
                </a:solidFill>
                <a:effectLst/>
              </a:rPr>
              <a:t> </a:t>
            </a:r>
            <a:r>
              <a:rPr lang="en-US" sz="2800" i="1" dirty="0" err="1" smtClean="0">
                <a:solidFill>
                  <a:schemeClr val="tx2"/>
                </a:solidFill>
                <a:effectLst/>
              </a:rPr>
              <a:t>nudum</a:t>
            </a:r>
            <a:endParaRPr lang="en-US" sz="2800" dirty="0">
              <a:solidFill>
                <a:schemeClr val="tx2"/>
              </a:solidFill>
              <a:effectLst/>
            </a:endParaRPr>
          </a:p>
          <a:p>
            <a:pPr marL="18288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136128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409661" y="685801"/>
            <a:ext cx="8329797" cy="5854731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it-IT" sz="2800" dirty="0" smtClean="0"/>
              <a:t>Dalla tarda antichità, gli uomini del medioevo ereditavano la concezione di un ordine giuridico </a:t>
            </a:r>
            <a:r>
              <a:rPr lang="it-IT" sz="2800" dirty="0" smtClean="0"/>
              <a:t>universale, </a:t>
            </a:r>
            <a:r>
              <a:rPr lang="it-IT" sz="2800" dirty="0" smtClean="0"/>
              <a:t>voluto da Dio</a:t>
            </a:r>
            <a:r>
              <a:rPr lang="it-IT" sz="2800" dirty="0" smtClean="0"/>
              <a:t>, </a:t>
            </a:r>
            <a:r>
              <a:rPr lang="it-IT" sz="2800" dirty="0" smtClean="0"/>
              <a:t>religioso e politico insieme: la </a:t>
            </a:r>
            <a:r>
              <a:rPr lang="it-IT" sz="2800" b="1" i="1" dirty="0" err="1" smtClean="0">
                <a:solidFill>
                  <a:srgbClr val="FF0000"/>
                </a:solidFill>
              </a:rPr>
              <a:t>societas</a:t>
            </a:r>
            <a:r>
              <a:rPr lang="it-IT" sz="2800" b="1" i="1" dirty="0" smtClean="0">
                <a:solidFill>
                  <a:srgbClr val="FF0000"/>
                </a:solidFill>
              </a:rPr>
              <a:t> </a:t>
            </a:r>
            <a:r>
              <a:rPr lang="it-IT" sz="2800" b="1" i="1" dirty="0" err="1" smtClean="0">
                <a:solidFill>
                  <a:srgbClr val="FF0000"/>
                </a:solidFill>
              </a:rPr>
              <a:t>christianorum</a:t>
            </a:r>
            <a:r>
              <a:rPr lang="it-IT" sz="2800" dirty="0" smtClean="0"/>
              <a:t>.</a:t>
            </a:r>
          </a:p>
          <a:p>
            <a:pPr marL="18288" indent="0">
              <a:buNone/>
            </a:pPr>
            <a:endParaRPr lang="it-IT" sz="2800" dirty="0" smtClean="0"/>
          </a:p>
          <a:p>
            <a:pPr marL="18288" indent="0">
              <a:buNone/>
            </a:pPr>
            <a:endParaRPr lang="it-IT" sz="2800" dirty="0" smtClean="0"/>
          </a:p>
          <a:p>
            <a:pPr marL="18288" indent="0">
              <a:buNone/>
            </a:pPr>
            <a:r>
              <a:rPr lang="it-IT" sz="2800" dirty="0"/>
              <a:t>T</a:t>
            </a:r>
            <a:r>
              <a:rPr lang="it-IT" sz="2800" dirty="0" smtClean="0"/>
              <a:t>ale convinzione poggiava su due principi fondamentali :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8762354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341385" y="491565"/>
            <a:ext cx="8425384" cy="5871458"/>
          </a:xfrm>
        </p:spPr>
        <p:txBody>
          <a:bodyPr>
            <a:normAutofit lnSpcReduction="10000"/>
          </a:bodyPr>
          <a:lstStyle/>
          <a:p>
            <a:pPr marL="18288" indent="0" hangingPunct="0">
              <a:buNone/>
            </a:pPr>
            <a:endParaRPr lang="it-IT" sz="2800" dirty="0" smtClean="0">
              <a:effectLst/>
            </a:endParaRPr>
          </a:p>
          <a:p>
            <a:pPr marL="18288" indent="0" hangingPunct="0">
              <a:buNone/>
            </a:pPr>
            <a:r>
              <a:rPr lang="it-IT" sz="2800" dirty="0" smtClean="0">
                <a:effectLst/>
              </a:rPr>
              <a:t>La distinzione potere </a:t>
            </a:r>
            <a:r>
              <a:rPr lang="it-IT" sz="2800" dirty="0" smtClean="0">
                <a:effectLst/>
              </a:rPr>
              <a:t>astratto / concreto fu portata anche sul piano della definizione dei poteri civili con altri sviluppi.</a:t>
            </a:r>
          </a:p>
          <a:p>
            <a:pPr marL="18288" indent="0" hangingPunct="0">
              <a:buNone/>
            </a:pPr>
            <a:endParaRPr lang="it-IT" sz="2800" dirty="0" smtClean="0">
              <a:effectLst/>
            </a:endParaRPr>
          </a:p>
          <a:p>
            <a:pPr marL="18288" indent="0" hangingPunct="0">
              <a:buNone/>
            </a:pPr>
            <a:r>
              <a:rPr lang="it-IT" sz="2800" dirty="0" smtClean="0">
                <a:solidFill>
                  <a:srgbClr val="629DD1"/>
                </a:solidFill>
                <a:effectLst/>
              </a:rPr>
              <a:t>Jacques </a:t>
            </a:r>
            <a:r>
              <a:rPr lang="it-IT" sz="2800" dirty="0">
                <a:solidFill>
                  <a:srgbClr val="629DD1"/>
                </a:solidFill>
                <a:effectLst/>
              </a:rPr>
              <a:t>de </a:t>
            </a:r>
            <a:r>
              <a:rPr lang="it-IT" sz="2800" dirty="0" err="1">
                <a:solidFill>
                  <a:srgbClr val="629DD1"/>
                </a:solidFill>
                <a:effectLst/>
              </a:rPr>
              <a:t>Revigny</a:t>
            </a:r>
            <a:r>
              <a:rPr lang="it-IT" sz="2800" dirty="0">
                <a:solidFill>
                  <a:srgbClr val="629DD1"/>
                </a:solidFill>
                <a:effectLst/>
              </a:rPr>
              <a:t> </a:t>
            </a:r>
            <a:r>
              <a:rPr lang="it-IT" sz="2800" dirty="0">
                <a:effectLst/>
              </a:rPr>
              <a:t>affermava che l’</a:t>
            </a:r>
            <a:r>
              <a:rPr lang="it-IT" sz="2800" i="1" dirty="0" err="1">
                <a:effectLst/>
              </a:rPr>
              <a:t>imperium</a:t>
            </a:r>
            <a:r>
              <a:rPr lang="it-IT" sz="2800" dirty="0">
                <a:effectLst/>
              </a:rPr>
              <a:t> è una realtà ideale la quale deve essere tenuta separata dal suo manifestarsi nella persona del singolo </a:t>
            </a:r>
            <a:r>
              <a:rPr lang="it-IT" sz="2800" dirty="0">
                <a:effectLst/>
              </a:rPr>
              <a:t>sovrano (destinata alla sola amministrazione</a:t>
            </a:r>
            <a:r>
              <a:rPr lang="it-IT" sz="2800" dirty="0" smtClean="0">
                <a:effectLst/>
              </a:rPr>
              <a:t>): </a:t>
            </a:r>
            <a:r>
              <a:rPr lang="it-IT" sz="2800" dirty="0" smtClean="0">
                <a:effectLst/>
              </a:rPr>
              <a:t>infatti, se quest’ultimo viene a mancare, non per questo viene meno il </a:t>
            </a:r>
            <a:r>
              <a:rPr lang="it-IT" sz="2800" i="1" dirty="0" err="1" smtClean="0">
                <a:effectLst/>
              </a:rPr>
              <a:t>regnum</a:t>
            </a:r>
            <a:r>
              <a:rPr lang="it-IT" sz="2800" i="1" dirty="0" smtClean="0">
                <a:effectLst/>
              </a:rPr>
              <a:t>. </a:t>
            </a:r>
          </a:p>
          <a:p>
            <a:pPr marL="18288" indent="0" hangingPunct="0">
              <a:buNone/>
            </a:pPr>
            <a:r>
              <a:rPr lang="it-IT" sz="2800" dirty="0" smtClean="0">
                <a:effectLst/>
              </a:rPr>
              <a:t>È solo solo in caso di eccezionalità che  il principe può assumere l’assolutezza dei poteri (cioè superare la legge)</a:t>
            </a:r>
          </a:p>
          <a:p>
            <a:pPr marL="18288" indent="0" hangingPunct="0">
              <a:buNone/>
            </a:pPr>
            <a:endParaRPr lang="it-IT" sz="2800" dirty="0">
              <a:effectLst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230003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713153" y="685801"/>
            <a:ext cx="8059615" cy="5556737"/>
          </a:xfrm>
        </p:spPr>
        <p:txBody>
          <a:bodyPr>
            <a:normAutofit/>
          </a:bodyPr>
          <a:lstStyle/>
          <a:p>
            <a:pPr marL="18288" indent="0" hangingPunct="0">
              <a:buNone/>
            </a:pPr>
            <a:r>
              <a:rPr lang="it-IT" sz="2400" dirty="0" smtClean="0">
                <a:effectLst/>
              </a:rPr>
              <a:t>Nel trecento, </a:t>
            </a:r>
            <a:r>
              <a:rPr lang="it-IT" sz="2400" dirty="0">
                <a:effectLst/>
              </a:rPr>
              <a:t>quasi proseguendo tale ragionamento, </a:t>
            </a:r>
            <a:r>
              <a:rPr lang="it-IT" sz="2400" dirty="0">
                <a:solidFill>
                  <a:srgbClr val="629DD1"/>
                </a:solidFill>
                <a:effectLst/>
              </a:rPr>
              <a:t>Cino da Pistoia </a:t>
            </a:r>
            <a:r>
              <a:rPr lang="it-IT" sz="2400" dirty="0">
                <a:effectLst/>
              </a:rPr>
              <a:t>poté affermare che</a:t>
            </a:r>
          </a:p>
          <a:p>
            <a:pPr marL="18288" indent="0" hangingPunct="0">
              <a:buNone/>
            </a:pPr>
            <a:r>
              <a:rPr lang="it-IT" sz="2400" b="1" i="1" dirty="0" err="1">
                <a:solidFill>
                  <a:srgbClr val="FFFF00"/>
                </a:solidFill>
                <a:effectLst/>
              </a:rPr>
              <a:t>imperium</a:t>
            </a:r>
            <a:r>
              <a:rPr lang="it-IT" sz="2400" b="1" i="1" dirty="0">
                <a:solidFill>
                  <a:srgbClr val="FFFF00"/>
                </a:solidFill>
                <a:effectLst/>
              </a:rPr>
              <a:t> a Deo, imperator a </a:t>
            </a:r>
            <a:r>
              <a:rPr lang="it-IT" sz="2400" b="1" i="1" dirty="0" err="1">
                <a:solidFill>
                  <a:srgbClr val="FFFF00"/>
                </a:solidFill>
                <a:effectLst/>
              </a:rPr>
              <a:t>populo</a:t>
            </a:r>
            <a:r>
              <a:rPr lang="it-IT" sz="2400" dirty="0">
                <a:effectLst/>
              </a:rPr>
              <a:t>. </a:t>
            </a:r>
            <a:endParaRPr lang="it-IT" sz="2400" dirty="0" smtClean="0">
              <a:effectLst/>
            </a:endParaRPr>
          </a:p>
          <a:p>
            <a:pPr marL="18288" indent="0">
              <a:buNone/>
            </a:pPr>
            <a:endParaRPr lang="it-IT" sz="2400" dirty="0"/>
          </a:p>
          <a:p>
            <a:pPr marL="18288" indent="0">
              <a:buNone/>
            </a:pPr>
            <a:r>
              <a:rPr lang="it-IT" sz="2400" b="1" dirty="0" smtClean="0"/>
              <a:t>Più tardi, </a:t>
            </a:r>
            <a:r>
              <a:rPr lang="it-IT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Bartolo da Sassoferrato (1313-1357) </a:t>
            </a:r>
          </a:p>
          <a:p>
            <a:pPr marL="18288" indent="0">
              <a:buNone/>
            </a:pPr>
            <a:r>
              <a:rPr lang="it-IT" sz="2400" b="1" dirty="0"/>
              <a:t>afferma però che caratteri necessari della norma sono la moralità e la razionalità: </a:t>
            </a:r>
          </a:p>
          <a:p>
            <a:pPr marL="18288" indent="0">
              <a:buNone/>
            </a:pPr>
            <a:r>
              <a:rPr lang="it-IT" sz="2400" b="1" i="1" dirty="0">
                <a:solidFill>
                  <a:srgbClr val="CCFFCC"/>
                </a:solidFill>
              </a:rPr>
              <a:t>il principe non potrebbe fare mai una legge che contenesse un solo punto disonesto o ingiusto. Ciò sarebbe infatti in contraddizione con la sostanza stessa della legge, giacché questa si definisce come quella ‘sanzione santa, che ordina le cose oneste e proibisce le cose contrarie’</a:t>
            </a:r>
            <a:r>
              <a:rPr lang="it-IT" sz="2400" b="1" i="1" dirty="0"/>
              <a:t>.</a:t>
            </a:r>
            <a:r>
              <a:rPr lang="it-IT" sz="2400" b="1" dirty="0"/>
              <a:t> </a:t>
            </a:r>
          </a:p>
          <a:p>
            <a:pPr marL="18288" indent="0" hangingPunct="0">
              <a:buNone/>
            </a:pPr>
            <a:endParaRPr lang="en-US" sz="2400" dirty="0">
              <a:effectLst/>
            </a:endParaRPr>
          </a:p>
          <a:p>
            <a:pPr marL="18288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725370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415635" y="382328"/>
            <a:ext cx="8278091" cy="6076275"/>
          </a:xfrm>
        </p:spPr>
        <p:txBody>
          <a:bodyPr>
            <a:normAutofit fontScale="92500" lnSpcReduction="20000"/>
          </a:bodyPr>
          <a:lstStyle/>
          <a:p>
            <a:pPr marL="18288" indent="0">
              <a:buNone/>
            </a:pPr>
            <a:r>
              <a:rPr lang="it-IT" sz="2800" b="1" dirty="0" smtClean="0"/>
              <a:t>Per tenere conto della realtà costituita dal progressivo emergere delle monarchie nazionali occorreva necessariamente rompere con questi schemi e accettare il presupposto che i nuovi regni si collocavano </a:t>
            </a:r>
            <a:r>
              <a:rPr lang="it-IT" sz="2800" b="1" i="1" dirty="0" smtClean="0">
                <a:solidFill>
                  <a:srgbClr val="FFFF00"/>
                </a:solidFill>
              </a:rPr>
              <a:t>extra </a:t>
            </a:r>
            <a:r>
              <a:rPr lang="it-IT" sz="2800" b="1" i="1" dirty="0" err="1" smtClean="0">
                <a:solidFill>
                  <a:srgbClr val="FFFF00"/>
                </a:solidFill>
              </a:rPr>
              <a:t>imperium</a:t>
            </a:r>
            <a:r>
              <a:rPr lang="it-IT" sz="2800" b="1" dirty="0" smtClean="0"/>
              <a:t>.</a:t>
            </a:r>
          </a:p>
          <a:p>
            <a:pPr marL="18288" indent="0">
              <a:buNone/>
            </a:pPr>
            <a:endParaRPr lang="it-IT" sz="2800" b="1" dirty="0"/>
          </a:p>
          <a:p>
            <a:pPr marL="18288" indent="0">
              <a:buNone/>
            </a:pPr>
            <a:r>
              <a:rPr lang="it-IT" sz="2800" b="1" dirty="0" smtClean="0"/>
              <a:t>Più ancora che in Francia, questo poté verificarsi nel </a:t>
            </a:r>
            <a:r>
              <a:rPr lang="it-IT" sz="2800" b="1" i="1" dirty="0" err="1" smtClean="0"/>
              <a:t>Regnum</a:t>
            </a:r>
            <a:r>
              <a:rPr lang="it-IT" sz="2800" b="1" i="1" dirty="0" smtClean="0"/>
              <a:t> </a:t>
            </a:r>
            <a:r>
              <a:rPr lang="it-IT" sz="2800" b="1" i="1" dirty="0" err="1" smtClean="0"/>
              <a:t>Siciliae</a:t>
            </a:r>
            <a:r>
              <a:rPr lang="it-IT" sz="2800" b="1" dirty="0" smtClean="0"/>
              <a:t>. Questo era stato edificato con la forza e con l’abilità dai Normanni e poi legittimato con l’infeudazione che il papa era stato costretto a concedere a Roberto il Guiscardo (1059).</a:t>
            </a:r>
          </a:p>
          <a:p>
            <a:pPr marL="18288" indent="0">
              <a:buNone/>
            </a:pPr>
            <a:endParaRPr lang="it-IT" sz="2800" b="1" dirty="0" smtClean="0"/>
          </a:p>
          <a:p>
            <a:pPr marL="18288" indent="0">
              <a:buNone/>
            </a:pPr>
            <a:r>
              <a:rPr lang="it-IT" sz="2800" b="1" dirty="0"/>
              <a:t>L</a:t>
            </a:r>
            <a:r>
              <a:rPr lang="it-IT" sz="2800" b="1" dirty="0" smtClean="0"/>
              <a:t>a </a:t>
            </a:r>
            <a:r>
              <a:rPr lang="it-IT" sz="2800" b="1" dirty="0" smtClean="0"/>
              <a:t>riunione delle corone imperiale e regia con</a:t>
            </a:r>
            <a:r>
              <a:rPr lang="it-IT" sz="2800" b="1" dirty="0" smtClean="0">
                <a:solidFill>
                  <a:srgbClr val="FF6600"/>
                </a:solidFill>
              </a:rPr>
              <a:t> </a:t>
            </a:r>
            <a:r>
              <a:rPr lang="it-IT" sz="2800" b="1" dirty="0" smtClean="0">
                <a:solidFill>
                  <a:schemeClr val="tx2">
                    <a:lumMod val="90000"/>
                  </a:schemeClr>
                </a:solidFill>
              </a:rPr>
              <a:t>Enrico VI </a:t>
            </a:r>
            <a:r>
              <a:rPr lang="it-IT" sz="2800" b="1" dirty="0" smtClean="0"/>
              <a:t>(sposo di </a:t>
            </a:r>
            <a:r>
              <a:rPr lang="it-IT" sz="2800" b="1" dirty="0" smtClean="0">
                <a:solidFill>
                  <a:srgbClr val="FF6600"/>
                </a:solidFill>
              </a:rPr>
              <a:t>Costanza d’Altavilla</a:t>
            </a:r>
            <a:r>
              <a:rPr lang="it-IT" sz="2800" b="1" dirty="0" smtClean="0"/>
              <a:t> nel 1186) era stata unicamente personale. </a:t>
            </a:r>
          </a:p>
          <a:p>
            <a:pPr marL="18288" indent="0">
              <a:buNone/>
            </a:pPr>
            <a:r>
              <a:rPr lang="it-IT" sz="2800" b="1" dirty="0" smtClean="0"/>
              <a:t>Per non contrariare il papa, anche </a:t>
            </a:r>
            <a:r>
              <a:rPr lang="it-IT" sz="2800" b="1" dirty="0" smtClean="0">
                <a:solidFill>
                  <a:schemeClr val="tx2"/>
                </a:solidFill>
              </a:rPr>
              <a:t>Federico II</a:t>
            </a:r>
            <a:r>
              <a:rPr lang="it-IT" sz="2800" b="1" dirty="0" smtClean="0"/>
              <a:t> (1211)</a:t>
            </a:r>
            <a:r>
              <a:rPr lang="it-IT" sz="2800" b="1" dirty="0" smtClean="0">
                <a:solidFill>
                  <a:schemeClr val="tx2"/>
                </a:solidFill>
              </a:rPr>
              <a:t> </a:t>
            </a:r>
            <a:r>
              <a:rPr lang="it-IT" sz="2800" b="1" dirty="0" smtClean="0"/>
              <a:t>aveva accettato che rimanesse tale.</a:t>
            </a:r>
          </a:p>
        </p:txBody>
      </p:sp>
    </p:spTree>
    <p:extLst>
      <p:ext uri="{BB962C8B-B14F-4D97-AF65-F5344CB8AC3E}">
        <p14:creationId xmlns:p14="http://schemas.microsoft.com/office/powerpoint/2010/main" val="6081784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600364" y="327708"/>
            <a:ext cx="7943272" cy="6212823"/>
          </a:xfrm>
        </p:spPr>
        <p:txBody>
          <a:bodyPr>
            <a:normAutofit lnSpcReduction="10000"/>
          </a:bodyPr>
          <a:lstStyle/>
          <a:p>
            <a:pPr marL="18288" indent="0">
              <a:buNone/>
            </a:pPr>
            <a:r>
              <a:rPr lang="it-IT" sz="2800" b="1" dirty="0" smtClean="0"/>
              <a:t>Nel 1266, c</a:t>
            </a:r>
            <a:r>
              <a:rPr lang="it-IT" sz="2800" b="1" dirty="0" smtClean="0"/>
              <a:t>on </a:t>
            </a:r>
            <a:r>
              <a:rPr lang="it-IT" sz="2800" b="1" dirty="0" smtClean="0"/>
              <a:t>il rovesciamento degli </a:t>
            </a:r>
            <a:r>
              <a:rPr lang="it-IT" sz="2800" b="1" dirty="0" smtClean="0">
                <a:solidFill>
                  <a:srgbClr val="FF6600"/>
                </a:solidFill>
              </a:rPr>
              <a:t>Svevi</a:t>
            </a:r>
            <a:r>
              <a:rPr lang="it-IT" sz="2800" b="1" dirty="0" smtClean="0"/>
              <a:t> e il successivo avvento degli </a:t>
            </a:r>
            <a:r>
              <a:rPr lang="it-IT" sz="2800" b="1" dirty="0" smtClean="0">
                <a:solidFill>
                  <a:srgbClr val="FF6600"/>
                </a:solidFill>
              </a:rPr>
              <a:t>Angioini</a:t>
            </a:r>
            <a:r>
              <a:rPr lang="it-IT" sz="2800" b="1" dirty="0" smtClean="0"/>
              <a:t> (secondo i disegni papali</a:t>
            </a:r>
            <a:r>
              <a:rPr lang="it-IT" sz="2800" b="1" dirty="0" smtClean="0"/>
              <a:t>), </a:t>
            </a:r>
            <a:r>
              <a:rPr lang="it-IT" sz="2800" b="1" dirty="0" smtClean="0"/>
              <a:t>la separazione del </a:t>
            </a:r>
            <a:r>
              <a:rPr lang="it-IT" sz="2800" b="1" i="1" dirty="0" err="1" smtClean="0"/>
              <a:t>regnum</a:t>
            </a:r>
            <a:r>
              <a:rPr lang="it-IT" sz="2800" b="1" dirty="0" smtClean="0"/>
              <a:t> dall’impero </a:t>
            </a:r>
            <a:r>
              <a:rPr lang="it-IT" sz="2800" b="1" dirty="0" smtClean="0"/>
              <a:t>fu</a:t>
            </a:r>
            <a:r>
              <a:rPr lang="it-IT" sz="2800" b="1" dirty="0" smtClean="0"/>
              <a:t> </a:t>
            </a:r>
            <a:r>
              <a:rPr lang="it-IT" sz="2800" b="1" dirty="0" smtClean="0"/>
              <a:t>ancor più evidente.</a:t>
            </a:r>
          </a:p>
          <a:p>
            <a:pPr marL="18288" indent="0">
              <a:buNone/>
            </a:pPr>
            <a:r>
              <a:rPr lang="it-IT" sz="2800" b="1" dirty="0" smtClean="0"/>
              <a:t>In questo modo però la sovranità del </a:t>
            </a:r>
            <a:r>
              <a:rPr lang="it-IT" sz="2800" b="1" i="1" dirty="0" err="1" smtClean="0"/>
              <a:t>rex</a:t>
            </a:r>
            <a:r>
              <a:rPr lang="it-IT" sz="2800" b="1" i="1" dirty="0" smtClean="0"/>
              <a:t> </a:t>
            </a:r>
            <a:r>
              <a:rPr lang="it-IT" sz="2800" b="1" i="1" dirty="0" err="1" smtClean="0"/>
              <a:t>Siciliae</a:t>
            </a:r>
            <a:r>
              <a:rPr lang="it-IT" sz="2800" b="1" dirty="0" smtClean="0"/>
              <a:t> veniva fatta discendere dal papa, suo </a:t>
            </a:r>
            <a:r>
              <a:rPr lang="it-IT" sz="2800" b="1" i="1" dirty="0" err="1" smtClean="0"/>
              <a:t>superior</a:t>
            </a:r>
            <a:r>
              <a:rPr lang="it-IT" sz="2800" b="1" i="1" dirty="0" smtClean="0"/>
              <a:t> </a:t>
            </a:r>
            <a:r>
              <a:rPr lang="it-IT" sz="2800" b="1" dirty="0" smtClean="0"/>
              <a:t>feudale.</a:t>
            </a:r>
            <a:endParaRPr lang="it-IT" sz="2800" b="1" dirty="0"/>
          </a:p>
          <a:p>
            <a:pPr marL="18288" indent="0">
              <a:buNone/>
            </a:pPr>
            <a:endParaRPr lang="it-IT" sz="2800" b="1" dirty="0" smtClean="0"/>
          </a:p>
          <a:p>
            <a:pPr marL="18288" indent="0">
              <a:buNone/>
            </a:pPr>
            <a:r>
              <a:rPr lang="it-IT" sz="2800" b="1" dirty="0" smtClean="0"/>
              <a:t>La scienza giuridica del Regno fu dunque chiamata a interrogarsi sulla natura della sovranità del re di Sicilia.</a:t>
            </a:r>
          </a:p>
          <a:p>
            <a:pPr marL="18288" indent="0">
              <a:buNone/>
            </a:pPr>
            <a:r>
              <a:rPr lang="it-IT" sz="2800" b="1" dirty="0" smtClean="0"/>
              <a:t>Il </a:t>
            </a:r>
            <a:r>
              <a:rPr lang="it-IT" sz="2800" b="1" dirty="0"/>
              <a:t>contributo </a:t>
            </a:r>
            <a:r>
              <a:rPr lang="it-IT" sz="2800" b="1" dirty="0" smtClean="0"/>
              <a:t>più </a:t>
            </a:r>
            <a:r>
              <a:rPr lang="it-IT" sz="2800" b="1" dirty="0"/>
              <a:t>significativo fu portato </a:t>
            </a:r>
            <a:r>
              <a:rPr lang="it-IT" sz="2800" b="1" dirty="0" smtClean="0"/>
              <a:t>da due giuristi meridionali:</a:t>
            </a:r>
            <a:r>
              <a:rPr lang="it-IT" sz="2800" b="1" dirty="0" smtClean="0">
                <a:solidFill>
                  <a:srgbClr val="FFFF00"/>
                </a:solidFill>
              </a:rPr>
              <a:t> Marino </a:t>
            </a:r>
            <a:r>
              <a:rPr lang="it-IT" sz="2800" b="1" dirty="0">
                <a:solidFill>
                  <a:srgbClr val="FFFF00"/>
                </a:solidFill>
              </a:rPr>
              <a:t>da Caramanico</a:t>
            </a:r>
            <a:r>
              <a:rPr lang="it-IT" sz="2800" b="1" dirty="0"/>
              <a:t> e </a:t>
            </a:r>
            <a:r>
              <a:rPr lang="it-IT" sz="2800" b="1" dirty="0">
                <a:solidFill>
                  <a:srgbClr val="FFFF00"/>
                </a:solidFill>
              </a:rPr>
              <a:t>Andrea </a:t>
            </a:r>
            <a:r>
              <a:rPr lang="it-IT" sz="2800" b="1" dirty="0" smtClean="0">
                <a:solidFill>
                  <a:srgbClr val="FFFF00"/>
                </a:solidFill>
              </a:rPr>
              <a:t>d’Isernia</a:t>
            </a:r>
            <a:r>
              <a:rPr lang="it-IT" sz="2800" b="1" dirty="0" smtClean="0"/>
              <a:t>.</a:t>
            </a:r>
            <a:endParaRPr lang="it-IT" sz="2800" b="1" dirty="0"/>
          </a:p>
        </p:txBody>
      </p:sp>
    </p:spTree>
    <p:extLst>
      <p:ext uri="{BB962C8B-B14F-4D97-AF65-F5344CB8AC3E}">
        <p14:creationId xmlns:p14="http://schemas.microsoft.com/office/powerpoint/2010/main" val="25434635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392545" y="427183"/>
            <a:ext cx="8451273" cy="6107544"/>
          </a:xfrm>
        </p:spPr>
        <p:txBody>
          <a:bodyPr>
            <a:noAutofit/>
          </a:bodyPr>
          <a:lstStyle/>
          <a:p>
            <a:pPr marL="18288" indent="0">
              <a:buNone/>
            </a:pPr>
            <a:r>
              <a:rPr lang="it-IT" sz="2800" dirty="0" smtClean="0"/>
              <a:t>Già i glossatori – soprattutto i canonisti di tendenze ierocratiche, interessati a contrapporre all’impero universale la </a:t>
            </a:r>
            <a:r>
              <a:rPr lang="it-IT" sz="2800" i="1" dirty="0" err="1" smtClean="0"/>
              <a:t>divisio</a:t>
            </a:r>
            <a:r>
              <a:rPr lang="it-IT" sz="2800" dirty="0" smtClean="0"/>
              <a:t> </a:t>
            </a:r>
            <a:r>
              <a:rPr lang="it-IT" sz="2800" i="1" dirty="0" err="1" smtClean="0"/>
              <a:t>regnorum</a:t>
            </a:r>
            <a:r>
              <a:rPr lang="it-IT" sz="2800" dirty="0"/>
              <a:t> </a:t>
            </a:r>
            <a:r>
              <a:rPr lang="it-IT" sz="2800" dirty="0" smtClean="0"/>
              <a:t>– avevano formulato il principio secondo cui</a:t>
            </a:r>
          </a:p>
          <a:p>
            <a:pPr marL="18288" indent="0">
              <a:buNone/>
            </a:pPr>
            <a:endParaRPr lang="it-IT" sz="2800" dirty="0" smtClean="0"/>
          </a:p>
          <a:p>
            <a:pPr marL="18288" indent="0" algn="ctr">
              <a:buNone/>
            </a:pPr>
            <a:r>
              <a:rPr lang="it-IT" sz="3200" b="1" i="1" dirty="0" smtClean="0">
                <a:solidFill>
                  <a:srgbClr val="FF0000"/>
                </a:solidFill>
              </a:rPr>
              <a:t>Rex </a:t>
            </a:r>
            <a:r>
              <a:rPr lang="it-IT" sz="3200" b="1" i="1" dirty="0" err="1" smtClean="0">
                <a:solidFill>
                  <a:srgbClr val="FF0000"/>
                </a:solidFill>
              </a:rPr>
              <a:t>superiorem</a:t>
            </a:r>
            <a:r>
              <a:rPr lang="it-IT" sz="3200" b="1" i="1" dirty="0" smtClean="0">
                <a:solidFill>
                  <a:srgbClr val="FF0000"/>
                </a:solidFill>
              </a:rPr>
              <a:t> non </a:t>
            </a:r>
            <a:r>
              <a:rPr lang="it-IT" sz="3200" b="1" i="1" dirty="0" err="1" smtClean="0">
                <a:solidFill>
                  <a:srgbClr val="FF0000"/>
                </a:solidFill>
              </a:rPr>
              <a:t>recognoscens</a:t>
            </a:r>
            <a:r>
              <a:rPr lang="it-IT" sz="3200" b="1" i="1" dirty="0" smtClean="0">
                <a:solidFill>
                  <a:srgbClr val="FF0000"/>
                </a:solidFill>
              </a:rPr>
              <a:t>, </a:t>
            </a:r>
          </a:p>
          <a:p>
            <a:pPr marL="18288" indent="0" algn="ctr">
              <a:buNone/>
            </a:pPr>
            <a:r>
              <a:rPr lang="it-IT" sz="3200" b="1" i="1" dirty="0" smtClean="0">
                <a:solidFill>
                  <a:srgbClr val="FF0000"/>
                </a:solidFill>
              </a:rPr>
              <a:t>in regno suo est imperator</a:t>
            </a:r>
            <a:endParaRPr lang="it-IT" sz="3200" b="1" i="1" dirty="0">
              <a:solidFill>
                <a:srgbClr val="FF0000"/>
              </a:solidFill>
            </a:endParaRPr>
          </a:p>
          <a:p>
            <a:pPr marL="18288" indent="0">
              <a:buNone/>
            </a:pPr>
            <a:r>
              <a:rPr lang="it-IT" sz="2800" dirty="0" smtClean="0"/>
              <a:t> </a:t>
            </a:r>
          </a:p>
          <a:p>
            <a:pPr marL="18288" indent="0">
              <a:buNone/>
            </a:pPr>
            <a:r>
              <a:rPr lang="it-IT" sz="2800" dirty="0" smtClean="0"/>
              <a:t>Per poter affermare la </a:t>
            </a:r>
            <a:r>
              <a:rPr lang="it-IT" sz="2800" b="1" i="1" dirty="0" err="1" smtClean="0">
                <a:solidFill>
                  <a:srgbClr val="FFFF00"/>
                </a:solidFill>
              </a:rPr>
              <a:t>potestas</a:t>
            </a:r>
            <a:r>
              <a:rPr lang="it-IT" sz="2800" b="1" i="1" dirty="0" smtClean="0">
                <a:solidFill>
                  <a:srgbClr val="FFFF00"/>
                </a:solidFill>
              </a:rPr>
              <a:t> </a:t>
            </a:r>
            <a:r>
              <a:rPr lang="it-IT" sz="2800" b="1" i="1" dirty="0" err="1" smtClean="0">
                <a:solidFill>
                  <a:srgbClr val="FFFF00"/>
                </a:solidFill>
              </a:rPr>
              <a:t>plena</a:t>
            </a:r>
            <a:r>
              <a:rPr lang="it-IT" sz="2800" b="1" i="1" dirty="0" smtClean="0">
                <a:solidFill>
                  <a:srgbClr val="FFFF00"/>
                </a:solidFill>
              </a:rPr>
              <a:t> et </a:t>
            </a:r>
            <a:r>
              <a:rPr lang="it-IT" sz="2800" b="1" i="1" dirty="0" err="1" smtClean="0">
                <a:solidFill>
                  <a:srgbClr val="FFFF00"/>
                </a:solidFill>
              </a:rPr>
              <a:t>rotunda</a:t>
            </a:r>
            <a:r>
              <a:rPr lang="it-IT" sz="2800" b="1" i="1" dirty="0" smtClean="0">
                <a:solidFill>
                  <a:srgbClr val="FFFF00"/>
                </a:solidFill>
              </a:rPr>
              <a:t> </a:t>
            </a:r>
            <a:r>
              <a:rPr lang="it-IT" sz="2800" dirty="0" smtClean="0"/>
              <a:t>(il potere assoluto) del monarca angioino occorreva dunque, per prima cosa, liberarsi del problema della superiorità feudale del pontefice (la prima parte della formula)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5364334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253999" y="685801"/>
            <a:ext cx="8624455" cy="5606472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it-IT" sz="2800" dirty="0" smtClean="0"/>
              <a:t>Proprio la scienza giuridica italiana (</a:t>
            </a:r>
            <a:r>
              <a:rPr lang="it-IT" sz="2800" dirty="0" err="1" smtClean="0">
                <a:solidFill>
                  <a:schemeClr val="tx2"/>
                </a:solidFill>
              </a:rPr>
              <a:t>Pillio</a:t>
            </a:r>
            <a:r>
              <a:rPr lang="it-IT" sz="2800" dirty="0" smtClean="0"/>
              <a:t>) aveva accentuato i profilli privatistici (patrimoniali) del feudo.</a:t>
            </a:r>
          </a:p>
          <a:p>
            <a:pPr marL="18288" indent="0">
              <a:buNone/>
            </a:pPr>
            <a:r>
              <a:rPr lang="it-IT" sz="2800" dirty="0" smtClean="0"/>
              <a:t>Ed è proprio sul piano privatistico che </a:t>
            </a:r>
            <a:r>
              <a:rPr lang="it-IT" sz="2800" b="1" dirty="0" smtClean="0">
                <a:solidFill>
                  <a:srgbClr val="FFFF00"/>
                </a:solidFill>
              </a:rPr>
              <a:t>Marino da Caramanico</a:t>
            </a:r>
            <a:r>
              <a:rPr lang="it-IT" sz="2800" dirty="0" smtClean="0"/>
              <a:t> pone le basi per risolvere il problema. </a:t>
            </a:r>
          </a:p>
          <a:p>
            <a:pPr marL="18288" indent="0">
              <a:buNone/>
            </a:pPr>
            <a:r>
              <a:rPr lang="it-IT" sz="2800" dirty="0" smtClean="0"/>
              <a:t>Egli applica la teoria del dominio diviso anche al Regno di Sicilia:</a:t>
            </a:r>
          </a:p>
          <a:p>
            <a:pPr marL="18288" indent="0">
              <a:buNone/>
            </a:pPr>
            <a:r>
              <a:rPr lang="it-IT" sz="2800" dirty="0" smtClean="0"/>
              <a:t>Il feudatario mantiene sul regno il </a:t>
            </a:r>
            <a:r>
              <a:rPr lang="it-IT" sz="2800" i="1" dirty="0" err="1" smtClean="0">
                <a:solidFill>
                  <a:srgbClr val="FF6600"/>
                </a:solidFill>
              </a:rPr>
              <a:t>dominium</a:t>
            </a:r>
            <a:r>
              <a:rPr lang="it-IT" sz="2800" i="1" dirty="0" smtClean="0">
                <a:solidFill>
                  <a:srgbClr val="FF6600"/>
                </a:solidFill>
              </a:rPr>
              <a:t> utile</a:t>
            </a:r>
            <a:r>
              <a:rPr lang="it-IT" sz="2800" dirty="0" smtClean="0">
                <a:solidFill>
                  <a:srgbClr val="008000"/>
                </a:solidFill>
              </a:rPr>
              <a:t> </a:t>
            </a:r>
            <a:r>
              <a:rPr lang="it-IT" sz="2800" dirty="0" smtClean="0"/>
              <a:t>e la </a:t>
            </a:r>
            <a:r>
              <a:rPr lang="it-IT" sz="2800" i="1" dirty="0" err="1" smtClean="0">
                <a:solidFill>
                  <a:srgbClr val="FF6600"/>
                </a:solidFill>
              </a:rPr>
              <a:t>possessio</a:t>
            </a:r>
            <a:r>
              <a:rPr lang="it-IT" sz="2800" i="1" dirty="0" smtClean="0">
                <a:solidFill>
                  <a:srgbClr val="FF6600"/>
                </a:solidFill>
              </a:rPr>
              <a:t> </a:t>
            </a:r>
            <a:r>
              <a:rPr lang="it-IT" sz="2800" i="1" dirty="0" err="1" smtClean="0">
                <a:solidFill>
                  <a:srgbClr val="FF6600"/>
                </a:solidFill>
              </a:rPr>
              <a:t>naturalis</a:t>
            </a:r>
            <a:r>
              <a:rPr lang="it-IT" sz="2800" dirty="0" smtClean="0"/>
              <a:t> e con esse la gestione diretta che in alcun modo può essere rivendicata dal papa, suo superiore feudale.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767200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357909" y="327709"/>
            <a:ext cx="8405091" cy="6068473"/>
          </a:xfrm>
        </p:spPr>
        <p:txBody>
          <a:bodyPr>
            <a:normAutofit lnSpcReduction="10000"/>
          </a:bodyPr>
          <a:lstStyle/>
          <a:p>
            <a:pPr marL="18288" indent="0">
              <a:buNone/>
            </a:pPr>
            <a:endParaRPr lang="it-IT" sz="2400" dirty="0"/>
          </a:p>
          <a:p>
            <a:pPr marL="18288" indent="0">
              <a:buNone/>
            </a:pPr>
            <a:r>
              <a:rPr lang="it-IT" sz="2800" dirty="0"/>
              <a:t>Ma Marino va oltre e spiega che l’infeudazione ha riguardato il </a:t>
            </a:r>
            <a:r>
              <a:rPr lang="it-IT" sz="2800" i="1" dirty="0" err="1" smtClean="0"/>
              <a:t>regnum</a:t>
            </a:r>
            <a:r>
              <a:rPr lang="it-IT" sz="2800" i="1" dirty="0" smtClean="0"/>
              <a:t> </a:t>
            </a:r>
            <a:r>
              <a:rPr lang="it-IT" sz="2800" dirty="0" smtClean="0"/>
              <a:t>nel suo complesso</a:t>
            </a:r>
            <a:r>
              <a:rPr lang="it-IT" sz="2800" i="1" dirty="0" smtClean="0"/>
              <a:t>, </a:t>
            </a:r>
            <a:r>
              <a:rPr lang="it-IT" sz="2800" dirty="0" smtClean="0"/>
              <a:t>inteso cioè come </a:t>
            </a:r>
            <a:r>
              <a:rPr lang="it-IT" sz="2800" i="1" dirty="0" err="1"/>
              <a:t>universitas</a:t>
            </a:r>
            <a:r>
              <a:rPr lang="it-IT" sz="2800" dirty="0"/>
              <a:t> </a:t>
            </a:r>
            <a:r>
              <a:rPr lang="it-IT" sz="2800" dirty="0" smtClean="0"/>
              <a:t>(vale a dire: sintesi </a:t>
            </a:r>
            <a:r>
              <a:rPr lang="it-IT" sz="2800" dirty="0"/>
              <a:t>unitaria di una pluralità di corpi concreti). </a:t>
            </a:r>
            <a:endParaRPr lang="it-IT" sz="2800" dirty="0" smtClean="0"/>
          </a:p>
          <a:p>
            <a:pPr marL="18288" indent="0">
              <a:buNone/>
            </a:pPr>
            <a:endParaRPr lang="it-IT" sz="2800" dirty="0" smtClean="0"/>
          </a:p>
          <a:p>
            <a:pPr marL="18288" indent="0">
              <a:buNone/>
            </a:pPr>
            <a:r>
              <a:rPr lang="it-IT" sz="2800" dirty="0" smtClean="0"/>
              <a:t>Il </a:t>
            </a:r>
            <a:r>
              <a:rPr lang="it-IT" sz="2800" dirty="0"/>
              <a:t>papa dunque ha il dominio diretto solo </a:t>
            </a:r>
            <a:r>
              <a:rPr lang="it-IT" sz="2800" dirty="0" smtClean="0"/>
              <a:t>sull’</a:t>
            </a:r>
            <a:r>
              <a:rPr lang="it-IT" sz="2800" b="1" i="1" dirty="0" err="1" smtClean="0">
                <a:solidFill>
                  <a:srgbClr val="FF6600"/>
                </a:solidFill>
              </a:rPr>
              <a:t>universitas</a:t>
            </a:r>
            <a:r>
              <a:rPr lang="it-IT" sz="2800" b="1" i="1" dirty="0" smtClean="0">
                <a:solidFill>
                  <a:srgbClr val="FF6600"/>
                </a:solidFill>
              </a:rPr>
              <a:t> regni</a:t>
            </a:r>
            <a:r>
              <a:rPr lang="it-IT" sz="2800" b="1" dirty="0" smtClean="0"/>
              <a:t> </a:t>
            </a:r>
            <a:r>
              <a:rPr lang="it-IT" sz="2800" dirty="0"/>
              <a:t>e non sui </a:t>
            </a:r>
            <a:r>
              <a:rPr lang="it-IT" sz="2800" b="1" i="1" dirty="0">
                <a:solidFill>
                  <a:srgbClr val="FF6600"/>
                </a:solidFill>
              </a:rPr>
              <a:t>singola corpora</a:t>
            </a:r>
            <a:r>
              <a:rPr lang="it-IT" sz="2800" b="1" dirty="0"/>
              <a:t> </a:t>
            </a:r>
            <a:r>
              <a:rPr lang="it-IT" sz="2800" dirty="0"/>
              <a:t>che la </a:t>
            </a:r>
            <a:r>
              <a:rPr lang="it-IT" sz="2800" dirty="0" smtClean="0"/>
              <a:t>compongono (rispetto ai quali il re è contemporaneamente titolare del </a:t>
            </a:r>
            <a:r>
              <a:rPr lang="it-IT" sz="2800" i="1" dirty="0" err="1" smtClean="0"/>
              <a:t>dominium</a:t>
            </a:r>
            <a:r>
              <a:rPr lang="it-IT" sz="2800" i="1" dirty="0" smtClean="0"/>
              <a:t> </a:t>
            </a:r>
            <a:r>
              <a:rPr lang="it-IT" sz="2800" dirty="0" smtClean="0"/>
              <a:t>sia </a:t>
            </a:r>
            <a:r>
              <a:rPr lang="it-IT" sz="2800" i="1" dirty="0" smtClean="0"/>
              <a:t>utile</a:t>
            </a:r>
            <a:r>
              <a:rPr lang="it-IT" sz="2800" dirty="0" smtClean="0"/>
              <a:t> che </a:t>
            </a:r>
            <a:r>
              <a:rPr lang="it-IT" sz="2800" i="1" dirty="0" err="1" smtClean="0"/>
              <a:t>directum</a:t>
            </a:r>
            <a:r>
              <a:rPr lang="it-IT" sz="2800" dirty="0" smtClean="0"/>
              <a:t>).</a:t>
            </a:r>
          </a:p>
          <a:p>
            <a:pPr marL="18288" indent="0">
              <a:buNone/>
            </a:pPr>
            <a:endParaRPr lang="it-IT" sz="2800" dirty="0"/>
          </a:p>
          <a:p>
            <a:pPr marL="18288" indent="0">
              <a:buNone/>
            </a:pPr>
            <a:r>
              <a:rPr lang="it-IT" sz="2800" dirty="0" smtClean="0"/>
              <a:t>Così </a:t>
            </a:r>
            <a:r>
              <a:rPr lang="it-IT" sz="2800" dirty="0"/>
              <a:t>non fosse, il re non potrebbe a sua volta concedere feudi …</a:t>
            </a:r>
          </a:p>
          <a:p>
            <a:pPr marL="18288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330690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600363" y="685801"/>
            <a:ext cx="8139545" cy="5791199"/>
          </a:xfrm>
        </p:spPr>
        <p:txBody>
          <a:bodyPr/>
          <a:lstStyle/>
          <a:p>
            <a:pPr marL="18288" indent="0">
              <a:buNone/>
            </a:pPr>
            <a:r>
              <a:rPr lang="it-IT" sz="2800" b="1" dirty="0" smtClean="0">
                <a:solidFill>
                  <a:srgbClr val="FFFF00"/>
                </a:solidFill>
              </a:rPr>
              <a:t>Andrea d’Isernia </a:t>
            </a:r>
            <a:r>
              <a:rPr lang="it-IT" sz="2800" dirty="0" smtClean="0"/>
              <a:t>critica seccamente questa ricostruzione: non è possibile infeudare una </a:t>
            </a:r>
            <a:r>
              <a:rPr lang="it-IT" sz="2800" i="1" dirty="0" err="1" smtClean="0">
                <a:solidFill>
                  <a:srgbClr val="FF6600"/>
                </a:solidFill>
              </a:rPr>
              <a:t>universitas</a:t>
            </a:r>
            <a:r>
              <a:rPr lang="it-IT" sz="2800" i="1" dirty="0" smtClean="0">
                <a:solidFill>
                  <a:srgbClr val="FF6600"/>
                </a:solidFill>
              </a:rPr>
              <a:t> </a:t>
            </a:r>
            <a:r>
              <a:rPr lang="it-IT" sz="2800" i="1" dirty="0" err="1" smtClean="0">
                <a:solidFill>
                  <a:srgbClr val="FF6600"/>
                </a:solidFill>
              </a:rPr>
              <a:t>facti</a:t>
            </a:r>
            <a:r>
              <a:rPr lang="it-IT" sz="2800" dirty="0" smtClean="0">
                <a:solidFill>
                  <a:srgbClr val="FF6600"/>
                </a:solidFill>
              </a:rPr>
              <a:t> </a:t>
            </a:r>
            <a:r>
              <a:rPr lang="it-IT" sz="2800" dirty="0" smtClean="0"/>
              <a:t>senza contemporaneamente trasmettere anche le sue componenti.</a:t>
            </a:r>
          </a:p>
          <a:p>
            <a:pPr marL="18288" indent="0">
              <a:buNone/>
            </a:pPr>
            <a:endParaRPr lang="it-IT" sz="2800" dirty="0"/>
          </a:p>
          <a:p>
            <a:pPr marL="18288" indent="0">
              <a:buNone/>
            </a:pPr>
            <a:r>
              <a:rPr lang="it-IT" sz="2800" dirty="0" smtClean="0"/>
              <a:t>Il fatto che il re di Sicilia possa creare nuovi feudi si deve piuttosto a un’implicita concessione del papa.</a:t>
            </a:r>
          </a:p>
          <a:p>
            <a:pPr marL="18288" indent="0">
              <a:buNone/>
            </a:pPr>
            <a:endParaRPr lang="it-IT" dirty="0"/>
          </a:p>
          <a:p>
            <a:pPr marL="18288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481502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473364" y="685801"/>
            <a:ext cx="8162636" cy="5294744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it-IT" sz="2800" dirty="0" smtClean="0"/>
              <a:t>Va notato come entrambi i giuristi intendano nel loro ragionare il </a:t>
            </a:r>
            <a:r>
              <a:rPr lang="it-IT" sz="2800" i="1" dirty="0" err="1" smtClean="0">
                <a:solidFill>
                  <a:srgbClr val="FFFF00"/>
                </a:solidFill>
              </a:rPr>
              <a:t>dominium</a:t>
            </a:r>
            <a:r>
              <a:rPr lang="it-IT" sz="2800" dirty="0" smtClean="0"/>
              <a:t> non </a:t>
            </a:r>
            <a:r>
              <a:rPr lang="it-IT" sz="2800" i="1" dirty="0" err="1" smtClean="0">
                <a:solidFill>
                  <a:srgbClr val="FFFF00"/>
                </a:solidFill>
              </a:rPr>
              <a:t>quoad</a:t>
            </a:r>
            <a:r>
              <a:rPr lang="it-IT" sz="2800" i="1" dirty="0" smtClean="0">
                <a:solidFill>
                  <a:srgbClr val="FFFF00"/>
                </a:solidFill>
              </a:rPr>
              <a:t> </a:t>
            </a:r>
            <a:r>
              <a:rPr lang="it-IT" sz="2800" i="1" dirty="0" err="1" smtClean="0">
                <a:solidFill>
                  <a:srgbClr val="FFFF00"/>
                </a:solidFill>
              </a:rPr>
              <a:t>proprietatem</a:t>
            </a:r>
            <a:r>
              <a:rPr lang="it-IT" sz="2800" dirty="0" smtClean="0">
                <a:solidFill>
                  <a:srgbClr val="FFFF00"/>
                </a:solidFill>
              </a:rPr>
              <a:t> </a:t>
            </a:r>
            <a:r>
              <a:rPr lang="it-IT" sz="2800" dirty="0" smtClean="0"/>
              <a:t>bensì </a:t>
            </a:r>
            <a:r>
              <a:rPr lang="it-IT" sz="2800" i="1" dirty="0" err="1" smtClean="0">
                <a:solidFill>
                  <a:srgbClr val="FFFF00"/>
                </a:solidFill>
              </a:rPr>
              <a:t>quoad</a:t>
            </a:r>
            <a:r>
              <a:rPr lang="it-IT" sz="2800" i="1" dirty="0" smtClean="0">
                <a:solidFill>
                  <a:srgbClr val="FFFF00"/>
                </a:solidFill>
              </a:rPr>
              <a:t> </a:t>
            </a:r>
            <a:r>
              <a:rPr lang="it-IT" sz="2800" i="1" dirty="0" err="1" smtClean="0">
                <a:solidFill>
                  <a:srgbClr val="FFFF00"/>
                </a:solidFill>
              </a:rPr>
              <a:t>iurisdictionem</a:t>
            </a:r>
            <a:r>
              <a:rPr lang="it-IT" sz="2800" dirty="0">
                <a:solidFill>
                  <a:srgbClr val="FFFF00"/>
                </a:solidFill>
              </a:rPr>
              <a:t> </a:t>
            </a:r>
            <a:r>
              <a:rPr lang="it-IT" sz="2800" dirty="0" smtClean="0"/>
              <a:t>(si ricordi il famoso episodio del cavallo dell’imperatore).</a:t>
            </a:r>
          </a:p>
          <a:p>
            <a:pPr marL="18288" indent="0">
              <a:buNone/>
            </a:pPr>
            <a:endParaRPr lang="it-IT" sz="2800" dirty="0" smtClean="0"/>
          </a:p>
          <a:p>
            <a:pPr marL="18288" indent="0">
              <a:buNone/>
            </a:pPr>
            <a:r>
              <a:rPr lang="it-IT" sz="2800" dirty="0" smtClean="0"/>
              <a:t>Ed è appunto sul tema dell’esercizio della </a:t>
            </a:r>
            <a:r>
              <a:rPr lang="it-IT" sz="2800" b="1" i="1" dirty="0" err="1" smtClean="0">
                <a:solidFill>
                  <a:srgbClr val="FF0000"/>
                </a:solidFill>
              </a:rPr>
              <a:t>iurisdictio</a:t>
            </a:r>
            <a:r>
              <a:rPr lang="it-IT" sz="2800" dirty="0"/>
              <a:t> </a:t>
            </a:r>
            <a:r>
              <a:rPr lang="it-IT" sz="2800" dirty="0" smtClean="0"/>
              <a:t>che </a:t>
            </a:r>
            <a:r>
              <a:rPr lang="it-IT" sz="2800" dirty="0" smtClean="0"/>
              <a:t>il discorso dei due giuristi si sposta ormai decisamente dall’ambito privatistico a quello pubblicistico e assume al contempo contenuti veramente originali.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7662258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323273" y="395983"/>
            <a:ext cx="8416186" cy="6138746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it-IT" sz="2800" dirty="0" smtClean="0"/>
              <a:t>Secondo Marino, il papa aveva trasmesso al monarca siciliano l’intera </a:t>
            </a:r>
            <a:r>
              <a:rPr lang="it-IT" sz="2800" i="1" dirty="0" err="1" smtClean="0">
                <a:solidFill>
                  <a:srgbClr val="CCFFCC"/>
                </a:solidFill>
              </a:rPr>
              <a:t>temporalis</a:t>
            </a:r>
            <a:r>
              <a:rPr lang="it-IT" sz="2800" i="1" dirty="0" smtClean="0">
                <a:solidFill>
                  <a:srgbClr val="CCFFCC"/>
                </a:solidFill>
              </a:rPr>
              <a:t> </a:t>
            </a:r>
            <a:r>
              <a:rPr lang="it-IT" sz="2800" i="1" dirty="0" err="1" smtClean="0">
                <a:solidFill>
                  <a:srgbClr val="CCFFCC"/>
                </a:solidFill>
              </a:rPr>
              <a:t>iurisdictio</a:t>
            </a:r>
            <a:r>
              <a:rPr lang="it-IT" sz="2800" dirty="0" smtClean="0"/>
              <a:t>, non solo quindi la giurisdizione vera e propria (anche quella d’appello) ma l’esercizio dei poteri di governo nel senso più </a:t>
            </a:r>
            <a:r>
              <a:rPr lang="it-IT" sz="2800" dirty="0" smtClean="0"/>
              <a:t>ampio (compreso il potere legislativo).</a:t>
            </a:r>
            <a:endParaRPr lang="it-IT" sz="2800" dirty="0" smtClean="0"/>
          </a:p>
          <a:p>
            <a:pPr marL="18288" indent="0">
              <a:buNone/>
            </a:pPr>
            <a:endParaRPr lang="it-IT" sz="2800" dirty="0" smtClean="0"/>
          </a:p>
          <a:p>
            <a:pPr marL="18288" indent="0">
              <a:buNone/>
            </a:pPr>
            <a:r>
              <a:rPr lang="it-IT" sz="2800" dirty="0" smtClean="0"/>
              <a:t>Nel pensiero di Marino appare evidente come il trasferimento nelle mani del sovrano del potere temporale (momento pubblicistico) sia del tutto slegato dal problema del rapporto feudale (momento privatistico)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1428142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532561" y="381000"/>
            <a:ext cx="7978473" cy="6199909"/>
          </a:xfrm>
        </p:spPr>
        <p:txBody>
          <a:bodyPr>
            <a:normAutofit/>
          </a:bodyPr>
          <a:lstStyle/>
          <a:p>
            <a:pPr marL="532638" indent="-514350" hangingPunct="0">
              <a:buAutoNum type="alphaLcParenR"/>
            </a:pPr>
            <a:r>
              <a:rPr lang="it-IT" sz="3200" b="1" dirty="0" smtClean="0">
                <a:solidFill>
                  <a:srgbClr val="FF6600"/>
                </a:solidFill>
                <a:effectLst/>
              </a:rPr>
              <a:t>Ogni </a:t>
            </a:r>
            <a:r>
              <a:rPr lang="it-IT" sz="3200" b="1" dirty="0">
                <a:solidFill>
                  <a:srgbClr val="FF6600"/>
                </a:solidFill>
                <a:effectLst/>
              </a:rPr>
              <a:t>cristiano ha il</a:t>
            </a:r>
            <a:r>
              <a:rPr lang="it-IT" sz="3200" dirty="0">
                <a:solidFill>
                  <a:srgbClr val="FF6600"/>
                </a:solidFill>
                <a:effectLst/>
              </a:rPr>
              <a:t> </a:t>
            </a:r>
            <a:r>
              <a:rPr lang="it-IT" sz="3200" b="1" dirty="0">
                <a:solidFill>
                  <a:srgbClr val="FF6600"/>
                </a:solidFill>
                <a:effectLst/>
              </a:rPr>
              <a:t>dovere di obbedire </a:t>
            </a:r>
            <a:r>
              <a:rPr lang="it-IT" sz="3200" b="1" dirty="0" smtClean="0">
                <a:solidFill>
                  <a:srgbClr val="FF6600"/>
                </a:solidFill>
                <a:effectLst/>
              </a:rPr>
              <a:t>all’autorità costituita</a:t>
            </a:r>
            <a:r>
              <a:rPr lang="it-IT" sz="3200" dirty="0" smtClean="0">
                <a:solidFill>
                  <a:srgbClr val="FF6600"/>
                </a:solidFill>
                <a:effectLst/>
              </a:rPr>
              <a:t>. </a:t>
            </a:r>
          </a:p>
          <a:p>
            <a:pPr marL="18288" indent="0" hangingPunct="0">
              <a:buNone/>
            </a:pPr>
            <a:endParaRPr lang="it-IT" sz="2400" dirty="0" smtClean="0">
              <a:effectLst/>
            </a:endParaRPr>
          </a:p>
          <a:p>
            <a:pPr marL="18288" indent="0" hangingPunct="0">
              <a:buNone/>
            </a:pPr>
            <a:r>
              <a:rPr lang="it-IT" sz="2800" dirty="0" smtClean="0">
                <a:effectLst/>
              </a:rPr>
              <a:t>Il </a:t>
            </a:r>
            <a:r>
              <a:rPr lang="it-IT" sz="2800" dirty="0">
                <a:effectLst/>
              </a:rPr>
              <a:t>principio era già stato affermato, nel primo secolo dell’era cristiana, da </a:t>
            </a:r>
            <a:r>
              <a:rPr lang="it-IT" sz="2800" dirty="0">
                <a:solidFill>
                  <a:srgbClr val="FFFF00"/>
                </a:solidFill>
                <a:effectLst/>
              </a:rPr>
              <a:t>Paolo di Tarso </a:t>
            </a:r>
            <a:r>
              <a:rPr lang="it-IT" sz="2800" dirty="0">
                <a:effectLst/>
              </a:rPr>
              <a:t>(</a:t>
            </a:r>
            <a:r>
              <a:rPr lang="it-IT" sz="2800" i="1" dirty="0">
                <a:effectLst/>
              </a:rPr>
              <a:t>Rom.</a:t>
            </a:r>
            <a:r>
              <a:rPr lang="it-IT" sz="2800" dirty="0">
                <a:effectLst/>
              </a:rPr>
              <a:t>, 13.1</a:t>
            </a:r>
            <a:r>
              <a:rPr lang="it-IT" sz="2800" dirty="0" smtClean="0">
                <a:effectLst/>
              </a:rPr>
              <a:t>) e </a:t>
            </a:r>
            <a:r>
              <a:rPr lang="it-IT" sz="2800" dirty="0">
                <a:effectLst/>
              </a:rPr>
              <a:t>in seguito ripreso da </a:t>
            </a:r>
            <a:r>
              <a:rPr lang="it-IT" sz="2800" dirty="0" smtClean="0">
                <a:solidFill>
                  <a:srgbClr val="FFFF00"/>
                </a:solidFill>
                <a:effectLst/>
              </a:rPr>
              <a:t>Agostino</a:t>
            </a:r>
            <a:r>
              <a:rPr lang="it-IT" sz="2800" dirty="0" smtClean="0">
                <a:effectLst/>
              </a:rPr>
              <a:t> </a:t>
            </a:r>
            <a:r>
              <a:rPr lang="it-IT" sz="2800" dirty="0">
                <a:effectLst/>
              </a:rPr>
              <a:t>(fine </a:t>
            </a:r>
            <a:r>
              <a:rPr lang="it-IT" sz="2800" dirty="0" smtClean="0">
                <a:effectLst/>
              </a:rPr>
              <a:t>IV inizio V </a:t>
            </a:r>
            <a:r>
              <a:rPr lang="it-IT" sz="2800" dirty="0">
                <a:effectLst/>
              </a:rPr>
              <a:t>sec.)</a:t>
            </a:r>
            <a:r>
              <a:rPr lang="it-IT" sz="2800" dirty="0" smtClean="0">
                <a:effectLst/>
              </a:rPr>
              <a:t>, da papa </a:t>
            </a:r>
            <a:r>
              <a:rPr lang="it-IT" sz="2800" dirty="0">
                <a:solidFill>
                  <a:srgbClr val="FFFF00"/>
                </a:solidFill>
                <a:effectLst/>
              </a:rPr>
              <a:t>Gelasio</a:t>
            </a:r>
            <a:r>
              <a:rPr lang="it-IT" sz="2800" dirty="0">
                <a:effectLst/>
              </a:rPr>
              <a:t> (</a:t>
            </a:r>
            <a:r>
              <a:rPr lang="it-IT" sz="2800" dirty="0" smtClean="0">
                <a:effectLst/>
              </a:rPr>
              <a:t>492-494) </a:t>
            </a:r>
            <a:r>
              <a:rPr lang="it-IT" sz="2800" dirty="0">
                <a:effectLst/>
              </a:rPr>
              <a:t>e </a:t>
            </a:r>
            <a:r>
              <a:rPr lang="it-IT" sz="2800" dirty="0" smtClean="0">
                <a:effectLst/>
              </a:rPr>
              <a:t>poi ancora da </a:t>
            </a:r>
            <a:r>
              <a:rPr lang="it-IT" sz="2800" dirty="0" smtClean="0">
                <a:solidFill>
                  <a:srgbClr val="FFFF00"/>
                </a:solidFill>
                <a:effectLst/>
              </a:rPr>
              <a:t>Tommaso d’Aquino </a:t>
            </a:r>
            <a:r>
              <a:rPr lang="it-IT" sz="2800" dirty="0" smtClean="0">
                <a:effectLst/>
              </a:rPr>
              <a:t>(1250 </a:t>
            </a:r>
            <a:r>
              <a:rPr lang="it-IT" sz="2800" dirty="0" err="1" smtClean="0">
                <a:effectLst/>
              </a:rPr>
              <a:t>ca</a:t>
            </a:r>
            <a:r>
              <a:rPr lang="it-IT" sz="2800" dirty="0" smtClean="0">
                <a:effectLst/>
              </a:rPr>
              <a:t>).</a:t>
            </a:r>
            <a:endParaRPr lang="en-US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725921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392545" y="685801"/>
            <a:ext cx="8301182" cy="5664199"/>
          </a:xfrm>
        </p:spPr>
        <p:txBody>
          <a:bodyPr>
            <a:normAutofit fontScale="92500"/>
          </a:bodyPr>
          <a:lstStyle/>
          <a:p>
            <a:pPr marL="18288" indent="0">
              <a:buNone/>
            </a:pPr>
            <a:r>
              <a:rPr lang="it-IT" sz="2800" dirty="0" smtClean="0"/>
              <a:t>Diversamente, per Andrea (che è schierato su posizioni filopapali) il riconoscimento della sovranità piena annessa al trono di Sicilia deve superare l’ostacolo rappresentato dal doveroso riconoscimento della soggezione all’imperatore.</a:t>
            </a:r>
          </a:p>
          <a:p>
            <a:pPr marL="18288" indent="0">
              <a:buNone/>
            </a:pPr>
            <a:r>
              <a:rPr lang="it-IT" sz="2800" dirty="0" smtClean="0"/>
              <a:t> </a:t>
            </a:r>
          </a:p>
          <a:p>
            <a:pPr marL="18288" indent="0">
              <a:buNone/>
            </a:pPr>
            <a:r>
              <a:rPr lang="it-IT" sz="2800" dirty="0" smtClean="0"/>
              <a:t>E tale ostacolo si supera facendo derivare appunto dal pontefice il potere regio. Solo grazie alla chiesa il regno di Sicilia può dirsi </a:t>
            </a:r>
            <a:r>
              <a:rPr lang="it-IT" sz="2800" b="1" i="1" dirty="0" err="1" smtClean="0">
                <a:solidFill>
                  <a:srgbClr val="FF6600"/>
                </a:solidFill>
              </a:rPr>
              <a:t>exempto</a:t>
            </a:r>
            <a:r>
              <a:rPr lang="it-IT" sz="2800" b="1" i="1" dirty="0" smtClean="0">
                <a:solidFill>
                  <a:srgbClr val="FF6600"/>
                </a:solidFill>
              </a:rPr>
              <a:t> ab imperio</a:t>
            </a:r>
            <a:r>
              <a:rPr lang="it-IT" sz="2800" i="1" dirty="0" smtClean="0"/>
              <a:t>. </a:t>
            </a:r>
          </a:p>
          <a:p>
            <a:pPr marL="18288" indent="0">
              <a:buNone/>
            </a:pPr>
            <a:endParaRPr lang="it-IT" sz="2800" dirty="0"/>
          </a:p>
          <a:p>
            <a:pPr marL="18288" indent="0">
              <a:buNone/>
            </a:pPr>
            <a:r>
              <a:rPr lang="it-IT" sz="2800" dirty="0" smtClean="0"/>
              <a:t>È dunque sul piano della fattualità politica – più che </a:t>
            </a:r>
            <a:r>
              <a:rPr lang="it-IT" sz="2800" i="1" dirty="0" smtClean="0"/>
              <a:t>de iure –</a:t>
            </a:r>
            <a:r>
              <a:rPr lang="it-IT" sz="2800" dirty="0" smtClean="0"/>
              <a:t> che il </a:t>
            </a:r>
            <a:r>
              <a:rPr lang="it-IT" sz="2800" i="1" dirty="0" err="1" smtClean="0"/>
              <a:t>dominium</a:t>
            </a:r>
            <a:r>
              <a:rPr lang="it-IT" sz="2800" i="1" dirty="0" smtClean="0"/>
              <a:t> mundi</a:t>
            </a:r>
            <a:r>
              <a:rPr lang="it-IT" sz="2800" dirty="0" smtClean="0"/>
              <a:t>,</a:t>
            </a:r>
            <a:r>
              <a:rPr lang="it-IT" sz="2800" i="1" dirty="0" smtClean="0"/>
              <a:t> </a:t>
            </a:r>
            <a:r>
              <a:rPr lang="it-IT" sz="2800" u="sng" dirty="0" smtClean="0"/>
              <a:t>un tempo</a:t>
            </a:r>
            <a:r>
              <a:rPr lang="it-IT" sz="2800" dirty="0" smtClean="0"/>
              <a:t> detenuto dal solo imperatore, oggi si scopre non più universale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13417658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438727" y="441739"/>
            <a:ext cx="8416637" cy="5769716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it-IT" sz="2800" dirty="0"/>
              <a:t>Marino aveva risolto il medesimo </a:t>
            </a:r>
            <a:r>
              <a:rPr lang="it-IT" sz="2800" dirty="0" smtClean="0"/>
              <a:t>problema con </a:t>
            </a:r>
            <a:r>
              <a:rPr lang="it-IT" sz="2800" dirty="0" smtClean="0"/>
              <a:t>un ragionamento </a:t>
            </a:r>
            <a:r>
              <a:rPr lang="it-IT" sz="2800" dirty="0" smtClean="0"/>
              <a:t>assai più originale e stringente : l’impero era stato costruito dai Romani con la forza. </a:t>
            </a:r>
          </a:p>
          <a:p>
            <a:pPr marL="18288" indent="0">
              <a:buNone/>
            </a:pPr>
            <a:r>
              <a:rPr lang="it-IT" sz="2800" dirty="0" smtClean="0"/>
              <a:t>Era giusto pertanto che i popoli, un tempo sottomessi, riacquistassero ora la libertà.</a:t>
            </a:r>
          </a:p>
          <a:p>
            <a:pPr marL="18288" indent="0">
              <a:buNone/>
            </a:pPr>
            <a:r>
              <a:rPr lang="it-IT" sz="2800" dirty="0" smtClean="0"/>
              <a:t>Ciò </a:t>
            </a:r>
            <a:r>
              <a:rPr lang="it-IT" sz="2800" dirty="0" smtClean="0"/>
              <a:t>vale non per il solo </a:t>
            </a:r>
            <a:r>
              <a:rPr lang="it-IT" sz="2800" i="1" dirty="0" err="1"/>
              <a:t>R</a:t>
            </a:r>
            <a:r>
              <a:rPr lang="it-IT" sz="2800" i="1" dirty="0" err="1" smtClean="0"/>
              <a:t>egnum</a:t>
            </a:r>
            <a:r>
              <a:rPr lang="it-IT" sz="2800" i="1" dirty="0" smtClean="0"/>
              <a:t> </a:t>
            </a:r>
            <a:r>
              <a:rPr lang="it-IT" sz="2800" i="1" dirty="0" err="1" smtClean="0"/>
              <a:t>Siciliae</a:t>
            </a:r>
            <a:r>
              <a:rPr lang="it-IT" sz="2800" dirty="0" smtClean="0"/>
              <a:t>, ma in generale.</a:t>
            </a:r>
          </a:p>
          <a:p>
            <a:pPr marL="18288" indent="0">
              <a:buNone/>
            </a:pPr>
            <a:endParaRPr lang="it-IT" sz="2800" dirty="0"/>
          </a:p>
          <a:p>
            <a:pPr marL="18288" indent="0">
              <a:buNone/>
            </a:pPr>
            <a:r>
              <a:rPr lang="it-IT" sz="2800" dirty="0" smtClean="0"/>
              <a:t>Laddove Andrea, sia pure malvolentieri, aveva acconsentito al dogma dell’impero universale, Marino, invece, ne proclama apertamente la caduta.</a:t>
            </a:r>
          </a:p>
        </p:txBody>
      </p:sp>
    </p:spTree>
    <p:extLst>
      <p:ext uri="{BB962C8B-B14F-4D97-AF65-F5344CB8AC3E}">
        <p14:creationId xmlns:p14="http://schemas.microsoft.com/office/powerpoint/2010/main" val="22251762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634949" y="685801"/>
            <a:ext cx="8003307" cy="5782687"/>
          </a:xfrm>
        </p:spPr>
        <p:txBody>
          <a:bodyPr/>
          <a:lstStyle/>
          <a:p>
            <a:pPr marL="18288" indent="0">
              <a:buNone/>
            </a:pPr>
            <a:endParaRPr lang="it-IT" sz="3200" dirty="0"/>
          </a:p>
          <a:p>
            <a:pPr marL="18288" indent="0">
              <a:buNone/>
            </a:pPr>
            <a:r>
              <a:rPr lang="it-IT" sz="3200" dirty="0"/>
              <a:t>Anche il vecchio principio </a:t>
            </a:r>
            <a:r>
              <a:rPr lang="it-IT" sz="3200" dirty="0" err="1"/>
              <a:t>gelasiano</a:t>
            </a:r>
            <a:r>
              <a:rPr lang="it-IT" sz="3200" dirty="0"/>
              <a:t> (i due poteri distinti), viene ora assoggettato, in conseguenza, a una nuova lettura :</a:t>
            </a:r>
          </a:p>
          <a:p>
            <a:pPr marL="18288" indent="0">
              <a:buNone/>
            </a:pPr>
            <a:r>
              <a:rPr lang="it-IT" sz="3200" dirty="0"/>
              <a:t>I due poteri </a:t>
            </a:r>
            <a:r>
              <a:rPr lang="it-IT" sz="3200" dirty="0" smtClean="0"/>
              <a:t>sono ora riconosciuti entrambi sulle </a:t>
            </a:r>
            <a:r>
              <a:rPr lang="it-IT" sz="3200" dirty="0"/>
              <a:t>spalle del papa e del re </a:t>
            </a:r>
            <a:r>
              <a:rPr lang="it-IT" sz="3200" dirty="0" smtClean="0"/>
              <a:t>e</a:t>
            </a:r>
          </a:p>
          <a:p>
            <a:pPr marL="18288" indent="0">
              <a:buNone/>
            </a:pPr>
            <a:r>
              <a:rPr lang="it-IT" sz="3200" dirty="0" smtClean="0"/>
              <a:t>il </a:t>
            </a:r>
            <a:r>
              <a:rPr lang="it-IT" sz="3200" dirty="0"/>
              <a:t>re guadagna una dimensione sacrale che prima competeva al solo imperatore:</a:t>
            </a:r>
          </a:p>
          <a:p>
            <a:pPr marL="18288" indent="0">
              <a:buNone/>
            </a:pPr>
            <a:r>
              <a:rPr lang="it-IT" sz="3200" b="1" i="1" dirty="0" err="1">
                <a:solidFill>
                  <a:srgbClr val="FFFF00"/>
                </a:solidFill>
              </a:rPr>
              <a:t>Reges</a:t>
            </a:r>
            <a:r>
              <a:rPr lang="it-IT" sz="3200" b="1" i="1" dirty="0">
                <a:solidFill>
                  <a:srgbClr val="FFFF00"/>
                </a:solidFill>
              </a:rPr>
              <a:t> non </a:t>
            </a:r>
            <a:r>
              <a:rPr lang="it-IT" sz="3200" b="1" i="1" dirty="0" err="1">
                <a:solidFill>
                  <a:srgbClr val="FFFF00"/>
                </a:solidFill>
              </a:rPr>
              <a:t>sunt</a:t>
            </a:r>
            <a:r>
              <a:rPr lang="it-IT" sz="3200" b="1" i="1" dirty="0">
                <a:solidFill>
                  <a:srgbClr val="FFFF00"/>
                </a:solidFill>
              </a:rPr>
              <a:t> mere laici</a:t>
            </a:r>
            <a:r>
              <a:rPr lang="it-IT" sz="3200" b="1" dirty="0">
                <a:solidFill>
                  <a:srgbClr val="FFFF00"/>
                </a:solidFill>
              </a:rPr>
              <a:t> </a:t>
            </a:r>
            <a:endParaRPr lang="it-IT" sz="3200" b="1" i="1" dirty="0">
              <a:solidFill>
                <a:srgbClr val="FFFF00"/>
              </a:solidFill>
            </a:endParaRPr>
          </a:p>
          <a:p>
            <a:pPr marL="18288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345628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777240" y="685801"/>
            <a:ext cx="7452360" cy="5527021"/>
          </a:xfrm>
        </p:spPr>
        <p:txBody>
          <a:bodyPr>
            <a:normAutofit/>
          </a:bodyPr>
          <a:lstStyle/>
          <a:p>
            <a:pPr marL="18288" indent="0" hangingPunct="0">
              <a:buNone/>
            </a:pPr>
            <a:endParaRPr lang="it-IT" sz="2400" dirty="0" smtClean="0">
              <a:solidFill>
                <a:srgbClr val="FF6600"/>
              </a:solidFill>
              <a:effectLst/>
            </a:endParaRPr>
          </a:p>
          <a:p>
            <a:pPr marL="532638" indent="-514350" hangingPunct="0">
              <a:buAutoNum type="alphaLcParenR" startAt="2"/>
            </a:pPr>
            <a:r>
              <a:rPr lang="it-IT" sz="2800" dirty="0" smtClean="0">
                <a:solidFill>
                  <a:srgbClr val="FF6600"/>
                </a:solidFill>
                <a:effectLst/>
              </a:rPr>
              <a:t>L</a:t>
            </a:r>
            <a:r>
              <a:rPr lang="it-IT" sz="2800" b="1" dirty="0" smtClean="0">
                <a:solidFill>
                  <a:srgbClr val="FF6600"/>
                </a:solidFill>
                <a:effectLst/>
              </a:rPr>
              <a:t>’ordine costituito (proprio perché disposto da Dio) non può essere violato nemmeno da parte dell’autorità</a:t>
            </a:r>
            <a:r>
              <a:rPr lang="it-IT" sz="2800" dirty="0" smtClean="0">
                <a:solidFill>
                  <a:srgbClr val="FF6600"/>
                </a:solidFill>
                <a:effectLst/>
              </a:rPr>
              <a:t>.</a:t>
            </a:r>
          </a:p>
          <a:p>
            <a:pPr marL="18288" indent="0" hangingPunct="0">
              <a:buNone/>
            </a:pPr>
            <a:r>
              <a:rPr lang="it-IT" sz="2400" dirty="0" smtClean="0">
                <a:effectLst/>
              </a:rPr>
              <a:t> </a:t>
            </a:r>
          </a:p>
          <a:p>
            <a:pPr marL="18288" indent="0" hangingPunct="0">
              <a:buNone/>
            </a:pPr>
            <a:r>
              <a:rPr lang="it-IT" sz="2800" dirty="0" smtClean="0">
                <a:effectLst/>
              </a:rPr>
              <a:t>Ne </a:t>
            </a:r>
            <a:r>
              <a:rPr lang="it-IT" sz="2800" dirty="0">
                <a:effectLst/>
              </a:rPr>
              <a:t>conseguiva che la Legge – anch’essa espressione della volontà divina – costituiva il limite ‘naturale’ del potere sovrano (</a:t>
            </a:r>
            <a:r>
              <a:rPr lang="it-IT" sz="2800" dirty="0">
                <a:solidFill>
                  <a:srgbClr val="CCFFCC"/>
                </a:solidFill>
                <a:effectLst/>
              </a:rPr>
              <a:t>l’autorità pubblica che avesse agito contro la legge divina </a:t>
            </a:r>
            <a:r>
              <a:rPr lang="it-IT" sz="2800" dirty="0" smtClean="0">
                <a:solidFill>
                  <a:srgbClr val="CCFFCC"/>
                </a:solidFill>
                <a:effectLst/>
              </a:rPr>
              <a:t>assumeva per ciò stesso  </a:t>
            </a:r>
            <a:r>
              <a:rPr lang="it-IT" sz="2800" dirty="0">
                <a:solidFill>
                  <a:srgbClr val="CCFFCC"/>
                </a:solidFill>
                <a:effectLst/>
              </a:rPr>
              <a:t>il carattere della tirannia</a:t>
            </a:r>
            <a:r>
              <a:rPr lang="it-IT" sz="2800" dirty="0">
                <a:effectLst/>
              </a:rPr>
              <a:t>). </a:t>
            </a:r>
            <a:endParaRPr lang="en-US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258835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682770" y="685801"/>
            <a:ext cx="7742614" cy="5779654"/>
          </a:xfrm>
        </p:spPr>
        <p:txBody>
          <a:bodyPr>
            <a:normAutofit lnSpcReduction="10000"/>
          </a:bodyPr>
          <a:lstStyle/>
          <a:p>
            <a:pPr marL="18288" indent="0" hangingPunct="0">
              <a:buNone/>
            </a:pPr>
            <a:r>
              <a:rPr lang="it-IT" sz="2800" dirty="0">
                <a:effectLst/>
              </a:rPr>
              <a:t>La restaurazione dell’impero nel Natale dell’800 – avvenuta sotto l’attenta regia del papato – non aveva fatto che confermare e avvalorare questa </a:t>
            </a:r>
            <a:r>
              <a:rPr lang="it-IT" sz="2800" dirty="0" smtClean="0">
                <a:effectLst/>
              </a:rPr>
              <a:t>visione: </a:t>
            </a:r>
            <a:r>
              <a:rPr lang="it-IT" sz="2800" dirty="0" smtClean="0">
                <a:effectLst/>
              </a:rPr>
              <a:t>l’intervento </a:t>
            </a:r>
            <a:r>
              <a:rPr lang="it-IT" sz="2800" dirty="0">
                <a:effectLst/>
              </a:rPr>
              <a:t>del papa al momento dell’incoronazione confermava il ruolo imprescindibile di quest’ultimo come garante nei confronti di Dio</a:t>
            </a:r>
            <a:r>
              <a:rPr lang="it-IT" sz="2800" dirty="0" smtClean="0">
                <a:effectLst/>
              </a:rPr>
              <a:t>.</a:t>
            </a:r>
          </a:p>
          <a:p>
            <a:pPr marL="18288" indent="0" hangingPunct="0">
              <a:buNone/>
            </a:pPr>
            <a:endParaRPr lang="it-IT" sz="2800" dirty="0" smtClean="0">
              <a:effectLst/>
            </a:endParaRPr>
          </a:p>
          <a:p>
            <a:pPr marL="18288" indent="0" hangingPunct="0">
              <a:buNone/>
            </a:pPr>
            <a:r>
              <a:rPr lang="it-IT" sz="2800" dirty="0" smtClean="0">
                <a:solidFill>
                  <a:srgbClr val="CCFFCC"/>
                </a:solidFill>
                <a:effectLst/>
              </a:rPr>
              <a:t>Dal canto loro, i Carolingi portavano una concezione della regalità fondata sulla </a:t>
            </a:r>
            <a:r>
              <a:rPr lang="it-IT" sz="2800" i="1" dirty="0" err="1" smtClean="0">
                <a:solidFill>
                  <a:srgbClr val="FF6600"/>
                </a:solidFill>
                <a:effectLst/>
              </a:rPr>
              <a:t>maiestas</a:t>
            </a:r>
            <a:r>
              <a:rPr lang="it-IT" sz="2800" dirty="0" smtClean="0">
                <a:solidFill>
                  <a:srgbClr val="CCFFCC"/>
                </a:solidFill>
                <a:effectLst/>
              </a:rPr>
              <a:t> (con relativa carica sacrale) e sulla </a:t>
            </a:r>
            <a:r>
              <a:rPr lang="it-IT" sz="2800" i="1" dirty="0" err="1" smtClean="0">
                <a:solidFill>
                  <a:srgbClr val="FF6600"/>
                </a:solidFill>
                <a:effectLst/>
              </a:rPr>
              <a:t>fidelitas</a:t>
            </a:r>
            <a:r>
              <a:rPr lang="it-IT" sz="2800" dirty="0" smtClean="0">
                <a:solidFill>
                  <a:srgbClr val="FF6600"/>
                </a:solidFill>
                <a:effectLst/>
              </a:rPr>
              <a:t> </a:t>
            </a:r>
            <a:r>
              <a:rPr lang="it-IT" sz="2800" dirty="0" smtClean="0">
                <a:solidFill>
                  <a:srgbClr val="CCFFCC"/>
                </a:solidFill>
                <a:effectLst/>
              </a:rPr>
              <a:t>(che riconnetteva il potere del sovrano a quello del signore feudale)</a:t>
            </a:r>
            <a:endParaRPr lang="it-IT" sz="2800" i="1" dirty="0" smtClean="0">
              <a:solidFill>
                <a:srgbClr val="CCFFCC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54353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464284" y="382328"/>
            <a:ext cx="8206898" cy="6008003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it-IT" sz="3200" dirty="0" smtClean="0"/>
              <a:t>A </a:t>
            </a:r>
            <a:r>
              <a:rPr lang="it-IT" sz="3200" dirty="0" smtClean="0"/>
              <a:t>rompere questo quadro interviene </a:t>
            </a:r>
            <a:r>
              <a:rPr lang="it-IT" sz="3200" dirty="0" smtClean="0"/>
              <a:t>la ‘rivoluzione papale’ operata da Gregorio VII (il potere spirituale è superiore a quello temporale).</a:t>
            </a:r>
          </a:p>
          <a:p>
            <a:pPr marL="18288" indent="0">
              <a:buNone/>
            </a:pPr>
            <a:endParaRPr lang="it-IT" sz="3200" dirty="0" smtClean="0"/>
          </a:p>
          <a:p>
            <a:pPr marL="18288" indent="0">
              <a:buNone/>
            </a:pPr>
            <a:r>
              <a:rPr lang="it-IT" sz="3200" dirty="0" smtClean="0"/>
              <a:t>Secondo </a:t>
            </a:r>
            <a:r>
              <a:rPr lang="it-IT" sz="32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Harold </a:t>
            </a:r>
            <a:r>
              <a:rPr lang="it-IT" sz="3200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Berman</a:t>
            </a:r>
            <a:r>
              <a:rPr lang="it-IT" sz="32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it-IT" sz="32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(</a:t>
            </a:r>
            <a:r>
              <a:rPr lang="it-IT" sz="3200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Law &amp; </a:t>
            </a:r>
            <a:r>
              <a:rPr lang="it-IT" sz="3200" i="1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Revolution</a:t>
            </a:r>
            <a:r>
              <a:rPr lang="it-IT" sz="3200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, </a:t>
            </a:r>
            <a:r>
              <a:rPr lang="it-IT" sz="32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1980</a:t>
            </a:r>
            <a:r>
              <a:rPr lang="it-IT" sz="32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) </a:t>
            </a:r>
            <a:r>
              <a:rPr lang="it-IT" sz="3200" dirty="0" smtClean="0"/>
              <a:t>sarebbe proprio la riforma gregoriana – quasi un paradosso – a innestare il processo che condurrà alla </a:t>
            </a:r>
            <a:r>
              <a:rPr lang="it-IT" sz="3200" dirty="0" smtClean="0"/>
              <a:t>separazione di diritto e religione e alla creazione </a:t>
            </a:r>
            <a:r>
              <a:rPr lang="it-IT" sz="3200" dirty="0" smtClean="0"/>
              <a:t>del moderno ‘stato di diritto’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5142108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532561" y="685801"/>
            <a:ext cx="8206898" cy="5622603"/>
          </a:xfrm>
        </p:spPr>
        <p:txBody>
          <a:bodyPr>
            <a:normAutofit lnSpcReduction="10000"/>
          </a:bodyPr>
          <a:lstStyle/>
          <a:p>
            <a:pPr marL="18288" indent="0" hangingPunct="0">
              <a:buNone/>
            </a:pPr>
            <a:r>
              <a:rPr lang="it-IT" sz="3200" dirty="0" smtClean="0">
                <a:effectLst/>
              </a:rPr>
              <a:t>Contro le affermazioni del re normanno Ruggero II (</a:t>
            </a:r>
            <a:r>
              <a:rPr lang="it-IT" sz="3200" i="1" dirty="0" smtClean="0">
                <a:effectLst/>
              </a:rPr>
              <a:t>… sono re per volontà divina …</a:t>
            </a:r>
            <a:r>
              <a:rPr lang="it-IT" sz="3200" dirty="0" smtClean="0">
                <a:effectLst/>
              </a:rPr>
              <a:t>) e contro le rivendicazioni </a:t>
            </a:r>
            <a:r>
              <a:rPr lang="it-IT" sz="3200" dirty="0" smtClean="0">
                <a:effectLst/>
              </a:rPr>
              <a:t>del Barbarossa</a:t>
            </a:r>
            <a:endParaRPr lang="it-IT" sz="3200" dirty="0" smtClean="0">
              <a:effectLst/>
            </a:endParaRPr>
          </a:p>
          <a:p>
            <a:pPr marL="18288" indent="0" hangingPunct="0">
              <a:buNone/>
            </a:pPr>
            <a:r>
              <a:rPr lang="it-IT" sz="3200" dirty="0" smtClean="0">
                <a:solidFill>
                  <a:srgbClr val="FF6600"/>
                </a:solidFill>
                <a:effectLst/>
              </a:rPr>
              <a:t>Papa </a:t>
            </a:r>
            <a:r>
              <a:rPr lang="it-IT" sz="3200" dirty="0">
                <a:solidFill>
                  <a:srgbClr val="FF6600"/>
                </a:solidFill>
                <a:effectLst/>
              </a:rPr>
              <a:t>Adriano IV</a:t>
            </a:r>
            <a:r>
              <a:rPr lang="it-IT" sz="3200" dirty="0">
                <a:solidFill>
                  <a:schemeClr val="tx2"/>
                </a:solidFill>
                <a:effectLst/>
              </a:rPr>
              <a:t> </a:t>
            </a:r>
            <a:r>
              <a:rPr lang="it-IT" sz="3200" dirty="0">
                <a:effectLst/>
              </a:rPr>
              <a:t>(1154-1159) ancora ripete che: </a:t>
            </a:r>
            <a:endParaRPr lang="en-US" sz="3200" dirty="0">
              <a:effectLst/>
            </a:endParaRPr>
          </a:p>
          <a:p>
            <a:pPr marL="18288" indent="0">
              <a:buNone/>
            </a:pPr>
            <a:r>
              <a:rPr lang="it-IT" sz="3200" i="1" dirty="0">
                <a:solidFill>
                  <a:srgbClr val="CCFFCC"/>
                </a:solidFill>
                <a:effectLst/>
              </a:rPr>
              <a:t>ante </a:t>
            </a:r>
            <a:r>
              <a:rPr lang="it-IT" sz="3200" i="1" dirty="0" err="1">
                <a:solidFill>
                  <a:srgbClr val="CCFFCC"/>
                </a:solidFill>
                <a:effectLst/>
              </a:rPr>
              <a:t>consecrationem</a:t>
            </a:r>
            <a:r>
              <a:rPr lang="it-IT" sz="3200" i="1" dirty="0">
                <a:solidFill>
                  <a:srgbClr val="CCFFCC"/>
                </a:solidFill>
                <a:effectLst/>
              </a:rPr>
              <a:t> </a:t>
            </a:r>
            <a:r>
              <a:rPr lang="it-IT" sz="3200" i="1" dirty="0" err="1">
                <a:solidFill>
                  <a:srgbClr val="CCFFCC"/>
                </a:solidFill>
                <a:effectLst/>
              </a:rPr>
              <a:t>solummodo</a:t>
            </a:r>
            <a:r>
              <a:rPr lang="it-IT" sz="3200" i="1" dirty="0">
                <a:solidFill>
                  <a:srgbClr val="CCFFCC"/>
                </a:solidFill>
                <a:effectLst/>
              </a:rPr>
              <a:t> </a:t>
            </a:r>
            <a:r>
              <a:rPr lang="it-IT" sz="3200" i="1" dirty="0" err="1">
                <a:solidFill>
                  <a:srgbClr val="CCFFCC"/>
                </a:solidFill>
                <a:effectLst/>
              </a:rPr>
              <a:t>rex</a:t>
            </a:r>
            <a:r>
              <a:rPr lang="it-IT" sz="3200" i="1" dirty="0">
                <a:solidFill>
                  <a:srgbClr val="CCFFCC"/>
                </a:solidFill>
                <a:effectLst/>
              </a:rPr>
              <a:t>, post </a:t>
            </a:r>
            <a:r>
              <a:rPr lang="it-IT" sz="3200" i="1" dirty="0" err="1">
                <a:solidFill>
                  <a:srgbClr val="CCFFCC"/>
                </a:solidFill>
                <a:effectLst/>
              </a:rPr>
              <a:t>consecrationem</a:t>
            </a:r>
            <a:r>
              <a:rPr lang="it-IT" sz="3200" i="1" dirty="0">
                <a:solidFill>
                  <a:srgbClr val="CCFFCC"/>
                </a:solidFill>
                <a:effectLst/>
              </a:rPr>
              <a:t> imperator et </a:t>
            </a:r>
            <a:r>
              <a:rPr lang="it-IT" sz="3200" i="1" dirty="0" err="1">
                <a:solidFill>
                  <a:srgbClr val="CCFFCC"/>
                </a:solidFill>
                <a:effectLst/>
              </a:rPr>
              <a:t>augustus</a:t>
            </a:r>
            <a:r>
              <a:rPr lang="it-IT" sz="3200" i="1" dirty="0">
                <a:solidFill>
                  <a:srgbClr val="CCFFCC"/>
                </a:solidFill>
                <a:effectLst/>
              </a:rPr>
              <a:t> … </a:t>
            </a:r>
            <a:r>
              <a:rPr lang="it-IT" sz="3200" i="1" dirty="0">
                <a:solidFill>
                  <a:srgbClr val="FFFF00"/>
                </a:solidFill>
                <a:effectLst/>
              </a:rPr>
              <a:t>ergo per nos </a:t>
            </a:r>
            <a:r>
              <a:rPr lang="it-IT" sz="3200" i="1" dirty="0" err="1">
                <a:solidFill>
                  <a:srgbClr val="FFFF00"/>
                </a:solidFill>
                <a:effectLst/>
              </a:rPr>
              <a:t>imperat</a:t>
            </a:r>
            <a:r>
              <a:rPr lang="it-IT" sz="3200" dirty="0">
                <a:effectLst/>
              </a:rPr>
              <a:t>.</a:t>
            </a:r>
            <a:r>
              <a:rPr lang="en-US" sz="3200" dirty="0">
                <a:effectLst/>
              </a:rPr>
              <a:t> </a:t>
            </a:r>
            <a:endParaRPr lang="it-IT" sz="3200" dirty="0"/>
          </a:p>
          <a:p>
            <a:pPr marL="18288" indent="0">
              <a:buNone/>
            </a:pPr>
            <a:endParaRPr lang="it-IT" dirty="0" smtClean="0"/>
          </a:p>
          <a:p>
            <a:pPr marL="18288" indent="0">
              <a:buNone/>
            </a:pPr>
            <a:r>
              <a:rPr lang="it-IT" sz="3200" b="1" dirty="0" smtClean="0">
                <a:solidFill>
                  <a:srgbClr val="A9CCEE"/>
                </a:solidFill>
              </a:rPr>
              <a:t>Come avviene però il passaggio del potere </a:t>
            </a:r>
            <a:r>
              <a:rPr lang="it-IT" sz="3200" b="1" dirty="0">
                <a:solidFill>
                  <a:srgbClr val="A9CCEE"/>
                </a:solidFill>
              </a:rPr>
              <a:t>d</a:t>
            </a:r>
            <a:r>
              <a:rPr lang="it-IT" sz="3200" b="1" dirty="0" smtClean="0">
                <a:solidFill>
                  <a:srgbClr val="A9CCEE"/>
                </a:solidFill>
              </a:rPr>
              <a:t>a Dio agli uomini?</a:t>
            </a:r>
            <a:endParaRPr lang="it-IT" sz="3200" b="1" dirty="0">
              <a:solidFill>
                <a:srgbClr val="A9CCE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4068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625231" y="390769"/>
            <a:ext cx="8069384" cy="6047154"/>
          </a:xfrm>
        </p:spPr>
        <p:txBody>
          <a:bodyPr/>
          <a:lstStyle/>
          <a:p>
            <a:pPr marL="18288" indent="0">
              <a:buNone/>
            </a:pPr>
            <a:r>
              <a:rPr lang="it-IT" dirty="0" smtClean="0"/>
              <a:t>Il tentativo del recupero delle regalie (</a:t>
            </a:r>
            <a:r>
              <a:rPr lang="it-IT" i="1" dirty="0" err="1" smtClean="0"/>
              <a:t>iura</a:t>
            </a:r>
            <a:r>
              <a:rPr lang="it-IT" i="1" dirty="0" smtClean="0"/>
              <a:t> regalia</a:t>
            </a:r>
            <a:r>
              <a:rPr lang="it-IT" dirty="0" smtClean="0"/>
              <a:t>) condotto nello stesso periodo dagli imperatori svevi e da Ruggero II contro le rivendicazioni autonomistiche dei Comuni conduce a superare la visione ‘feudale’ del potere sovrano.</a:t>
            </a:r>
          </a:p>
          <a:p>
            <a:pPr marL="18288" indent="0">
              <a:buNone/>
            </a:pPr>
            <a:r>
              <a:rPr lang="it-IT" dirty="0" smtClean="0"/>
              <a:t>Piuttosto – grazie ai ritrovati testi romanistici – la sovranità dello stato (sia il vecchio stato imperiale che la nuova monarchia nazionale) si identifica sempre più con il </a:t>
            </a:r>
            <a:r>
              <a:rPr lang="it-IT" i="1" dirty="0" err="1" smtClean="0"/>
              <a:t>fiscus</a:t>
            </a:r>
            <a:r>
              <a:rPr lang="it-IT" dirty="0"/>
              <a:t> </a:t>
            </a:r>
            <a:r>
              <a:rPr lang="it-IT" dirty="0" smtClean="0"/>
              <a:t>(</a:t>
            </a:r>
            <a:r>
              <a:rPr lang="it-IT" i="1" dirty="0" err="1" smtClean="0">
                <a:solidFill>
                  <a:srgbClr val="FF6600"/>
                </a:solidFill>
              </a:rPr>
              <a:t>fiscus</a:t>
            </a:r>
            <a:r>
              <a:rPr lang="it-IT" i="1" dirty="0" smtClean="0">
                <a:solidFill>
                  <a:srgbClr val="FF6600"/>
                </a:solidFill>
              </a:rPr>
              <a:t> et </a:t>
            </a:r>
            <a:r>
              <a:rPr lang="it-IT" i="1" dirty="0" err="1" smtClean="0">
                <a:solidFill>
                  <a:srgbClr val="FF6600"/>
                </a:solidFill>
              </a:rPr>
              <a:t>respublica</a:t>
            </a:r>
            <a:r>
              <a:rPr lang="it-IT" i="1" dirty="0" smtClean="0">
                <a:solidFill>
                  <a:srgbClr val="FF6600"/>
                </a:solidFill>
              </a:rPr>
              <a:t> idem </a:t>
            </a:r>
            <a:r>
              <a:rPr lang="it-IT" i="1" dirty="0" err="1" smtClean="0">
                <a:solidFill>
                  <a:srgbClr val="FF6600"/>
                </a:solidFill>
              </a:rPr>
              <a:t>sunt</a:t>
            </a:r>
            <a:r>
              <a:rPr lang="it-IT" i="1" dirty="0" smtClean="0">
                <a:solidFill>
                  <a:srgbClr val="FF6600"/>
                </a:solidFill>
              </a:rPr>
              <a:t> </a:t>
            </a:r>
            <a:r>
              <a:rPr lang="it-IT" dirty="0" smtClean="0"/>
              <a:t>scriverà Accursio).</a:t>
            </a:r>
          </a:p>
          <a:p>
            <a:pPr marL="18288" indent="0">
              <a:buNone/>
            </a:pPr>
            <a:endParaRPr lang="it-IT" dirty="0" smtClean="0"/>
          </a:p>
          <a:p>
            <a:pPr marL="18288" indent="0">
              <a:buNone/>
            </a:pPr>
            <a:r>
              <a:rPr lang="it-IT" dirty="0" smtClean="0"/>
              <a:t>L’evoluzione linguistica è pure indicativa:</a:t>
            </a:r>
          </a:p>
          <a:p>
            <a:pPr marL="18288" indent="0">
              <a:buNone/>
            </a:pPr>
            <a:r>
              <a:rPr lang="it-IT" dirty="0" smtClean="0"/>
              <a:t>a partire dal ‘200 il vecchio termine feudale </a:t>
            </a:r>
            <a:r>
              <a:rPr lang="it-IT" i="1" dirty="0" smtClean="0">
                <a:solidFill>
                  <a:srgbClr val="FFFF00"/>
                </a:solidFill>
              </a:rPr>
              <a:t>senior</a:t>
            </a:r>
            <a:r>
              <a:rPr lang="it-IT" dirty="0" smtClean="0"/>
              <a:t> viene affiancato e poi sostituito da quello di </a:t>
            </a:r>
            <a:r>
              <a:rPr lang="it-IT" i="1" dirty="0" err="1" smtClean="0">
                <a:solidFill>
                  <a:srgbClr val="FFFF00"/>
                </a:solidFill>
              </a:rPr>
              <a:t>superior</a:t>
            </a:r>
            <a:r>
              <a:rPr lang="it-IT" i="1" dirty="0" smtClean="0"/>
              <a:t> </a:t>
            </a:r>
            <a:r>
              <a:rPr lang="it-IT" dirty="0" smtClean="0"/>
              <a:t>che in volgare diviene </a:t>
            </a:r>
            <a:r>
              <a:rPr lang="it-IT" i="1" dirty="0" err="1" smtClean="0">
                <a:solidFill>
                  <a:srgbClr val="FFFF00"/>
                </a:solidFill>
              </a:rPr>
              <a:t>superanus</a:t>
            </a:r>
            <a:r>
              <a:rPr lang="it-IT" dirty="0" smtClean="0"/>
              <a:t>. Nell’antico francese, da quest’ultimo termine nascono le due forme di </a:t>
            </a:r>
            <a:r>
              <a:rPr lang="it-IT" b="1" i="1" dirty="0" err="1" smtClean="0">
                <a:solidFill>
                  <a:srgbClr val="7EB2E6"/>
                </a:solidFill>
              </a:rPr>
              <a:t>suzerain</a:t>
            </a:r>
            <a:r>
              <a:rPr lang="it-IT" dirty="0" smtClean="0"/>
              <a:t> (che mantiene il valore feudale) e </a:t>
            </a:r>
            <a:r>
              <a:rPr lang="it-IT" b="1" i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souverain</a:t>
            </a:r>
            <a:r>
              <a:rPr lang="it-IT" b="1" dirty="0" smtClean="0"/>
              <a:t> </a:t>
            </a:r>
            <a:r>
              <a:rPr lang="it-IT" dirty="0" smtClean="0"/>
              <a:t>(da cui il moderno ‘sovrano’ dalla marcata impronta pubblicistica)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221417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615462" y="685800"/>
            <a:ext cx="7942384" cy="5586045"/>
          </a:xfrm>
        </p:spPr>
        <p:txBody>
          <a:bodyPr>
            <a:normAutofit lnSpcReduction="10000"/>
          </a:bodyPr>
          <a:lstStyle/>
          <a:p>
            <a:pPr marL="18288" indent="0">
              <a:buNone/>
            </a:pPr>
            <a:r>
              <a:rPr lang="it-IT" sz="2800" dirty="0" smtClean="0"/>
              <a:t>Come si esce dalla dimensione privatistica?</a:t>
            </a:r>
          </a:p>
          <a:p>
            <a:pPr marL="18288" indent="0">
              <a:buNone/>
            </a:pPr>
            <a:r>
              <a:rPr lang="it-IT" sz="2800" dirty="0" smtClean="0"/>
              <a:t>Il contributo sostanziale viene dai nuovi giuristi.</a:t>
            </a:r>
          </a:p>
          <a:p>
            <a:pPr marL="18288" indent="0">
              <a:buNone/>
            </a:pPr>
            <a:r>
              <a:rPr lang="it-IT" sz="2800" dirty="0" smtClean="0"/>
              <a:t>Lavorando sugli spunti che trovavano nel </a:t>
            </a:r>
            <a:r>
              <a:rPr lang="it-IT" sz="2800" i="1" dirty="0" smtClean="0"/>
              <a:t>Corpus </a:t>
            </a:r>
            <a:r>
              <a:rPr lang="it-IT" sz="2800" i="1" dirty="0" err="1" smtClean="0"/>
              <a:t>iuris</a:t>
            </a:r>
            <a:r>
              <a:rPr lang="it-IT" sz="2800" dirty="0" smtClean="0"/>
              <a:t> questi percorsero due strade:</a:t>
            </a:r>
          </a:p>
          <a:p>
            <a:pPr marL="18288" indent="0">
              <a:buNone/>
            </a:pPr>
            <a:endParaRPr lang="it-IT" sz="2800" dirty="0" smtClean="0"/>
          </a:p>
          <a:p>
            <a:pPr marL="475488" indent="-457200">
              <a:buAutoNum type="alphaLcParenR"/>
            </a:pPr>
            <a:r>
              <a:rPr lang="it-IT" sz="2800" dirty="0"/>
              <a:t>d</a:t>
            </a:r>
            <a:r>
              <a:rPr lang="it-IT" sz="2800" dirty="0" smtClean="0"/>
              <a:t>efinire con precisione il portato dei nessi intercorrenti tra i concetti di proprietà (privatistico) e sovranità (pubblicistico)</a:t>
            </a:r>
          </a:p>
          <a:p>
            <a:pPr marL="475488" indent="-457200">
              <a:buAutoNum type="alphaLcParenR"/>
            </a:pPr>
            <a:r>
              <a:rPr lang="it-IT" sz="2800" dirty="0"/>
              <a:t>p</a:t>
            </a:r>
            <a:r>
              <a:rPr lang="it-IT" sz="2800" dirty="0" smtClean="0"/>
              <a:t>recisare il contenuto dei poteri del sovrano che la tradizione tardoimperiale lasciava sospesi tra la dimensione assolutistica e le aspirazioni legalitarie</a:t>
            </a:r>
            <a:r>
              <a:rPr lang="it-IT" dirty="0" smtClean="0"/>
              <a:t> </a:t>
            </a:r>
          </a:p>
          <a:p>
            <a:pPr marL="18288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250456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lementare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Elementare.thmx</Template>
  <TotalTime>3278</TotalTime>
  <Words>2410</Words>
  <Application>Microsoft Macintosh PowerPoint</Application>
  <PresentationFormat>Presentazione su schermo (4:3)</PresentationFormat>
  <Paragraphs>140</Paragraphs>
  <Slides>32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32</vt:i4>
      </vt:variant>
    </vt:vector>
  </HeadingPairs>
  <TitlesOfParts>
    <vt:vector size="33" baseType="lpstr">
      <vt:lpstr>Elementare</vt:lpstr>
      <vt:lpstr>  Le teorie della sovranità  tra medievo e prima età moderna e   la comparsa di un nuovo protagonista:  la monarchia nazionale  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</vt:vector>
  </TitlesOfParts>
  <Company>ange180194SW1401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  Le teorie della sovranità nell’età medievale </dc:title>
  <dc:creator>Luca Loschiavo</dc:creator>
  <cp:lastModifiedBy>Luca Loschiavo</cp:lastModifiedBy>
  <cp:revision>94</cp:revision>
  <dcterms:created xsi:type="dcterms:W3CDTF">2015-11-16T16:01:17Z</dcterms:created>
  <dcterms:modified xsi:type="dcterms:W3CDTF">2020-04-22T17:18:17Z</dcterms:modified>
</cp:coreProperties>
</file>