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65" r:id="rId5"/>
    <p:sldId id="266" r:id="rId6"/>
    <p:sldId id="267" r:id="rId7"/>
    <p:sldId id="268" r:id="rId8"/>
    <p:sldId id="269" r:id="rId9"/>
    <p:sldId id="270" r:id="rId10"/>
    <p:sldId id="274" r:id="rId11"/>
    <p:sldId id="272" r:id="rId12"/>
    <p:sldId id="273" r:id="rId13"/>
    <p:sldId id="275" r:id="rId14"/>
    <p:sldId id="278" r:id="rId15"/>
    <p:sldId id="271" r:id="rId16"/>
    <p:sldId id="276" r:id="rId17"/>
    <p:sldId id="280" r:id="rId18"/>
    <p:sldId id="281" r:id="rId19"/>
    <p:sldId id="277" r:id="rId20"/>
    <p:sldId id="279" r:id="rId21"/>
    <p:sldId id="282" r:id="rId22"/>
    <p:sldId id="283" r:id="rId23"/>
    <p:sldId id="284" r:id="rId24"/>
    <p:sldId id="285"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3b5a75769222ecd1" providerId="LiveId" clId="{15E3C6DA-E07C-4BC5-8B35-BAE6F8259178}"/>
  </pc:docChgLst>
  <pc:docChgLst>
    <pc:chgData userId="3b5a75769222ecd1" providerId="LiveId" clId="{4D0A9D87-8A2D-4E66-88C1-210789FDBACE}"/>
    <pc:docChg chg="modSld">
      <pc:chgData name="" userId="3b5a75769222ecd1" providerId="LiveId" clId="{4D0A9D87-8A2D-4E66-88C1-210789FDBACE}" dt="2025-10-01T10:05:26.801" v="3" actId="20577"/>
      <pc:docMkLst>
        <pc:docMk/>
      </pc:docMkLst>
      <pc:sldChg chg="modSp">
        <pc:chgData name="" userId="3b5a75769222ecd1" providerId="LiveId" clId="{4D0A9D87-8A2D-4E66-88C1-210789FDBACE}" dt="2025-10-01T10:05:26.801" v="3" actId="20577"/>
        <pc:sldMkLst>
          <pc:docMk/>
          <pc:sldMk cId="539602890" sldId="262"/>
        </pc:sldMkLst>
        <pc:spChg chg="mod">
          <ac:chgData name="" userId="3b5a75769222ecd1" providerId="LiveId" clId="{4D0A9D87-8A2D-4E66-88C1-210789FDBACE}" dt="2025-10-01T10:05:26.801" v="3" actId="20577"/>
          <ac:spMkLst>
            <pc:docMk/>
            <pc:sldMk cId="539602890" sldId="262"/>
            <ac:spMk id="2" creationId="{00000000-0000-0000-0000-000000000000}"/>
          </ac:spMkLst>
        </pc:spChg>
      </pc:sldChg>
    </pc:docChg>
  </pc:docChgLst>
  <pc:docChgLst>
    <pc:chgData userId="3b5a75769222ecd1" providerId="LiveId" clId="{1F75D231-8DDE-411D-A428-CF18692C7964}"/>
  </pc:docChgLst>
  <pc:docChgLst>
    <pc:chgData userId="3b5a75769222ecd1" providerId="LiveId" clId="{2505FFB6-3204-4A13-B7A0-10A15DE7CC5F}"/>
    <pc:docChg chg="modSld">
      <pc:chgData name="" userId="3b5a75769222ecd1" providerId="LiveId" clId="{2505FFB6-3204-4A13-B7A0-10A15DE7CC5F}" dt="2025-10-31T09:01:06.195" v="2" actId="207"/>
      <pc:docMkLst>
        <pc:docMk/>
      </pc:docMkLst>
      <pc:sldChg chg="modSp">
        <pc:chgData name="" userId="3b5a75769222ecd1" providerId="LiveId" clId="{2505FFB6-3204-4A13-B7A0-10A15DE7CC5F}" dt="2025-10-31T09:00:05.443" v="0" actId="207"/>
        <pc:sldMkLst>
          <pc:docMk/>
          <pc:sldMk cId="365118606" sldId="284"/>
        </pc:sldMkLst>
        <pc:spChg chg="mod">
          <ac:chgData name="" userId="3b5a75769222ecd1" providerId="LiveId" clId="{2505FFB6-3204-4A13-B7A0-10A15DE7CC5F}" dt="2025-10-31T09:00:05.443" v="0" actId="207"/>
          <ac:spMkLst>
            <pc:docMk/>
            <pc:sldMk cId="365118606" sldId="284"/>
            <ac:spMk id="3" creationId="{049A4B36-DA95-4F5E-8A1C-7A416A3B696D}"/>
          </ac:spMkLst>
        </pc:spChg>
      </pc:sldChg>
      <pc:sldChg chg="modSp">
        <pc:chgData name="" userId="3b5a75769222ecd1" providerId="LiveId" clId="{2505FFB6-3204-4A13-B7A0-10A15DE7CC5F}" dt="2025-10-31T09:01:06.195" v="2" actId="207"/>
        <pc:sldMkLst>
          <pc:docMk/>
          <pc:sldMk cId="633351461" sldId="285"/>
        </pc:sldMkLst>
        <pc:spChg chg="mod">
          <ac:chgData name="" userId="3b5a75769222ecd1" providerId="LiveId" clId="{2505FFB6-3204-4A13-B7A0-10A15DE7CC5F}" dt="2025-10-31T09:01:06.195" v="2" actId="207"/>
          <ac:spMkLst>
            <pc:docMk/>
            <pc:sldMk cId="633351461" sldId="285"/>
            <ac:spMk id="3" creationId="{2E5A8248-9812-4A2B-9686-17E9EE3CB39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8F2EC8-A5E4-4137-8B85-4CA4454AE2C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656A079-F190-4979-851A-EEB8132B83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7AF5546-6169-4682-9C68-6DECE8817C45}"/>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5" name="Segnaposto piè di pagina 4">
            <a:extLst>
              <a:ext uri="{FF2B5EF4-FFF2-40B4-BE49-F238E27FC236}">
                <a16:creationId xmlns:a16="http://schemas.microsoft.com/office/drawing/2014/main" id="{E741238C-EAB3-4F26-ABA9-C7D54B2B5BE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8F38FF4-B2C8-49F9-B4FE-46AFACF15C22}"/>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1561110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932FB9-8ADA-4A22-8517-DCBEF9FD70D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5C62E-6128-4E57-AC18-A59B85122108}"/>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923D8A8-C83A-4A5C-B3DA-04AC767DC729}"/>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5" name="Segnaposto piè di pagina 4">
            <a:extLst>
              <a:ext uri="{FF2B5EF4-FFF2-40B4-BE49-F238E27FC236}">
                <a16:creationId xmlns:a16="http://schemas.microsoft.com/office/drawing/2014/main" id="{B90F827C-1916-45DD-9E94-5FBF3DBE725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DF39E1A-9410-46F8-B7A1-2B9C19974A1D}"/>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1862952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292EBDF-FED3-4C5D-BD5D-7B8639C1F6F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35E5295-67B6-48C6-8893-545E48CD1944}"/>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E949D4D-40B4-49A2-8A5F-54F97F731398}"/>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5" name="Segnaposto piè di pagina 4">
            <a:extLst>
              <a:ext uri="{FF2B5EF4-FFF2-40B4-BE49-F238E27FC236}">
                <a16:creationId xmlns:a16="http://schemas.microsoft.com/office/drawing/2014/main" id="{30F12956-7725-43BF-96DE-6E7DA4D286D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1B7A632-CEEF-41FA-8FAE-FEB9D8184D06}"/>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65825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F5823C-9DF1-4989-BC56-6B1C7355575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B471D26-D7D7-438D-90C5-50542BB39359}"/>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E834806-264D-4A8D-8C62-3CF5521F69AB}"/>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5" name="Segnaposto piè di pagina 4">
            <a:extLst>
              <a:ext uri="{FF2B5EF4-FFF2-40B4-BE49-F238E27FC236}">
                <a16:creationId xmlns:a16="http://schemas.microsoft.com/office/drawing/2014/main" id="{A830FA13-E124-41D5-A05C-84F16FBD95F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E4ADFF3-88F4-4B43-978B-D464B8632CE4}"/>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3781558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96F199-84C6-4F1C-AADB-6A6CB0C4C9C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85B1B30-C2A1-4B1D-9D5B-563661614A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8C8BAE61-39A2-4C00-8AC5-C6C07835263F}"/>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5" name="Segnaposto piè di pagina 4">
            <a:extLst>
              <a:ext uri="{FF2B5EF4-FFF2-40B4-BE49-F238E27FC236}">
                <a16:creationId xmlns:a16="http://schemas.microsoft.com/office/drawing/2014/main" id="{D757AB15-F078-4EBC-894A-C7705FDABCF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D1B79C9-CE9D-4144-A664-BDCA05FB85A3}"/>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3130969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282FCC-5836-40F8-9950-C19588373C5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4D4B66A-1322-4580-8571-AAD5719C5C8A}"/>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38238A1-84ED-4B9C-B12B-0A40FF90770B}"/>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A5CA67E-C9DF-44F8-8980-DAD9DC49E541}"/>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6" name="Segnaposto piè di pagina 5">
            <a:extLst>
              <a:ext uri="{FF2B5EF4-FFF2-40B4-BE49-F238E27FC236}">
                <a16:creationId xmlns:a16="http://schemas.microsoft.com/office/drawing/2014/main" id="{14C56A5B-C680-484B-A2E7-8250B80760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66A5EB-30F5-4C5D-BA56-216063A9B454}"/>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3961159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F5A1A3-2F5A-40CA-A451-9C7C6113745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21BA437-CDE4-4159-A40B-74973DE387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95647196-33C2-49DB-91C6-09EC0B8F9472}"/>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1D65CD7-B38A-43B9-A909-902FDFD7B0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DEE79EAC-E8C7-4E5C-81BC-381D57180830}"/>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B41DBDA-E40F-417A-B628-8738B713CDF0}"/>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8" name="Segnaposto piè di pagina 7">
            <a:extLst>
              <a:ext uri="{FF2B5EF4-FFF2-40B4-BE49-F238E27FC236}">
                <a16:creationId xmlns:a16="http://schemas.microsoft.com/office/drawing/2014/main" id="{2115DD9C-CBCF-46F3-855A-FD4B7413675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3DE9952-F715-408E-8F6A-8EE09DA2354C}"/>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1965772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18EBC4-D5AD-411E-8488-76523993B27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F103395-EC55-49FF-9E6B-BA60BB0ED5F7}"/>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4" name="Segnaposto piè di pagina 3">
            <a:extLst>
              <a:ext uri="{FF2B5EF4-FFF2-40B4-BE49-F238E27FC236}">
                <a16:creationId xmlns:a16="http://schemas.microsoft.com/office/drawing/2014/main" id="{F0304F99-F9F1-4E21-B833-D32B69EE5E6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F187A4B-06D4-4A83-B45A-ECB2C00A57D1}"/>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209782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1B4DA0A-7B48-48E9-9353-D285EDB3EAA1}"/>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3" name="Segnaposto piè di pagina 2">
            <a:extLst>
              <a:ext uri="{FF2B5EF4-FFF2-40B4-BE49-F238E27FC236}">
                <a16:creationId xmlns:a16="http://schemas.microsoft.com/office/drawing/2014/main" id="{F1CBBE0B-8720-4F35-8B6B-5B4D1906348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C36392B-2C57-4474-A325-04D077F4DAC8}"/>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644379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B2E4A6-F12D-44A7-B89F-A7346515CC7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B6845CD-191E-4D55-96B3-954C3FB8D9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D35FBFD-B555-4B2F-AAA6-E33C4FE61E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8FE6D15C-6453-481A-A5D1-9C35D6A043E1}"/>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6" name="Segnaposto piè di pagina 5">
            <a:extLst>
              <a:ext uri="{FF2B5EF4-FFF2-40B4-BE49-F238E27FC236}">
                <a16:creationId xmlns:a16="http://schemas.microsoft.com/office/drawing/2014/main" id="{D4AF5CC2-8F81-4191-BAED-C9E2A808EEA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D39426A-A99F-4F66-867F-0DDE23714E8D}"/>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253213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8BC2EE-BB9F-4A4D-BC49-9D30B4B98F4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3434849-52B8-4107-A236-935A7C6EDB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18B88C6C-8176-4342-8961-42FFD7CAD2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9161A0C8-E881-49C8-A3D0-0A2BD0EBE2D2}"/>
              </a:ext>
            </a:extLst>
          </p:cNvPr>
          <p:cNvSpPr>
            <a:spLocks noGrp="1"/>
          </p:cNvSpPr>
          <p:nvPr>
            <p:ph type="dt" sz="half" idx="10"/>
          </p:nvPr>
        </p:nvSpPr>
        <p:spPr/>
        <p:txBody>
          <a:bodyPr/>
          <a:lstStyle/>
          <a:p>
            <a:fld id="{DDBB8FD5-B690-48ED-A1FE-92AC169B607F}" type="datetimeFigureOut">
              <a:rPr lang="it-IT" smtClean="0"/>
              <a:t>31/10/2025</a:t>
            </a:fld>
            <a:endParaRPr lang="it-IT"/>
          </a:p>
        </p:txBody>
      </p:sp>
      <p:sp>
        <p:nvSpPr>
          <p:cNvPr id="6" name="Segnaposto piè di pagina 5">
            <a:extLst>
              <a:ext uri="{FF2B5EF4-FFF2-40B4-BE49-F238E27FC236}">
                <a16:creationId xmlns:a16="http://schemas.microsoft.com/office/drawing/2014/main" id="{667E62E1-1793-4934-AB8C-ED9EDC87EB3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0B9C785-803A-4C14-9413-363618CDF9DB}"/>
              </a:ext>
            </a:extLst>
          </p:cNvPr>
          <p:cNvSpPr>
            <a:spLocks noGrp="1"/>
          </p:cNvSpPr>
          <p:nvPr>
            <p:ph type="sldNum" sz="quarter" idx="12"/>
          </p:nvPr>
        </p:nvSpPr>
        <p:spPr/>
        <p:txBody>
          <a:bodyPr/>
          <a:lstStyle/>
          <a:p>
            <a:fld id="{44F3D6E7-1836-4113-A994-AF338E26F149}" type="slidenum">
              <a:rPr lang="it-IT" smtClean="0"/>
              <a:t>‹N›</a:t>
            </a:fld>
            <a:endParaRPr lang="it-IT"/>
          </a:p>
        </p:txBody>
      </p:sp>
    </p:spTree>
    <p:extLst>
      <p:ext uri="{BB962C8B-B14F-4D97-AF65-F5344CB8AC3E}">
        <p14:creationId xmlns:p14="http://schemas.microsoft.com/office/powerpoint/2010/main" val="248170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BF3B075-4240-4B52-95CB-453C0EE473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A7B89F7-D74A-4DB9-B93E-B5583322CD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506E60D-9D74-4120-A2F7-A4F36E0F90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BB8FD5-B690-48ED-A1FE-92AC169B607F}" type="datetimeFigureOut">
              <a:rPr lang="it-IT" smtClean="0"/>
              <a:t>31/10/2025</a:t>
            </a:fld>
            <a:endParaRPr lang="it-IT"/>
          </a:p>
        </p:txBody>
      </p:sp>
      <p:sp>
        <p:nvSpPr>
          <p:cNvPr id="5" name="Segnaposto piè di pagina 4">
            <a:extLst>
              <a:ext uri="{FF2B5EF4-FFF2-40B4-BE49-F238E27FC236}">
                <a16:creationId xmlns:a16="http://schemas.microsoft.com/office/drawing/2014/main" id="{19514F4E-4686-48BF-BB60-F66A988E1E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83B0E96C-8703-4BB4-94B0-914E5C71D1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3D6E7-1836-4113-A994-AF338E26F149}" type="slidenum">
              <a:rPr lang="it-IT" smtClean="0"/>
              <a:t>‹N›</a:t>
            </a:fld>
            <a:endParaRPr lang="it-IT"/>
          </a:p>
        </p:txBody>
      </p:sp>
    </p:spTree>
    <p:extLst>
      <p:ext uri="{BB962C8B-B14F-4D97-AF65-F5344CB8AC3E}">
        <p14:creationId xmlns:p14="http://schemas.microsoft.com/office/powerpoint/2010/main" val="1762877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cap="small" dirty="0"/>
              <a:t>Università degli Studi di Teramo </a:t>
            </a:r>
            <a:br>
              <a:rPr lang="it-IT" cap="small" dirty="0"/>
            </a:br>
            <a:r>
              <a:rPr lang="it-IT" sz="4900" cap="small" dirty="0"/>
              <a:t>Dipartimento di Giurisprudenza</a:t>
            </a:r>
            <a:br>
              <a:rPr lang="it-IT" cap="small" dirty="0"/>
            </a:br>
            <a:r>
              <a:rPr lang="it-IT" sz="3100" cap="small" dirty="0" err="1"/>
              <a:t>a.a</a:t>
            </a:r>
            <a:r>
              <a:rPr lang="it-IT" sz="3100" cap="small" dirty="0"/>
              <a:t>. 2025-2026</a:t>
            </a:r>
          </a:p>
        </p:txBody>
      </p:sp>
      <p:sp>
        <p:nvSpPr>
          <p:cNvPr id="3" name="Sottotitolo 2"/>
          <p:cNvSpPr>
            <a:spLocks noGrp="1"/>
          </p:cNvSpPr>
          <p:nvPr>
            <p:ph type="subTitle" idx="1"/>
          </p:nvPr>
        </p:nvSpPr>
        <p:spPr/>
        <p:txBody>
          <a:bodyPr/>
          <a:lstStyle/>
          <a:p>
            <a:r>
              <a:rPr lang="it-IT" cap="small" dirty="0"/>
              <a:t>Corso di Diritto dell’anticorruzione</a:t>
            </a:r>
          </a:p>
          <a:p>
            <a:r>
              <a:rPr lang="it-IT" dirty="0"/>
              <a:t>Modulo di Diritto amministrativo</a:t>
            </a:r>
          </a:p>
          <a:p>
            <a:r>
              <a:rPr lang="it-IT" i="1" dirty="0"/>
              <a:t>Prof. Simona D’Antonio</a:t>
            </a:r>
          </a:p>
        </p:txBody>
      </p:sp>
      <p:pic>
        <p:nvPicPr>
          <p:cNvPr id="1026" name="Picture 2" descr="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003" y="465364"/>
            <a:ext cx="1713040" cy="777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9602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C87B19-1763-4E3C-9B00-164D4042E11D}"/>
              </a:ext>
            </a:extLst>
          </p:cNvPr>
          <p:cNvSpPr>
            <a:spLocks noGrp="1"/>
          </p:cNvSpPr>
          <p:nvPr>
            <p:ph type="title"/>
          </p:nvPr>
        </p:nvSpPr>
        <p:spPr/>
        <p:txBody>
          <a:bodyPr/>
          <a:lstStyle/>
          <a:p>
            <a:r>
              <a:rPr lang="it-IT" dirty="0"/>
              <a:t>Controlimiti </a:t>
            </a:r>
          </a:p>
        </p:txBody>
      </p:sp>
      <p:sp>
        <p:nvSpPr>
          <p:cNvPr id="3" name="Segnaposto contenuto 2">
            <a:extLst>
              <a:ext uri="{FF2B5EF4-FFF2-40B4-BE49-F238E27FC236}">
                <a16:creationId xmlns:a16="http://schemas.microsoft.com/office/drawing/2014/main" id="{47203CB3-DE56-45CA-9866-107D1F4D90C7}"/>
              </a:ext>
            </a:extLst>
          </p:cNvPr>
          <p:cNvSpPr>
            <a:spLocks noGrp="1"/>
          </p:cNvSpPr>
          <p:nvPr>
            <p:ph idx="1"/>
          </p:nvPr>
        </p:nvSpPr>
        <p:spPr/>
        <p:txBody>
          <a:bodyPr/>
          <a:lstStyle/>
          <a:p>
            <a:pPr marL="514350" indent="-514350">
              <a:buAutoNum type="arabicParenR"/>
            </a:pPr>
            <a:r>
              <a:rPr lang="it-IT" dirty="0"/>
              <a:t>non si può negare l’accesso se è sufficiente il differimento (art. 24, c. 4)</a:t>
            </a:r>
          </a:p>
          <a:p>
            <a:pPr marL="514350" indent="-514350">
              <a:buAutoNum type="arabicParenR"/>
            </a:pPr>
            <a:r>
              <a:rPr lang="it-IT" dirty="0"/>
              <a:t>sottrazione all’accesso nei limiti della connessione con gli interessi di cui al c. 1 (art. 24, c. 5)</a:t>
            </a:r>
          </a:p>
          <a:p>
            <a:pPr marL="514350" indent="-514350">
              <a:buAutoNum type="arabicParenR"/>
            </a:pPr>
            <a:r>
              <a:rPr lang="it-IT" dirty="0"/>
              <a:t>deve comunque essere garantito l’accesso necessario per curare o difendere i propri interessi giuridici, c.d. «accesso difensivo» (art. 24, c. 7)</a:t>
            </a:r>
          </a:p>
          <a:p>
            <a:endParaRPr lang="it-IT" dirty="0"/>
          </a:p>
        </p:txBody>
      </p:sp>
    </p:spTree>
    <p:extLst>
      <p:ext uri="{BB962C8B-B14F-4D97-AF65-F5344CB8AC3E}">
        <p14:creationId xmlns:p14="http://schemas.microsoft.com/office/powerpoint/2010/main" val="3602721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C41561-11ED-4DE4-B7AF-047B126493A1}"/>
              </a:ext>
            </a:extLst>
          </p:cNvPr>
          <p:cNvSpPr>
            <a:spLocks noGrp="1"/>
          </p:cNvSpPr>
          <p:nvPr>
            <p:ph type="title"/>
          </p:nvPr>
        </p:nvSpPr>
        <p:spPr/>
        <p:txBody>
          <a:bodyPr>
            <a:normAutofit/>
          </a:bodyPr>
          <a:lstStyle/>
          <a:p>
            <a:r>
              <a:rPr lang="it-IT" dirty="0"/>
              <a:t>Esclusione in base alla legge </a:t>
            </a:r>
            <a:br>
              <a:rPr lang="it-IT" dirty="0"/>
            </a:br>
            <a:r>
              <a:rPr lang="it-IT" sz="3600" dirty="0"/>
              <a:t>(art. 24, cc. 1 e 2)</a:t>
            </a:r>
          </a:p>
        </p:txBody>
      </p:sp>
      <p:sp>
        <p:nvSpPr>
          <p:cNvPr id="3" name="Segnaposto contenuto 2">
            <a:extLst>
              <a:ext uri="{FF2B5EF4-FFF2-40B4-BE49-F238E27FC236}">
                <a16:creationId xmlns:a16="http://schemas.microsoft.com/office/drawing/2014/main" id="{038398EA-3A88-4A8C-88E3-2F38A3DE673A}"/>
              </a:ext>
            </a:extLst>
          </p:cNvPr>
          <p:cNvSpPr>
            <a:spLocks noGrp="1"/>
          </p:cNvSpPr>
          <p:nvPr>
            <p:ph idx="1"/>
          </p:nvPr>
        </p:nvSpPr>
        <p:spPr/>
        <p:txBody>
          <a:bodyPr/>
          <a:lstStyle/>
          <a:p>
            <a:pPr marL="514350" indent="-514350">
              <a:buAutoNum type="alphaLcParenR"/>
            </a:pPr>
            <a:r>
              <a:rPr lang="it-IT" dirty="0"/>
              <a:t>segreto di Stato</a:t>
            </a:r>
          </a:p>
          <a:p>
            <a:pPr marL="514350" indent="-514350">
              <a:buAutoNum type="alphaLcParenR"/>
            </a:pPr>
            <a:r>
              <a:rPr lang="it-IT" dirty="0"/>
              <a:t>procedimenti tributari</a:t>
            </a:r>
          </a:p>
          <a:p>
            <a:pPr marL="514350" indent="-514350">
              <a:buAutoNum type="alphaLcParenR"/>
            </a:pPr>
            <a:r>
              <a:rPr lang="it-IT" dirty="0"/>
              <a:t>atti normativi, amministrativi generali, di pianificazione e di programmazione</a:t>
            </a:r>
          </a:p>
          <a:p>
            <a:pPr marL="514350" indent="-514350">
              <a:buAutoNum type="alphaLcParenR"/>
            </a:pPr>
            <a:r>
              <a:rPr lang="it-IT" dirty="0"/>
              <a:t>procedimenti selettivi (informazioni psicoattitudinali relative a terzi)</a:t>
            </a:r>
          </a:p>
        </p:txBody>
      </p:sp>
    </p:spTree>
    <p:extLst>
      <p:ext uri="{BB962C8B-B14F-4D97-AF65-F5344CB8AC3E}">
        <p14:creationId xmlns:p14="http://schemas.microsoft.com/office/powerpoint/2010/main" val="1575548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C5E9D6-702D-4986-B46E-2659D31572BB}"/>
              </a:ext>
            </a:extLst>
          </p:cNvPr>
          <p:cNvSpPr>
            <a:spLocks noGrp="1"/>
          </p:cNvSpPr>
          <p:nvPr>
            <p:ph type="title"/>
          </p:nvPr>
        </p:nvSpPr>
        <p:spPr/>
        <p:txBody>
          <a:bodyPr>
            <a:normAutofit fontScale="90000"/>
          </a:bodyPr>
          <a:lstStyle/>
          <a:p>
            <a:r>
              <a:rPr lang="it-IT" dirty="0"/>
              <a:t>Esclusione in base ad un regolamento governativo </a:t>
            </a:r>
            <a:r>
              <a:rPr lang="it-IT" sz="4000" dirty="0"/>
              <a:t>(art. 24, c. 6 + art. 8 d.P.R. n. 352/1992)</a:t>
            </a:r>
          </a:p>
        </p:txBody>
      </p:sp>
      <p:sp>
        <p:nvSpPr>
          <p:cNvPr id="3" name="Segnaposto contenuto 2">
            <a:extLst>
              <a:ext uri="{FF2B5EF4-FFF2-40B4-BE49-F238E27FC236}">
                <a16:creationId xmlns:a16="http://schemas.microsoft.com/office/drawing/2014/main" id="{3F7323A5-40DC-4D42-88D3-0149A34F0FBC}"/>
              </a:ext>
            </a:extLst>
          </p:cNvPr>
          <p:cNvSpPr>
            <a:spLocks noGrp="1"/>
          </p:cNvSpPr>
          <p:nvPr>
            <p:ph idx="1"/>
          </p:nvPr>
        </p:nvSpPr>
        <p:spPr/>
        <p:txBody>
          <a:bodyPr/>
          <a:lstStyle/>
          <a:p>
            <a:pPr marL="514350" indent="-514350">
              <a:buAutoNum type="alphaLcParenR"/>
            </a:pPr>
            <a:r>
              <a:rPr lang="it-IT" dirty="0"/>
              <a:t>difesa e sicurezza nazionale, sovranità nazionale, relazioni internazionali </a:t>
            </a:r>
          </a:p>
          <a:p>
            <a:pPr marL="514350" indent="-514350">
              <a:buAutoNum type="alphaLcParenR"/>
            </a:pPr>
            <a:r>
              <a:rPr lang="it-IT" dirty="0"/>
              <a:t>politica monetaria e valutaria</a:t>
            </a:r>
          </a:p>
          <a:p>
            <a:pPr marL="514350" indent="-514350">
              <a:buAutoNum type="alphaLcParenR"/>
            </a:pPr>
            <a:r>
              <a:rPr lang="it-IT" dirty="0"/>
              <a:t>ordine pubblico, prevenzione e repressione della criminalità</a:t>
            </a:r>
          </a:p>
          <a:p>
            <a:pPr marL="514350" indent="-514350">
              <a:buAutoNum type="alphaLcParenR"/>
            </a:pPr>
            <a:r>
              <a:rPr lang="it-IT" dirty="0"/>
              <a:t>vita privata o riservatezza</a:t>
            </a:r>
          </a:p>
          <a:p>
            <a:pPr marL="514350" indent="-514350">
              <a:buAutoNum type="alphaLcParenR"/>
            </a:pPr>
            <a:r>
              <a:rPr lang="it-IT" dirty="0"/>
              <a:t>contrattazione collettiva nazionale di lavoro (in corso) </a:t>
            </a:r>
          </a:p>
          <a:p>
            <a:pPr marL="514350" indent="-514350">
              <a:buAutoNum type="alphaLcParenR"/>
            </a:pPr>
            <a:endParaRPr lang="it-IT" dirty="0"/>
          </a:p>
        </p:txBody>
      </p:sp>
    </p:spTree>
    <p:extLst>
      <p:ext uri="{BB962C8B-B14F-4D97-AF65-F5344CB8AC3E}">
        <p14:creationId xmlns:p14="http://schemas.microsoft.com/office/powerpoint/2010/main" val="617160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E2F734-3DC9-46C5-A7BF-09652E7DC86D}"/>
              </a:ext>
            </a:extLst>
          </p:cNvPr>
          <p:cNvSpPr>
            <a:spLocks noGrp="1"/>
          </p:cNvSpPr>
          <p:nvPr>
            <p:ph type="title"/>
          </p:nvPr>
        </p:nvSpPr>
        <p:spPr/>
        <p:txBody>
          <a:bodyPr/>
          <a:lstStyle/>
          <a:p>
            <a:r>
              <a:rPr lang="it-IT" dirty="0"/>
              <a:t>Accesso e riservatezza </a:t>
            </a:r>
            <a:br>
              <a:rPr lang="it-IT" dirty="0"/>
            </a:br>
            <a:r>
              <a:rPr lang="it-IT" sz="3600" dirty="0"/>
              <a:t>(art. 24, c. 6, lett. d) e c. 7)</a:t>
            </a:r>
          </a:p>
        </p:txBody>
      </p:sp>
      <p:sp>
        <p:nvSpPr>
          <p:cNvPr id="3" name="Segnaposto contenuto 2">
            <a:extLst>
              <a:ext uri="{FF2B5EF4-FFF2-40B4-BE49-F238E27FC236}">
                <a16:creationId xmlns:a16="http://schemas.microsoft.com/office/drawing/2014/main" id="{A8A0FDF7-67E5-47B7-BF2C-53B3454BED61}"/>
              </a:ext>
            </a:extLst>
          </p:cNvPr>
          <p:cNvSpPr>
            <a:spLocks noGrp="1"/>
          </p:cNvSpPr>
          <p:nvPr>
            <p:ph idx="1"/>
          </p:nvPr>
        </p:nvSpPr>
        <p:spPr/>
        <p:txBody>
          <a:bodyPr/>
          <a:lstStyle/>
          <a:p>
            <a:pPr marL="514350" indent="-514350">
              <a:buAutoNum type="arabicParenR"/>
            </a:pPr>
            <a:r>
              <a:rPr lang="it-IT" dirty="0"/>
              <a:t>prevalenza del c.d. «accesso difensivo» rispetto alla riservatezza</a:t>
            </a:r>
          </a:p>
          <a:p>
            <a:pPr marL="514350" indent="-514350">
              <a:buAutoNum type="arabicParenR"/>
            </a:pPr>
            <a:r>
              <a:rPr lang="it-IT" dirty="0"/>
              <a:t>dati sensibili e giudiziari: accesso consentito nei limiti in cui sia strettamente indispensabile </a:t>
            </a:r>
          </a:p>
          <a:p>
            <a:pPr marL="514350" indent="-514350">
              <a:buAutoNum type="arabicParenR"/>
            </a:pPr>
            <a:r>
              <a:rPr lang="it-IT" dirty="0"/>
              <a:t>dati «super-sensibili» (idonei a rivelare lo stato di salute e la vita sessuale): accesso consentito nei termini di cui all’art. 60 d. lgs. n. 196/2003 →</a:t>
            </a:r>
          </a:p>
          <a:p>
            <a:endParaRPr lang="it-IT" dirty="0"/>
          </a:p>
        </p:txBody>
      </p:sp>
    </p:spTree>
    <p:extLst>
      <p:ext uri="{BB962C8B-B14F-4D97-AF65-F5344CB8AC3E}">
        <p14:creationId xmlns:p14="http://schemas.microsoft.com/office/powerpoint/2010/main" val="2096856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4A20DD-89BE-48DF-91AA-2917A4E7E48E}"/>
              </a:ext>
            </a:extLst>
          </p:cNvPr>
          <p:cNvSpPr>
            <a:spLocks noGrp="1"/>
          </p:cNvSpPr>
          <p:nvPr>
            <p:ph type="title"/>
          </p:nvPr>
        </p:nvSpPr>
        <p:spPr/>
        <p:txBody>
          <a:bodyPr/>
          <a:lstStyle/>
          <a:p>
            <a:r>
              <a:rPr lang="it-IT" dirty="0"/>
              <a:t>→ art. 60 d. lgs. n. 196/2003</a:t>
            </a:r>
          </a:p>
        </p:txBody>
      </p:sp>
      <p:sp>
        <p:nvSpPr>
          <p:cNvPr id="3" name="Segnaposto contenuto 2">
            <a:extLst>
              <a:ext uri="{FF2B5EF4-FFF2-40B4-BE49-F238E27FC236}">
                <a16:creationId xmlns:a16="http://schemas.microsoft.com/office/drawing/2014/main" id="{31B96D5B-2335-44D8-840E-5FE372AC10AF}"/>
              </a:ext>
            </a:extLst>
          </p:cNvPr>
          <p:cNvSpPr>
            <a:spLocks noGrp="1"/>
          </p:cNvSpPr>
          <p:nvPr>
            <p:ph idx="1"/>
          </p:nvPr>
        </p:nvSpPr>
        <p:spPr/>
        <p:txBody>
          <a:bodyPr/>
          <a:lstStyle/>
          <a:p>
            <a:pPr marL="0" indent="0">
              <a:buNone/>
            </a:pPr>
            <a:r>
              <a:rPr lang="it-IT" dirty="0"/>
              <a:t>«Quando il trattamento concerne dati genetici, relativi alla salute, alla vita sessuale o all'orientamento sessuale della persona, il trattamento è consentito </a:t>
            </a:r>
            <a:r>
              <a:rPr lang="it-IT" i="1" dirty="0"/>
              <a:t>se la situazione giuridicamente rilevante</a:t>
            </a:r>
            <a:r>
              <a:rPr lang="it-IT" dirty="0"/>
              <a:t> che si intende tutelare con la richiesta di accesso ai documenti amministrativi, </a:t>
            </a:r>
            <a:r>
              <a:rPr lang="it-IT" i="1" dirty="0"/>
              <a:t>è di rango almeno pari ai diritti dell'interessato</a:t>
            </a:r>
            <a:r>
              <a:rPr lang="it-IT" dirty="0"/>
              <a:t>, ovvero consiste in un </a:t>
            </a:r>
            <a:r>
              <a:rPr lang="it-IT" i="1" dirty="0"/>
              <a:t>diritto della personalità</a:t>
            </a:r>
            <a:r>
              <a:rPr lang="it-IT" dirty="0"/>
              <a:t> o in un altro </a:t>
            </a:r>
            <a:r>
              <a:rPr lang="it-IT" i="1" dirty="0"/>
              <a:t>diritto o libertà fondamentale</a:t>
            </a:r>
            <a:r>
              <a:rPr lang="it-IT" dirty="0"/>
              <a:t>.»</a:t>
            </a:r>
          </a:p>
          <a:p>
            <a:pPr marL="0" indent="0">
              <a:buNone/>
            </a:pPr>
            <a:endParaRPr lang="it-IT" dirty="0"/>
          </a:p>
          <a:p>
            <a:pPr marL="0" indent="0">
              <a:buNone/>
            </a:pPr>
            <a:r>
              <a:rPr lang="it-IT" dirty="0"/>
              <a:t>		    = </a:t>
            </a:r>
            <a:r>
              <a:rPr lang="it-IT" u="sng" dirty="0"/>
              <a:t>c.d. criterio della «parità di rango»</a:t>
            </a:r>
          </a:p>
        </p:txBody>
      </p:sp>
    </p:spTree>
    <p:extLst>
      <p:ext uri="{BB962C8B-B14F-4D97-AF65-F5344CB8AC3E}">
        <p14:creationId xmlns:p14="http://schemas.microsoft.com/office/powerpoint/2010/main" val="3729237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4219A1-9FB5-42A1-8D53-7301B03CC932}"/>
              </a:ext>
            </a:extLst>
          </p:cNvPr>
          <p:cNvSpPr>
            <a:spLocks noGrp="1"/>
          </p:cNvSpPr>
          <p:nvPr>
            <p:ph type="title"/>
          </p:nvPr>
        </p:nvSpPr>
        <p:spPr/>
        <p:txBody>
          <a:bodyPr/>
          <a:lstStyle/>
          <a:p>
            <a:r>
              <a:rPr lang="it-IT" dirty="0"/>
              <a:t>Esercizio del diritto di accesso</a:t>
            </a:r>
          </a:p>
        </p:txBody>
      </p:sp>
      <p:sp>
        <p:nvSpPr>
          <p:cNvPr id="3" name="Segnaposto contenuto 2">
            <a:extLst>
              <a:ext uri="{FF2B5EF4-FFF2-40B4-BE49-F238E27FC236}">
                <a16:creationId xmlns:a16="http://schemas.microsoft.com/office/drawing/2014/main" id="{FE2F4F6D-78F4-4AD2-AEEE-BEE063273064}"/>
              </a:ext>
            </a:extLst>
          </p:cNvPr>
          <p:cNvSpPr>
            <a:spLocks noGrp="1"/>
          </p:cNvSpPr>
          <p:nvPr>
            <p:ph idx="1"/>
          </p:nvPr>
        </p:nvSpPr>
        <p:spPr/>
        <p:txBody>
          <a:bodyPr>
            <a:normAutofit lnSpcReduction="10000"/>
          </a:bodyPr>
          <a:lstStyle/>
          <a:p>
            <a:r>
              <a:rPr lang="it-IT" dirty="0"/>
              <a:t>art. 25 + D.P.R. 12 aprile 2006, n. 184</a:t>
            </a:r>
          </a:p>
          <a:p>
            <a:pPr>
              <a:buFontTx/>
              <a:buChar char="-"/>
            </a:pPr>
            <a:r>
              <a:rPr lang="it-IT" dirty="0"/>
              <a:t>esame ed estrazione di copia dei documenti </a:t>
            </a:r>
          </a:p>
          <a:p>
            <a:pPr>
              <a:buFontTx/>
              <a:buChar char="-"/>
            </a:pPr>
            <a:r>
              <a:rPr lang="it-IT" dirty="0"/>
              <a:t>richiesta </a:t>
            </a:r>
            <a:r>
              <a:rPr lang="it-IT" i="1" dirty="0"/>
              <a:t>motivata</a:t>
            </a:r>
            <a:r>
              <a:rPr lang="it-IT" dirty="0"/>
              <a:t> all’amministrazione che ha formato il documento o che lo detiene stabilmente </a:t>
            </a:r>
          </a:p>
          <a:p>
            <a:pPr>
              <a:buFontTx/>
              <a:buChar char="-"/>
            </a:pPr>
            <a:r>
              <a:rPr lang="it-IT" dirty="0"/>
              <a:t>diniego, differimento e limitazione </a:t>
            </a:r>
            <a:r>
              <a:rPr lang="it-IT" i="1" dirty="0"/>
              <a:t>motivati</a:t>
            </a:r>
            <a:r>
              <a:rPr lang="it-IT" dirty="0"/>
              <a:t> </a:t>
            </a:r>
          </a:p>
          <a:p>
            <a:pPr>
              <a:buFontTx/>
              <a:buChar char="-"/>
            </a:pPr>
            <a:r>
              <a:rPr lang="it-IT" dirty="0"/>
              <a:t>accesso </a:t>
            </a:r>
            <a:r>
              <a:rPr lang="it-IT" i="1" dirty="0"/>
              <a:t>formale</a:t>
            </a:r>
            <a:r>
              <a:rPr lang="it-IT" dirty="0"/>
              <a:t>, se vi sono «controinteressati» ex art. 22, c. 1, lett. c): comunicazione e termine di 10 gg. per «motivata opposizione»</a:t>
            </a:r>
          </a:p>
          <a:p>
            <a:pPr>
              <a:buFontTx/>
              <a:buChar char="-"/>
            </a:pPr>
            <a:r>
              <a:rPr lang="it-IT" dirty="0"/>
              <a:t>accesso </a:t>
            </a:r>
            <a:r>
              <a:rPr lang="it-IT" i="1" dirty="0"/>
              <a:t>informale</a:t>
            </a:r>
            <a:r>
              <a:rPr lang="it-IT" dirty="0"/>
              <a:t>, se non vi sono «controinteressati», con richiesta anche verbale</a:t>
            </a:r>
          </a:p>
          <a:p>
            <a:pPr>
              <a:buFontTx/>
              <a:buChar char="-"/>
            </a:pPr>
            <a:r>
              <a:rPr lang="it-IT" dirty="0"/>
              <a:t>termine di 30 gg. dalla richiesta → silenzio-rigetto </a:t>
            </a:r>
          </a:p>
          <a:p>
            <a:pPr>
              <a:buFontTx/>
              <a:buChar char="-"/>
            </a:pPr>
            <a:endParaRPr lang="it-IT" dirty="0"/>
          </a:p>
          <a:p>
            <a:pPr>
              <a:buFontTx/>
              <a:buChar char="-"/>
            </a:pPr>
            <a:endParaRPr lang="it-IT" dirty="0"/>
          </a:p>
        </p:txBody>
      </p:sp>
    </p:spTree>
    <p:extLst>
      <p:ext uri="{BB962C8B-B14F-4D97-AF65-F5344CB8AC3E}">
        <p14:creationId xmlns:p14="http://schemas.microsoft.com/office/powerpoint/2010/main" val="2163733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41590B-A75F-466D-8D6B-98791AEF42F5}"/>
              </a:ext>
            </a:extLst>
          </p:cNvPr>
          <p:cNvSpPr>
            <a:spLocks noGrp="1"/>
          </p:cNvSpPr>
          <p:nvPr>
            <p:ph type="title"/>
          </p:nvPr>
        </p:nvSpPr>
        <p:spPr/>
        <p:txBody>
          <a:bodyPr/>
          <a:lstStyle/>
          <a:p>
            <a:r>
              <a:rPr lang="it-IT" dirty="0"/>
              <a:t>Ricorsi </a:t>
            </a:r>
          </a:p>
        </p:txBody>
      </p:sp>
      <p:sp>
        <p:nvSpPr>
          <p:cNvPr id="3" name="Segnaposto contenuto 2">
            <a:extLst>
              <a:ext uri="{FF2B5EF4-FFF2-40B4-BE49-F238E27FC236}">
                <a16:creationId xmlns:a16="http://schemas.microsoft.com/office/drawing/2014/main" id="{87DE9DF3-D91F-4A26-B7C9-90678825C56E}"/>
              </a:ext>
            </a:extLst>
          </p:cNvPr>
          <p:cNvSpPr>
            <a:spLocks noGrp="1"/>
          </p:cNvSpPr>
          <p:nvPr>
            <p:ph idx="1"/>
          </p:nvPr>
        </p:nvSpPr>
        <p:spPr/>
        <p:txBody>
          <a:bodyPr/>
          <a:lstStyle/>
          <a:p>
            <a:pPr>
              <a:buFontTx/>
              <a:buChar char="-"/>
            </a:pPr>
            <a:r>
              <a:rPr lang="it-IT" dirty="0"/>
              <a:t>entro 30 gg. dal diniego (espresso o tacito) o dal differimento sono possibili, in alternativa:</a:t>
            </a:r>
          </a:p>
          <a:p>
            <a:pPr>
              <a:buFontTx/>
              <a:buChar char="-"/>
            </a:pPr>
            <a:r>
              <a:rPr lang="it-IT" dirty="0"/>
              <a:t>ricorso al TAR → art. 116 </a:t>
            </a:r>
            <a:r>
              <a:rPr lang="it-IT" dirty="0" err="1"/>
              <a:t>c.p.a</a:t>
            </a:r>
            <a:r>
              <a:rPr lang="it-IT" dirty="0"/>
              <a:t>.</a:t>
            </a:r>
          </a:p>
          <a:p>
            <a:pPr>
              <a:buFontTx/>
              <a:buChar char="-"/>
            </a:pPr>
            <a:r>
              <a:rPr lang="it-IT" dirty="0"/>
              <a:t>istanza di riesame al difensore civico o alla Commissione per l’accesso → 30 gg. → silenzio-rigetto → ricorso al TAR </a:t>
            </a:r>
          </a:p>
          <a:p>
            <a:pPr>
              <a:buFontTx/>
              <a:buChar char="-"/>
            </a:pPr>
            <a:r>
              <a:rPr lang="it-IT" dirty="0"/>
              <a:t>se il difensore civico o la Commissione ritengono illegittimo il diniego o il differimento, ne informano il richiedente e lo comunicano alla P.A. </a:t>
            </a:r>
          </a:p>
          <a:p>
            <a:pPr>
              <a:buFontTx/>
              <a:buChar char="-"/>
            </a:pPr>
            <a:r>
              <a:rPr lang="it-IT" dirty="0"/>
              <a:t>se la P.A. non conferma motivando entro 30 gg. → silenzio-assenso</a:t>
            </a:r>
          </a:p>
        </p:txBody>
      </p:sp>
    </p:spTree>
    <p:extLst>
      <p:ext uri="{BB962C8B-B14F-4D97-AF65-F5344CB8AC3E}">
        <p14:creationId xmlns:p14="http://schemas.microsoft.com/office/powerpoint/2010/main" val="1295386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D8CF70-0162-4743-8E9E-E5F8C5CE5994}"/>
              </a:ext>
            </a:extLst>
          </p:cNvPr>
          <p:cNvSpPr>
            <a:spLocks noGrp="1"/>
          </p:cNvSpPr>
          <p:nvPr>
            <p:ph type="title"/>
          </p:nvPr>
        </p:nvSpPr>
        <p:spPr/>
        <p:txBody>
          <a:bodyPr/>
          <a:lstStyle/>
          <a:p>
            <a:r>
              <a:rPr lang="it-IT" dirty="0"/>
              <a:t>Accesso e riservatezza</a:t>
            </a:r>
          </a:p>
        </p:txBody>
      </p:sp>
      <p:sp>
        <p:nvSpPr>
          <p:cNvPr id="3" name="Segnaposto testo 2">
            <a:extLst>
              <a:ext uri="{FF2B5EF4-FFF2-40B4-BE49-F238E27FC236}">
                <a16:creationId xmlns:a16="http://schemas.microsoft.com/office/drawing/2014/main" id="{EE966534-1A49-427D-88A4-39CB252E2E61}"/>
              </a:ext>
            </a:extLst>
          </p:cNvPr>
          <p:cNvSpPr>
            <a:spLocks noGrp="1"/>
          </p:cNvSpPr>
          <p:nvPr>
            <p:ph type="body" idx="1"/>
          </p:nvPr>
        </p:nvSpPr>
        <p:spPr/>
        <p:txBody>
          <a:bodyPr/>
          <a:lstStyle/>
          <a:p>
            <a:r>
              <a:rPr lang="it-IT" dirty="0"/>
              <a:t>Giurisprudenza </a:t>
            </a:r>
          </a:p>
        </p:txBody>
      </p:sp>
    </p:spTree>
    <p:extLst>
      <p:ext uri="{BB962C8B-B14F-4D97-AF65-F5344CB8AC3E}">
        <p14:creationId xmlns:p14="http://schemas.microsoft.com/office/powerpoint/2010/main" val="758285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876080-744A-47DA-A4CE-D651180377AA}"/>
              </a:ext>
            </a:extLst>
          </p:cNvPr>
          <p:cNvSpPr>
            <a:spLocks noGrp="1"/>
          </p:cNvSpPr>
          <p:nvPr>
            <p:ph type="title"/>
          </p:nvPr>
        </p:nvSpPr>
        <p:spPr/>
        <p:txBody>
          <a:bodyPr/>
          <a:lstStyle/>
          <a:p>
            <a:r>
              <a:rPr lang="it-IT" dirty="0"/>
              <a:t>Cons. Stato, Ad. </a:t>
            </a:r>
            <a:r>
              <a:rPr lang="it-IT" dirty="0" err="1"/>
              <a:t>Plen</a:t>
            </a:r>
            <a:r>
              <a:rPr lang="it-IT" dirty="0"/>
              <a:t>., 18.3.2021, n. 4</a:t>
            </a:r>
          </a:p>
        </p:txBody>
      </p:sp>
      <p:sp>
        <p:nvSpPr>
          <p:cNvPr id="3" name="Segnaposto contenuto 2">
            <a:extLst>
              <a:ext uri="{FF2B5EF4-FFF2-40B4-BE49-F238E27FC236}">
                <a16:creationId xmlns:a16="http://schemas.microsoft.com/office/drawing/2014/main" id="{DA8DC20B-7D0B-4A8D-9C70-6FADA3AF1760}"/>
              </a:ext>
            </a:extLst>
          </p:cNvPr>
          <p:cNvSpPr>
            <a:spLocks noGrp="1"/>
          </p:cNvSpPr>
          <p:nvPr>
            <p:ph idx="1"/>
          </p:nvPr>
        </p:nvSpPr>
        <p:spPr/>
        <p:txBody>
          <a:bodyPr>
            <a:normAutofit/>
          </a:bodyPr>
          <a:lstStyle/>
          <a:p>
            <a:pPr algn="just"/>
            <a:r>
              <a:rPr lang="it-IT" dirty="0"/>
              <a:t>La società Alfa s.r.l., avendo instaurato un giudizio civile di simulazione nei confronti della società Beta </a:t>
            </a:r>
            <a:r>
              <a:rPr lang="it-IT" dirty="0" err="1"/>
              <a:t>s.p.a.</a:t>
            </a:r>
            <a:r>
              <a:rPr lang="it-IT" dirty="0"/>
              <a:t> e volendo avvalersi in tale giudizio di documenti fiscali relativi alla controparte, presenta all’Agenzia delle Entrate istanza di accesso ai documenti ai sensi della l. n. 241/1990 al fine di ottenere copia delle dichiarazioni dei redditi della società Beta. L’Agenzia delle Entrate rigetta l’istanza, motivando con l’affermazione che il rilascio della suddetta documentazione violerebbe il diritto alla riservatezza della società Beta e che, d’altra parte, la società Alfa non avrebbe spiegato precisamente in che modo le dichiarazioni dei redditi di Beta le sarebbero utili nel giudizio civile in corso.</a:t>
            </a:r>
          </a:p>
        </p:txBody>
      </p:sp>
    </p:spTree>
    <p:extLst>
      <p:ext uri="{BB962C8B-B14F-4D97-AF65-F5344CB8AC3E}">
        <p14:creationId xmlns:p14="http://schemas.microsoft.com/office/powerpoint/2010/main" val="1823437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5C35F-0213-405A-BE7C-1DA83A5750DF}"/>
              </a:ext>
            </a:extLst>
          </p:cNvPr>
          <p:cNvSpPr>
            <a:spLocks noGrp="1"/>
          </p:cNvSpPr>
          <p:nvPr>
            <p:ph type="title"/>
          </p:nvPr>
        </p:nvSpPr>
        <p:spPr/>
        <p:txBody>
          <a:bodyPr/>
          <a:lstStyle/>
          <a:p>
            <a:r>
              <a:rPr lang="it-IT" dirty="0"/>
              <a:t>I «principi di diritto»</a:t>
            </a:r>
          </a:p>
        </p:txBody>
      </p:sp>
      <p:sp>
        <p:nvSpPr>
          <p:cNvPr id="3" name="Segnaposto contenuto 2">
            <a:extLst>
              <a:ext uri="{FF2B5EF4-FFF2-40B4-BE49-F238E27FC236}">
                <a16:creationId xmlns:a16="http://schemas.microsoft.com/office/drawing/2014/main" id="{04950552-8ACE-4650-B97B-9D6F141F948C}"/>
              </a:ext>
            </a:extLst>
          </p:cNvPr>
          <p:cNvSpPr>
            <a:spLocks noGrp="1"/>
          </p:cNvSpPr>
          <p:nvPr>
            <p:ph idx="1"/>
          </p:nvPr>
        </p:nvSpPr>
        <p:spPr/>
        <p:txBody>
          <a:bodyPr/>
          <a:lstStyle/>
          <a:p>
            <a:pPr marL="0" indent="0" algn="just">
              <a:buNone/>
            </a:pPr>
            <a:r>
              <a:rPr lang="it-IT" dirty="0"/>
              <a:t>a) In materia di accesso difensivo ex art. 24, c. 7, l. n. 241/1990 si deve escludere che sia sufficiente nell'istanza di accesso un generico riferimento a non meglio precisate esigenze probatorie e difensive, siano esse riferite a un processo già pendente oppure ancora instaurando, poiché l'ostensione del documento richiesto passa attraverso un rigoroso, motivato, vaglio sul nesso di </a:t>
            </a:r>
            <a:r>
              <a:rPr lang="it-IT" i="1" dirty="0"/>
              <a:t>strumentalità necessaria</a:t>
            </a:r>
            <a:r>
              <a:rPr lang="it-IT" dirty="0"/>
              <a:t> tra la documentazione richiesta e la situazione finale che l'istante intende curare o tutelare;</a:t>
            </a:r>
          </a:p>
        </p:txBody>
      </p:sp>
    </p:spTree>
    <p:extLst>
      <p:ext uri="{BB962C8B-B14F-4D97-AF65-F5344CB8AC3E}">
        <p14:creationId xmlns:p14="http://schemas.microsoft.com/office/powerpoint/2010/main" val="1957729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38E81B-282A-4AFC-B73A-450ACB1C93DB}"/>
              </a:ext>
            </a:extLst>
          </p:cNvPr>
          <p:cNvSpPr>
            <a:spLocks noGrp="1"/>
          </p:cNvSpPr>
          <p:nvPr>
            <p:ph type="ctrTitle"/>
          </p:nvPr>
        </p:nvSpPr>
        <p:spPr/>
        <p:txBody>
          <a:bodyPr/>
          <a:lstStyle/>
          <a:p>
            <a:r>
              <a:rPr lang="it-IT" dirty="0"/>
              <a:t>Il diritto di accesso</a:t>
            </a:r>
          </a:p>
        </p:txBody>
      </p:sp>
      <p:sp>
        <p:nvSpPr>
          <p:cNvPr id="3" name="Sottotitolo 2">
            <a:extLst>
              <a:ext uri="{FF2B5EF4-FFF2-40B4-BE49-F238E27FC236}">
                <a16:creationId xmlns:a16="http://schemas.microsoft.com/office/drawing/2014/main" id="{B3E30608-DD81-4FFC-A52D-9A383CBFB8FB}"/>
              </a:ext>
            </a:extLst>
          </p:cNvPr>
          <p:cNvSpPr>
            <a:spLocks noGrp="1"/>
          </p:cNvSpPr>
          <p:nvPr>
            <p:ph type="subTitle" idx="1"/>
          </p:nvPr>
        </p:nvSpPr>
        <p:spPr/>
        <p:txBody>
          <a:bodyPr>
            <a:normAutofit/>
          </a:bodyPr>
          <a:lstStyle/>
          <a:p>
            <a:r>
              <a:rPr lang="it-IT" sz="4400" dirty="0"/>
              <a:t>ai documenti amministrativi</a:t>
            </a:r>
          </a:p>
        </p:txBody>
      </p:sp>
    </p:spTree>
    <p:extLst>
      <p:ext uri="{BB962C8B-B14F-4D97-AF65-F5344CB8AC3E}">
        <p14:creationId xmlns:p14="http://schemas.microsoft.com/office/powerpoint/2010/main" val="3045572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9B5783-C96B-46D8-976B-F4C01E871815}"/>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DA01AF89-169B-4502-9D36-F5147520C1F1}"/>
              </a:ext>
            </a:extLst>
          </p:cNvPr>
          <p:cNvSpPr>
            <a:spLocks noGrp="1"/>
          </p:cNvSpPr>
          <p:nvPr>
            <p:ph idx="1"/>
          </p:nvPr>
        </p:nvSpPr>
        <p:spPr/>
        <p:txBody>
          <a:bodyPr>
            <a:normAutofit lnSpcReduction="10000"/>
          </a:bodyPr>
          <a:lstStyle/>
          <a:p>
            <a:pPr marL="0" indent="0" algn="just">
              <a:buNone/>
            </a:pPr>
            <a:r>
              <a:rPr lang="it-IT" dirty="0"/>
              <a:t>b) la P.A. che detiene il documento e il G.A. adito nel giudizio di accesso ex art. 116 </a:t>
            </a:r>
            <a:r>
              <a:rPr lang="it-IT" dirty="0" err="1"/>
              <a:t>c.p.a</a:t>
            </a:r>
            <a:r>
              <a:rPr lang="it-IT" dirty="0"/>
              <a:t>. non devono invece svolgere ex ante alcuna ultronea valutazione sull'ammissibilità, sull'influenza o sulla decisività del documento richiesto nell'eventuale giudizio instaurato, poiché un simile apprezzamento compete, se del caso, solo all'autorità giudiziaria investita della questione e non certo alla P.A. che detiene il documento o al G.A. nel giudizio sull'accesso, salvo il caso di una evidente, assoluta, mancanza di collegamento tra il documento e le esigenze difensive e, quindi, l’ipotesi di esercizio pretestuoso o temerario dell'accesso difensivo stesso per la radicale assenza dei presupposti legittimanti previsti dalla L. n. 241/1990. </a:t>
            </a:r>
          </a:p>
          <a:p>
            <a:pPr marL="0" indent="0" algn="just">
              <a:buNone/>
            </a:pPr>
            <a:r>
              <a:rPr lang="it-IT" dirty="0"/>
              <a:t>(In termini, cfr. Cons. Stato, Ad. </a:t>
            </a:r>
            <a:r>
              <a:rPr lang="it-IT" dirty="0" err="1"/>
              <a:t>Plen</a:t>
            </a:r>
            <a:r>
              <a:rPr lang="it-IT" dirty="0"/>
              <a:t>., </a:t>
            </a:r>
            <a:r>
              <a:rPr lang="it-IT" dirty="0" err="1"/>
              <a:t>nn</a:t>
            </a:r>
            <a:r>
              <a:rPr lang="it-IT" dirty="0"/>
              <a:t>. 19, 20 e 21 del 2020).</a:t>
            </a:r>
          </a:p>
          <a:p>
            <a:pPr marL="0" indent="0">
              <a:buNone/>
            </a:pPr>
            <a:endParaRPr lang="it-IT" dirty="0"/>
          </a:p>
        </p:txBody>
      </p:sp>
    </p:spTree>
    <p:extLst>
      <p:ext uri="{BB962C8B-B14F-4D97-AF65-F5344CB8AC3E}">
        <p14:creationId xmlns:p14="http://schemas.microsoft.com/office/powerpoint/2010/main" val="313974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FA4C2F-CB58-42EC-8562-7DAE471961AF}"/>
              </a:ext>
            </a:extLst>
          </p:cNvPr>
          <p:cNvSpPr>
            <a:spLocks noGrp="1"/>
          </p:cNvSpPr>
          <p:nvPr>
            <p:ph type="title"/>
          </p:nvPr>
        </p:nvSpPr>
        <p:spPr/>
        <p:txBody>
          <a:bodyPr/>
          <a:lstStyle/>
          <a:p>
            <a:r>
              <a:rPr lang="it-IT" dirty="0"/>
              <a:t>Accesso in materia di appalti</a:t>
            </a:r>
          </a:p>
        </p:txBody>
      </p:sp>
      <p:sp>
        <p:nvSpPr>
          <p:cNvPr id="3" name="Segnaposto testo 2">
            <a:extLst>
              <a:ext uri="{FF2B5EF4-FFF2-40B4-BE49-F238E27FC236}">
                <a16:creationId xmlns:a16="http://schemas.microsoft.com/office/drawing/2014/main" id="{79011582-B523-4B50-81ED-6EC89886AF5B}"/>
              </a:ext>
            </a:extLst>
          </p:cNvPr>
          <p:cNvSpPr>
            <a:spLocks noGrp="1"/>
          </p:cNvSpPr>
          <p:nvPr>
            <p:ph type="body" idx="1"/>
          </p:nvPr>
        </p:nvSpPr>
        <p:spPr/>
        <p:txBody>
          <a:bodyPr/>
          <a:lstStyle/>
          <a:p>
            <a:r>
              <a:rPr lang="it-IT" sz="3600" dirty="0"/>
              <a:t>Giurisprudenza</a:t>
            </a:r>
            <a:r>
              <a:rPr lang="it-IT" dirty="0"/>
              <a:t> </a:t>
            </a:r>
          </a:p>
        </p:txBody>
      </p:sp>
    </p:spTree>
    <p:extLst>
      <p:ext uri="{BB962C8B-B14F-4D97-AF65-F5344CB8AC3E}">
        <p14:creationId xmlns:p14="http://schemas.microsoft.com/office/powerpoint/2010/main" val="320307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1ACAA0-DD3B-4A1D-B606-37E7091CD839}"/>
              </a:ext>
            </a:extLst>
          </p:cNvPr>
          <p:cNvSpPr>
            <a:spLocks noGrp="1"/>
          </p:cNvSpPr>
          <p:nvPr>
            <p:ph type="title"/>
          </p:nvPr>
        </p:nvSpPr>
        <p:spPr/>
        <p:txBody>
          <a:bodyPr/>
          <a:lstStyle/>
          <a:p>
            <a:r>
              <a:rPr lang="it-IT" dirty="0"/>
              <a:t>Cons. </a:t>
            </a:r>
            <a:r>
              <a:rPr lang="en-US" dirty="0" err="1"/>
              <a:t>Stato</a:t>
            </a:r>
            <a:r>
              <a:rPr lang="en-US" dirty="0"/>
              <a:t>, Ad. </a:t>
            </a:r>
            <a:r>
              <a:rPr lang="en-US" dirty="0" err="1"/>
              <a:t>Plen</a:t>
            </a:r>
            <a:r>
              <a:rPr lang="en-US" dirty="0"/>
              <a:t>., 2.4.2020, n. 10</a:t>
            </a:r>
            <a:endParaRPr lang="it-IT" dirty="0"/>
          </a:p>
        </p:txBody>
      </p:sp>
      <p:sp>
        <p:nvSpPr>
          <p:cNvPr id="3" name="Segnaposto contenuto 2">
            <a:extLst>
              <a:ext uri="{FF2B5EF4-FFF2-40B4-BE49-F238E27FC236}">
                <a16:creationId xmlns:a16="http://schemas.microsoft.com/office/drawing/2014/main" id="{4C6C349F-F586-496B-B6D4-ED99D0D11B3C}"/>
              </a:ext>
            </a:extLst>
          </p:cNvPr>
          <p:cNvSpPr>
            <a:spLocks noGrp="1"/>
          </p:cNvSpPr>
          <p:nvPr>
            <p:ph idx="1"/>
          </p:nvPr>
        </p:nvSpPr>
        <p:spPr/>
        <p:txBody>
          <a:bodyPr>
            <a:normAutofit fontScale="92500" lnSpcReduction="10000"/>
          </a:bodyPr>
          <a:lstStyle/>
          <a:p>
            <a:pPr algn="just"/>
            <a:r>
              <a:rPr lang="it-IT" dirty="0"/>
              <a:t>La società ALFA s.r.l. presenta alla ASL di BETA un’istanza di accesso agli atti relativi all’esecuzione di un contratto di fornitura, stipulato dalla ASL con la società cooperativa GAMMA a seguito di una procedura di evidenza pubblica. Alla procedura ha partecipato anche ALFA, collocandosi al secondo posto della graduatoria. L’istanza di accesso è dichiaratamente diretta a verificare se l’esecuzione del contratto si stia svolgendo nel rispetto del capitolato tecnico e dell’offerta presentata dall’aggiudicataria, dal momento che eventuali inadempienze di GAMMA determinerebbero l’obbligo della ASL di risolvere il contratto per inadempimento e di affidare la fornitura ad ALFA, per effetto dello scorrimento della graduatoria. La ASL rigetta l’istanza di accesso, ritenendola meramente esplorativa e ritenendo insussistente, in capo ad ALFA, un interesse diretto, concreto ed attuale ai sensi dell’art. 22 della l. n. 241 del 1990. </a:t>
            </a:r>
          </a:p>
        </p:txBody>
      </p:sp>
    </p:spTree>
    <p:extLst>
      <p:ext uri="{BB962C8B-B14F-4D97-AF65-F5344CB8AC3E}">
        <p14:creationId xmlns:p14="http://schemas.microsoft.com/office/powerpoint/2010/main" val="3992685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D3A2F3-0987-44AB-953A-17F5CC04D1A5}"/>
              </a:ext>
            </a:extLst>
          </p:cNvPr>
          <p:cNvSpPr>
            <a:spLocks noGrp="1"/>
          </p:cNvSpPr>
          <p:nvPr>
            <p:ph type="title"/>
          </p:nvPr>
        </p:nvSpPr>
        <p:spPr/>
        <p:txBody>
          <a:bodyPr/>
          <a:lstStyle/>
          <a:p>
            <a:r>
              <a:rPr lang="it-IT" dirty="0"/>
              <a:t>I «principi di diritto»</a:t>
            </a:r>
          </a:p>
        </p:txBody>
      </p:sp>
      <p:sp>
        <p:nvSpPr>
          <p:cNvPr id="3" name="Segnaposto contenuto 2">
            <a:extLst>
              <a:ext uri="{FF2B5EF4-FFF2-40B4-BE49-F238E27FC236}">
                <a16:creationId xmlns:a16="http://schemas.microsoft.com/office/drawing/2014/main" id="{049A4B36-DA95-4F5E-8A1C-7A416A3B696D}"/>
              </a:ext>
            </a:extLst>
          </p:cNvPr>
          <p:cNvSpPr>
            <a:spLocks noGrp="1"/>
          </p:cNvSpPr>
          <p:nvPr>
            <p:ph idx="1"/>
          </p:nvPr>
        </p:nvSpPr>
        <p:spPr/>
        <p:txBody>
          <a:bodyPr/>
          <a:lstStyle/>
          <a:p>
            <a:pPr marL="0" indent="0" algn="just">
              <a:buNone/>
            </a:pPr>
            <a:r>
              <a:rPr lang="it-IT" dirty="0"/>
              <a:t>a) </a:t>
            </a:r>
            <a:r>
              <a:rPr lang="it-IT" dirty="0">
                <a:solidFill>
                  <a:srgbClr val="FF0000"/>
                </a:solidFill>
              </a:rPr>
              <a:t>E' ravvisabile un interesse concreto e attuale, ai sensi dell'art. 22 l. n. 241/1990</a:t>
            </a:r>
            <a:r>
              <a:rPr lang="it-IT" dirty="0"/>
              <a:t>, e una conseguente legittimazione, ad avere accesso agli atti della fase esecutiva di un contratto pubblico da parte di un concorrente alla gara, in relazione a vicende che potrebbero condurre alla risoluzione per inadempimento dell'aggiudicatario e quindi allo scorrimento della graduatoria o alla riedizione della gara, purché tale istanza non si traduca in una generica volontà da parte del terzo di verificare il corretto svolgimento del rapporto contrattuale. </a:t>
            </a:r>
          </a:p>
        </p:txBody>
      </p:sp>
    </p:spTree>
    <p:extLst>
      <p:ext uri="{BB962C8B-B14F-4D97-AF65-F5344CB8AC3E}">
        <p14:creationId xmlns:p14="http://schemas.microsoft.com/office/powerpoint/2010/main" val="365118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B73E4D-65BA-4FA8-8F76-5EB377DE1BB0}"/>
              </a:ext>
            </a:extLst>
          </p:cNvPr>
          <p:cNvSpPr>
            <a:spLocks noGrp="1"/>
          </p:cNvSpPr>
          <p:nvPr>
            <p:ph type="title"/>
          </p:nvPr>
        </p:nvSpPr>
        <p:spPr/>
        <p:txBody>
          <a:bodyPr/>
          <a:lstStyle/>
          <a:p>
            <a:r>
              <a:rPr lang="it-IT" dirty="0"/>
              <a:t>… segue</a:t>
            </a:r>
          </a:p>
        </p:txBody>
      </p:sp>
      <p:sp>
        <p:nvSpPr>
          <p:cNvPr id="3" name="Segnaposto contenuto 2">
            <a:extLst>
              <a:ext uri="{FF2B5EF4-FFF2-40B4-BE49-F238E27FC236}">
                <a16:creationId xmlns:a16="http://schemas.microsoft.com/office/drawing/2014/main" id="{2E5A8248-9812-4A2B-9686-17E9EE3CB391}"/>
              </a:ext>
            </a:extLst>
          </p:cNvPr>
          <p:cNvSpPr>
            <a:spLocks noGrp="1"/>
          </p:cNvSpPr>
          <p:nvPr>
            <p:ph idx="1"/>
          </p:nvPr>
        </p:nvSpPr>
        <p:spPr/>
        <p:txBody>
          <a:bodyPr/>
          <a:lstStyle/>
          <a:p>
            <a:pPr marL="0" indent="0" algn="just">
              <a:buNone/>
            </a:pPr>
            <a:r>
              <a:rPr lang="it-IT" dirty="0"/>
              <a:t>b) La disciplina dell'</a:t>
            </a:r>
            <a:r>
              <a:rPr lang="it-IT" dirty="0">
                <a:solidFill>
                  <a:srgbClr val="FF0000"/>
                </a:solidFill>
              </a:rPr>
              <a:t>accesso civico generalizzato</a:t>
            </a:r>
            <a:r>
              <a:rPr lang="it-IT" dirty="0"/>
              <a:t> </a:t>
            </a:r>
            <a:r>
              <a:rPr lang="it-IT" dirty="0">
                <a:solidFill>
                  <a:srgbClr val="FF0000"/>
                </a:solidFill>
              </a:rPr>
              <a:t>è applicabile anche </a:t>
            </a:r>
            <a:r>
              <a:rPr lang="it-IT" dirty="0"/>
              <a:t>agli atti delle procedure di gara e, in particolare, alla documentazione concernente l'esecuzione dei </a:t>
            </a:r>
            <a:r>
              <a:rPr lang="it-IT" dirty="0">
                <a:solidFill>
                  <a:srgbClr val="FF0000"/>
                </a:solidFill>
              </a:rPr>
              <a:t>contratti pubblici</a:t>
            </a:r>
            <a:r>
              <a:rPr lang="it-IT" dirty="0"/>
              <a:t>, fatti salvi i divieti temporanei o assoluti previsti dal Codice dei contratti pubblici (art. 53, d. lgs. n. 50/2016). Non osta in tal senso l'eccezione di cui all'art. 5-bis, c. 3, d. lgs. n. 33/2013, il quale non può essere interpretato nel senso di esentare in toto la materia dei contratti pubblici dall'applicazione dell'accesso civico generalizzato, ferma restando la necessaria verifica della compatibilità anche di tale istituto con le </a:t>
            </a:r>
            <a:r>
              <a:rPr lang="it-IT" i="1" dirty="0"/>
              <a:t>eccezioni relative </a:t>
            </a:r>
            <a:r>
              <a:rPr lang="it-IT" dirty="0"/>
              <a:t>di cui all'art. 5-bis, cc. 1 e 2, a tutela degli interessi limite.</a:t>
            </a:r>
          </a:p>
        </p:txBody>
      </p:sp>
    </p:spTree>
    <p:extLst>
      <p:ext uri="{BB962C8B-B14F-4D97-AF65-F5344CB8AC3E}">
        <p14:creationId xmlns:p14="http://schemas.microsoft.com/office/powerpoint/2010/main" val="633351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6C1F4C-08C7-4547-82F6-504309BFF4D3}"/>
              </a:ext>
            </a:extLst>
          </p:cNvPr>
          <p:cNvSpPr>
            <a:spLocks noGrp="1"/>
          </p:cNvSpPr>
          <p:nvPr>
            <p:ph type="title"/>
          </p:nvPr>
        </p:nvSpPr>
        <p:spPr/>
        <p:txBody>
          <a:bodyPr/>
          <a:lstStyle/>
          <a:p>
            <a:r>
              <a:rPr lang="it-IT" dirty="0"/>
              <a:t>Tipologie del diritto di accesso</a:t>
            </a:r>
          </a:p>
        </p:txBody>
      </p:sp>
      <p:sp>
        <p:nvSpPr>
          <p:cNvPr id="3" name="Segnaposto contenuto 2">
            <a:extLst>
              <a:ext uri="{FF2B5EF4-FFF2-40B4-BE49-F238E27FC236}">
                <a16:creationId xmlns:a16="http://schemas.microsoft.com/office/drawing/2014/main" id="{62D80867-9BBF-4BE1-BEE4-656E9A3DBF22}"/>
              </a:ext>
            </a:extLst>
          </p:cNvPr>
          <p:cNvSpPr>
            <a:spLocks noGrp="1"/>
          </p:cNvSpPr>
          <p:nvPr>
            <p:ph idx="1"/>
          </p:nvPr>
        </p:nvSpPr>
        <p:spPr/>
        <p:txBody>
          <a:bodyPr/>
          <a:lstStyle/>
          <a:p>
            <a:r>
              <a:rPr lang="it-IT" dirty="0"/>
              <a:t>Disciplina generale:</a:t>
            </a:r>
          </a:p>
          <a:p>
            <a:pPr marL="0" indent="0">
              <a:buNone/>
            </a:pPr>
            <a:r>
              <a:rPr lang="it-IT" dirty="0"/>
              <a:t>- accesso documentale (art. 22 ss. l. n. 241/1990)</a:t>
            </a:r>
          </a:p>
          <a:p>
            <a:pPr marL="0" indent="0">
              <a:buNone/>
            </a:pPr>
            <a:r>
              <a:rPr lang="it-IT" dirty="0"/>
              <a:t>- accesso partecipativo (art. 10, lett. a), l. n. 241/1990)</a:t>
            </a:r>
          </a:p>
          <a:p>
            <a:pPr marL="0" indent="0">
              <a:buNone/>
            </a:pPr>
            <a:r>
              <a:rPr lang="it-IT" dirty="0"/>
              <a:t>- accesso civico semplice (art. 5, c. 1, d. lgs. n. 33/2013)</a:t>
            </a:r>
          </a:p>
          <a:p>
            <a:pPr marL="0" indent="0">
              <a:buNone/>
            </a:pPr>
            <a:r>
              <a:rPr lang="it-IT" dirty="0"/>
              <a:t>- accesso civico generalizzato (art. 5, c. 2, d. lgs. n. 33/2013, introdotto dall’art. 6, c. 1, d. lgs. n. 97/2016, c.d. F.O.I.A.)</a:t>
            </a:r>
          </a:p>
          <a:p>
            <a:pPr marL="0" indent="0">
              <a:buNone/>
            </a:pPr>
            <a:endParaRPr lang="it-IT" dirty="0"/>
          </a:p>
          <a:p>
            <a:endParaRPr lang="it-IT" dirty="0"/>
          </a:p>
        </p:txBody>
      </p:sp>
    </p:spTree>
    <p:extLst>
      <p:ext uri="{BB962C8B-B14F-4D97-AF65-F5344CB8AC3E}">
        <p14:creationId xmlns:p14="http://schemas.microsoft.com/office/powerpoint/2010/main" val="3615231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EBB16E-C33D-4FB1-965E-361350C71991}"/>
              </a:ext>
            </a:extLst>
          </p:cNvPr>
          <p:cNvSpPr>
            <a:spLocks noGrp="1"/>
          </p:cNvSpPr>
          <p:nvPr>
            <p:ph type="title"/>
          </p:nvPr>
        </p:nvSpPr>
        <p:spPr/>
        <p:txBody>
          <a:bodyPr/>
          <a:lstStyle/>
          <a:p>
            <a:r>
              <a:rPr lang="it-IT" dirty="0"/>
              <a:t>… segue</a:t>
            </a:r>
          </a:p>
        </p:txBody>
      </p:sp>
      <p:sp>
        <p:nvSpPr>
          <p:cNvPr id="3" name="Segnaposto contenuto 2">
            <a:extLst>
              <a:ext uri="{FF2B5EF4-FFF2-40B4-BE49-F238E27FC236}">
                <a16:creationId xmlns:a16="http://schemas.microsoft.com/office/drawing/2014/main" id="{C7CAF505-500F-4212-A61D-EAB6D95B2479}"/>
              </a:ext>
            </a:extLst>
          </p:cNvPr>
          <p:cNvSpPr>
            <a:spLocks noGrp="1"/>
          </p:cNvSpPr>
          <p:nvPr>
            <p:ph idx="1"/>
          </p:nvPr>
        </p:nvSpPr>
        <p:spPr/>
        <p:txBody>
          <a:bodyPr/>
          <a:lstStyle/>
          <a:p>
            <a:r>
              <a:rPr lang="it-IT" dirty="0"/>
              <a:t> disciplina speciale (per «settori»):</a:t>
            </a:r>
          </a:p>
          <a:p>
            <a:pPr>
              <a:buFontTx/>
              <a:buChar char="-"/>
            </a:pPr>
            <a:r>
              <a:rPr lang="it-IT" dirty="0"/>
              <a:t>accesso in materia ambientale (art. 3, d. lgs. n. 195/2005)</a:t>
            </a:r>
          </a:p>
          <a:p>
            <a:pPr>
              <a:buFontTx/>
              <a:buChar char="-"/>
            </a:pPr>
            <a:r>
              <a:rPr lang="it-IT" dirty="0"/>
              <a:t>accesso dei consiglieri comunali e provinciali (art. 43, c. 2, T.U.E.L.)</a:t>
            </a:r>
          </a:p>
          <a:p>
            <a:pPr>
              <a:buFontTx/>
              <a:buChar char="-"/>
            </a:pPr>
            <a:r>
              <a:rPr lang="it-IT" dirty="0"/>
              <a:t>accesso in materia di contratti pubblici (artt. 35 e 36 d. lgs. n. 36/2023) </a:t>
            </a:r>
          </a:p>
          <a:p>
            <a:pPr>
              <a:buFontTx/>
              <a:buChar char="-"/>
            </a:pPr>
            <a:endParaRPr lang="it-IT" dirty="0"/>
          </a:p>
          <a:p>
            <a:endParaRPr lang="it-IT" dirty="0"/>
          </a:p>
          <a:p>
            <a:endParaRPr lang="it-IT" dirty="0"/>
          </a:p>
        </p:txBody>
      </p:sp>
    </p:spTree>
    <p:extLst>
      <p:ext uri="{BB962C8B-B14F-4D97-AF65-F5344CB8AC3E}">
        <p14:creationId xmlns:p14="http://schemas.microsoft.com/office/powerpoint/2010/main" val="2652360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1B32D5-46A7-4D54-B5E5-9AADCF47A770}"/>
              </a:ext>
            </a:extLst>
          </p:cNvPr>
          <p:cNvSpPr>
            <a:spLocks noGrp="1"/>
          </p:cNvSpPr>
          <p:nvPr>
            <p:ph type="title"/>
          </p:nvPr>
        </p:nvSpPr>
        <p:spPr/>
        <p:txBody>
          <a:bodyPr/>
          <a:lstStyle/>
          <a:p>
            <a:r>
              <a:rPr lang="it-IT" dirty="0"/>
              <a:t>Natura del «diritto» di accesso</a:t>
            </a:r>
          </a:p>
        </p:txBody>
      </p:sp>
      <p:sp>
        <p:nvSpPr>
          <p:cNvPr id="3" name="Segnaposto contenuto 2">
            <a:extLst>
              <a:ext uri="{FF2B5EF4-FFF2-40B4-BE49-F238E27FC236}">
                <a16:creationId xmlns:a16="http://schemas.microsoft.com/office/drawing/2014/main" id="{479120B6-DA86-46A9-8FC5-B10BD48E2193}"/>
              </a:ext>
            </a:extLst>
          </p:cNvPr>
          <p:cNvSpPr>
            <a:spLocks noGrp="1"/>
          </p:cNvSpPr>
          <p:nvPr>
            <p:ph idx="1"/>
          </p:nvPr>
        </p:nvSpPr>
        <p:spPr/>
        <p:txBody>
          <a:bodyPr/>
          <a:lstStyle/>
          <a:p>
            <a:r>
              <a:rPr lang="it-IT" dirty="0"/>
              <a:t>Diritto soggettivo o interesse legittimo?</a:t>
            </a:r>
          </a:p>
          <a:p>
            <a:pPr marL="0" indent="0">
              <a:buNone/>
            </a:pPr>
            <a:endParaRPr lang="it-IT" dirty="0"/>
          </a:p>
          <a:p>
            <a:pPr>
              <a:buFont typeface="Wingdings" panose="05000000000000000000" pitchFamily="2" charset="2"/>
              <a:buChar char="Ø"/>
            </a:pPr>
            <a:r>
              <a:rPr lang="it-IT" dirty="0"/>
              <a:t> Tesi maggioritaria: diritto soggettivo </a:t>
            </a:r>
          </a:p>
          <a:p>
            <a:pPr>
              <a:buFontTx/>
              <a:buChar char="-"/>
            </a:pPr>
            <a:r>
              <a:rPr lang="it-IT" dirty="0"/>
              <a:t>art. 29, c. 2-bis, l. n. 241/1990</a:t>
            </a:r>
          </a:p>
          <a:p>
            <a:pPr>
              <a:buFontTx/>
              <a:buChar char="-"/>
            </a:pPr>
            <a:r>
              <a:rPr lang="it-IT" dirty="0"/>
              <a:t>giurisdizione esclusiva del G.A. </a:t>
            </a:r>
          </a:p>
        </p:txBody>
      </p:sp>
    </p:spTree>
    <p:extLst>
      <p:ext uri="{BB962C8B-B14F-4D97-AF65-F5344CB8AC3E}">
        <p14:creationId xmlns:p14="http://schemas.microsoft.com/office/powerpoint/2010/main" val="1218808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B49C6E-A9C6-4BC3-97FE-8EE1E0100082}"/>
              </a:ext>
            </a:extLst>
          </p:cNvPr>
          <p:cNvSpPr>
            <a:spLocks noGrp="1"/>
          </p:cNvSpPr>
          <p:nvPr>
            <p:ph type="title"/>
          </p:nvPr>
        </p:nvSpPr>
        <p:spPr/>
        <p:txBody>
          <a:bodyPr/>
          <a:lstStyle/>
          <a:p>
            <a:r>
              <a:rPr lang="it-IT" dirty="0"/>
              <a:t>Legittimazione attiva</a:t>
            </a:r>
          </a:p>
        </p:txBody>
      </p:sp>
      <p:sp>
        <p:nvSpPr>
          <p:cNvPr id="3" name="Segnaposto contenuto 2">
            <a:extLst>
              <a:ext uri="{FF2B5EF4-FFF2-40B4-BE49-F238E27FC236}">
                <a16:creationId xmlns:a16="http://schemas.microsoft.com/office/drawing/2014/main" id="{EADC4AA5-FFB9-497F-A968-98E94995CBC5}"/>
              </a:ext>
            </a:extLst>
          </p:cNvPr>
          <p:cNvSpPr>
            <a:spLocks noGrp="1"/>
          </p:cNvSpPr>
          <p:nvPr>
            <p:ph idx="1"/>
          </p:nvPr>
        </p:nvSpPr>
        <p:spPr/>
        <p:txBody>
          <a:bodyPr/>
          <a:lstStyle/>
          <a:p>
            <a:r>
              <a:rPr lang="it-IT" dirty="0"/>
              <a:t>Art. 22, c. 1, lett. b)</a:t>
            </a:r>
          </a:p>
          <a:p>
            <a:pPr marL="0" indent="0">
              <a:buNone/>
            </a:pPr>
            <a:r>
              <a:rPr lang="it-IT" dirty="0"/>
              <a:t>«interessati»: «tutti i soggetti privati, compresi quelli portatori di interessi pubblici o diffusi, che abbiano un interesse diretto, concreto e attuale, corrispondente ad una situazione giuridicamente tutelata e collegata al documento al quale è chiesto l’accesso».</a:t>
            </a:r>
          </a:p>
          <a:p>
            <a:pPr>
              <a:buFontTx/>
              <a:buChar char="-"/>
            </a:pPr>
            <a:r>
              <a:rPr lang="it-IT" dirty="0"/>
              <a:t>differenza dall‘accesso civico, riconosciuto a «chiunque»  </a:t>
            </a:r>
          </a:p>
          <a:p>
            <a:pPr>
              <a:buFontTx/>
              <a:buChar char="-"/>
            </a:pPr>
            <a:r>
              <a:rPr lang="it-IT" dirty="0"/>
              <a:t>legittimazione più estesa per l’accesso ambientale</a:t>
            </a:r>
          </a:p>
          <a:p>
            <a:pPr>
              <a:buFontTx/>
              <a:buChar char="-"/>
            </a:pPr>
            <a:r>
              <a:rPr lang="it-IT" dirty="0"/>
              <a:t>peculiarità per l’accesso dei consiglieri comunali e provinciali</a:t>
            </a:r>
          </a:p>
        </p:txBody>
      </p:sp>
    </p:spTree>
    <p:extLst>
      <p:ext uri="{BB962C8B-B14F-4D97-AF65-F5344CB8AC3E}">
        <p14:creationId xmlns:p14="http://schemas.microsoft.com/office/powerpoint/2010/main" val="2155381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326127-43B1-4724-9AC2-E5AC1BB87A02}"/>
              </a:ext>
            </a:extLst>
          </p:cNvPr>
          <p:cNvSpPr>
            <a:spLocks noGrp="1"/>
          </p:cNvSpPr>
          <p:nvPr>
            <p:ph type="title"/>
          </p:nvPr>
        </p:nvSpPr>
        <p:spPr/>
        <p:txBody>
          <a:bodyPr/>
          <a:lstStyle/>
          <a:p>
            <a:r>
              <a:rPr lang="it-IT" dirty="0"/>
              <a:t>Legittimazione passiva </a:t>
            </a:r>
          </a:p>
        </p:txBody>
      </p:sp>
      <p:sp>
        <p:nvSpPr>
          <p:cNvPr id="3" name="Segnaposto contenuto 2">
            <a:extLst>
              <a:ext uri="{FF2B5EF4-FFF2-40B4-BE49-F238E27FC236}">
                <a16:creationId xmlns:a16="http://schemas.microsoft.com/office/drawing/2014/main" id="{EB112D74-467A-4509-9ACC-DDEA45C1B329}"/>
              </a:ext>
            </a:extLst>
          </p:cNvPr>
          <p:cNvSpPr>
            <a:spLocks noGrp="1"/>
          </p:cNvSpPr>
          <p:nvPr>
            <p:ph idx="1"/>
          </p:nvPr>
        </p:nvSpPr>
        <p:spPr/>
        <p:txBody>
          <a:bodyPr/>
          <a:lstStyle/>
          <a:p>
            <a:r>
              <a:rPr lang="it-IT" dirty="0"/>
              <a:t>Art. 23:</a:t>
            </a:r>
          </a:p>
          <a:p>
            <a:pPr>
              <a:buFontTx/>
              <a:buChar char="-"/>
            </a:pPr>
            <a:r>
              <a:rPr lang="it-IT" dirty="0"/>
              <a:t>Pubbliche amministrazioni</a:t>
            </a:r>
          </a:p>
          <a:p>
            <a:pPr>
              <a:buFontTx/>
              <a:buChar char="-"/>
            </a:pPr>
            <a:r>
              <a:rPr lang="it-IT" dirty="0"/>
              <a:t>Aziende autonome e speciali</a:t>
            </a:r>
          </a:p>
          <a:p>
            <a:pPr>
              <a:buFontTx/>
              <a:buChar char="-"/>
            </a:pPr>
            <a:r>
              <a:rPr lang="it-IT" dirty="0"/>
              <a:t>Enti pubblici</a:t>
            </a:r>
          </a:p>
          <a:p>
            <a:pPr>
              <a:buFontTx/>
              <a:buChar char="-"/>
            </a:pPr>
            <a:r>
              <a:rPr lang="it-IT" dirty="0"/>
              <a:t>Gestori di pubblici servizi</a:t>
            </a:r>
          </a:p>
          <a:p>
            <a:pPr>
              <a:buFontTx/>
              <a:buChar char="-"/>
            </a:pPr>
            <a:r>
              <a:rPr lang="it-IT" dirty="0"/>
              <a:t>Autorità di garanzia e di vigilanza </a:t>
            </a:r>
          </a:p>
        </p:txBody>
      </p:sp>
    </p:spTree>
    <p:extLst>
      <p:ext uri="{BB962C8B-B14F-4D97-AF65-F5344CB8AC3E}">
        <p14:creationId xmlns:p14="http://schemas.microsoft.com/office/powerpoint/2010/main" val="2339515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6E6A-4820-4A66-B704-C65D19D32536}"/>
              </a:ext>
            </a:extLst>
          </p:cNvPr>
          <p:cNvSpPr>
            <a:spLocks noGrp="1"/>
          </p:cNvSpPr>
          <p:nvPr>
            <p:ph type="title"/>
          </p:nvPr>
        </p:nvSpPr>
        <p:spPr/>
        <p:txBody>
          <a:bodyPr/>
          <a:lstStyle/>
          <a:p>
            <a:r>
              <a:rPr lang="it-IT" dirty="0"/>
              <a:t>Oggetto del diritto di accesso</a:t>
            </a:r>
          </a:p>
        </p:txBody>
      </p:sp>
      <p:sp>
        <p:nvSpPr>
          <p:cNvPr id="3" name="Segnaposto contenuto 2">
            <a:extLst>
              <a:ext uri="{FF2B5EF4-FFF2-40B4-BE49-F238E27FC236}">
                <a16:creationId xmlns:a16="http://schemas.microsoft.com/office/drawing/2014/main" id="{457365A9-C812-4B20-A337-2028744BD64A}"/>
              </a:ext>
            </a:extLst>
          </p:cNvPr>
          <p:cNvSpPr>
            <a:spLocks noGrp="1"/>
          </p:cNvSpPr>
          <p:nvPr>
            <p:ph idx="1"/>
          </p:nvPr>
        </p:nvSpPr>
        <p:spPr/>
        <p:txBody>
          <a:bodyPr/>
          <a:lstStyle/>
          <a:p>
            <a:r>
              <a:rPr lang="it-IT" dirty="0"/>
              <a:t>Art. 22, c. 1, lett. d)</a:t>
            </a:r>
          </a:p>
          <a:p>
            <a:pPr marL="0" indent="0">
              <a:buNone/>
            </a:pPr>
            <a:endParaRPr lang="it-IT" dirty="0"/>
          </a:p>
          <a:p>
            <a:pPr marL="0" indent="0">
              <a:buNone/>
            </a:pPr>
            <a:r>
              <a:rPr lang="it-IT" dirty="0"/>
              <a:t>«documento amministrativo»: «ogni rappresentazione grafica, fotocinematografica, elettromagnetica o di qualunque altra specie del contenuto di atti, anche interni o non relativi ad uno specifico procedimento, detenuti da una pubblica amministrazione e concernenti attività di pubblico interesse, indipendentemente dalla natura pubblicistica o privatistica della loro disciplina sostanziale»  </a:t>
            </a:r>
          </a:p>
        </p:txBody>
      </p:sp>
    </p:spTree>
    <p:extLst>
      <p:ext uri="{BB962C8B-B14F-4D97-AF65-F5344CB8AC3E}">
        <p14:creationId xmlns:p14="http://schemas.microsoft.com/office/powerpoint/2010/main" val="1826180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4D559A-0638-4C9C-BD23-7396C092A9CF}"/>
              </a:ext>
            </a:extLst>
          </p:cNvPr>
          <p:cNvSpPr>
            <a:spLocks noGrp="1"/>
          </p:cNvSpPr>
          <p:nvPr>
            <p:ph type="title"/>
          </p:nvPr>
        </p:nvSpPr>
        <p:spPr/>
        <p:txBody>
          <a:bodyPr/>
          <a:lstStyle/>
          <a:p>
            <a:r>
              <a:rPr lang="it-IT" dirty="0"/>
              <a:t>Limiti al diritto di accesso</a:t>
            </a:r>
          </a:p>
        </p:txBody>
      </p:sp>
      <p:sp>
        <p:nvSpPr>
          <p:cNvPr id="3" name="Segnaposto contenuto 2">
            <a:extLst>
              <a:ext uri="{FF2B5EF4-FFF2-40B4-BE49-F238E27FC236}">
                <a16:creationId xmlns:a16="http://schemas.microsoft.com/office/drawing/2014/main" id="{519EB142-16F5-4AC1-A185-6FF8546C0DB5}"/>
              </a:ext>
            </a:extLst>
          </p:cNvPr>
          <p:cNvSpPr>
            <a:spLocks noGrp="1"/>
          </p:cNvSpPr>
          <p:nvPr>
            <p:ph idx="1"/>
          </p:nvPr>
        </p:nvSpPr>
        <p:spPr/>
        <p:txBody>
          <a:bodyPr>
            <a:normAutofit/>
          </a:bodyPr>
          <a:lstStyle/>
          <a:p>
            <a:pPr marL="514350" indent="-514350">
              <a:buAutoNum type="arabicParenR"/>
            </a:pPr>
            <a:r>
              <a:rPr lang="it-IT" dirty="0"/>
              <a:t>esclusione in base alla legge (art. 24, cc. 1 e 2)</a:t>
            </a:r>
          </a:p>
          <a:p>
            <a:pPr marL="514350" indent="-514350">
              <a:buAutoNum type="arabicParenR"/>
            </a:pPr>
            <a:r>
              <a:rPr lang="it-IT" dirty="0"/>
              <a:t>esclusione in base ad un regolamento governativo (art. 24. c. 6)</a:t>
            </a:r>
          </a:p>
          <a:p>
            <a:pPr marL="514350" indent="-514350">
              <a:buAutoNum type="arabicParenR"/>
            </a:pPr>
            <a:r>
              <a:rPr lang="it-IT" dirty="0"/>
              <a:t>inammissibilità delle istanze preordinate ad un controllo generalizzato dell’operato delle PP.AA. (art. 24, c. 3)</a:t>
            </a:r>
          </a:p>
          <a:p>
            <a:pPr marL="514350" indent="-514350">
              <a:buAutoNum type="arabicParenR"/>
            </a:pPr>
            <a:endParaRPr lang="it-IT" dirty="0"/>
          </a:p>
        </p:txBody>
      </p:sp>
    </p:spTree>
    <p:extLst>
      <p:ext uri="{BB962C8B-B14F-4D97-AF65-F5344CB8AC3E}">
        <p14:creationId xmlns:p14="http://schemas.microsoft.com/office/powerpoint/2010/main" val="310471624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414</TotalTime>
  <Words>1866</Words>
  <Application>Microsoft Office PowerPoint</Application>
  <PresentationFormat>Widescreen</PresentationFormat>
  <Paragraphs>99</Paragraphs>
  <Slides>24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24</vt:i4>
      </vt:variant>
    </vt:vector>
  </HeadingPairs>
  <TitlesOfParts>
    <vt:vector size="29" baseType="lpstr">
      <vt:lpstr>Arial</vt:lpstr>
      <vt:lpstr>Calibri</vt:lpstr>
      <vt:lpstr>Calibri Light</vt:lpstr>
      <vt:lpstr>Wingdings</vt:lpstr>
      <vt:lpstr>Tema di Office</vt:lpstr>
      <vt:lpstr>Università degli Studi di Teramo  Dipartimento di Giurisprudenza a.a. 2025-2026</vt:lpstr>
      <vt:lpstr>Il diritto di accesso</vt:lpstr>
      <vt:lpstr>Tipologie del diritto di accesso</vt:lpstr>
      <vt:lpstr>… segue</vt:lpstr>
      <vt:lpstr>Natura del «diritto» di accesso</vt:lpstr>
      <vt:lpstr>Legittimazione attiva</vt:lpstr>
      <vt:lpstr>Legittimazione passiva </vt:lpstr>
      <vt:lpstr>Oggetto del diritto di accesso</vt:lpstr>
      <vt:lpstr>Limiti al diritto di accesso</vt:lpstr>
      <vt:lpstr>Controlimiti </vt:lpstr>
      <vt:lpstr>Esclusione in base alla legge  (art. 24, cc. 1 e 2)</vt:lpstr>
      <vt:lpstr>Esclusione in base ad un regolamento governativo (art. 24, c. 6 + art. 8 d.P.R. n. 352/1992)</vt:lpstr>
      <vt:lpstr>Accesso e riservatezza  (art. 24, c. 6, lett. d) e c. 7)</vt:lpstr>
      <vt:lpstr>→ art. 60 d. lgs. n. 196/2003</vt:lpstr>
      <vt:lpstr>Esercizio del diritto di accesso</vt:lpstr>
      <vt:lpstr>Ricorsi </vt:lpstr>
      <vt:lpstr>Accesso e riservatezza</vt:lpstr>
      <vt:lpstr>Cons. Stato, Ad. Plen., 18.3.2021, n. 4</vt:lpstr>
      <vt:lpstr>I «principi di diritto»</vt:lpstr>
      <vt:lpstr>(segue)</vt:lpstr>
      <vt:lpstr>Accesso in materia di appalti</vt:lpstr>
      <vt:lpstr>Cons. Stato, Ad. Plen., 2.4.2020, n. 10</vt:lpstr>
      <vt:lpstr>I «principi di diritto»</vt:lpstr>
      <vt:lpstr>… segue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Università degli Studi di Teramo  Dipartimento di Giurisprudenza a.a. 2024-2025</dc:title>
  <dc:creator>Simona D'Antonio</dc:creator>
  <cp:lastModifiedBy>Simona D'Antonio</cp:lastModifiedBy>
  <cp:revision>20</cp:revision>
  <dcterms:created xsi:type="dcterms:W3CDTF">2025-03-25T20:36:01Z</dcterms:created>
  <dcterms:modified xsi:type="dcterms:W3CDTF">2025-10-31T09:01:23Z</dcterms:modified>
</cp:coreProperties>
</file>