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4" r:id="rId2"/>
    <p:sldId id="295" r:id="rId3"/>
    <p:sldId id="296" r:id="rId4"/>
    <p:sldId id="297" r:id="rId5"/>
    <p:sldId id="256" r:id="rId6"/>
    <p:sldId id="257" r:id="rId7"/>
    <p:sldId id="258" r:id="rId8"/>
    <p:sldId id="259" r:id="rId9"/>
    <p:sldId id="260" r:id="rId10"/>
    <p:sldId id="261" r:id="rId11"/>
    <p:sldId id="262" r:id="rId12"/>
    <p:sldId id="263" r:id="rId13"/>
    <p:sldId id="286" r:id="rId14"/>
    <p:sldId id="288" r:id="rId15"/>
    <p:sldId id="298" r:id="rId16"/>
    <p:sldId id="264" r:id="rId17"/>
    <p:sldId id="265" r:id="rId18"/>
    <p:sldId id="266" r:id="rId19"/>
    <p:sldId id="289" r:id="rId20"/>
    <p:sldId id="293" r:id="rId21"/>
    <p:sldId id="290"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41"/>
    <p:restoredTop sz="94720"/>
  </p:normalViewPr>
  <p:slideViewPr>
    <p:cSldViewPr snapToGrid="0">
      <p:cViewPr varScale="1">
        <p:scale>
          <a:sx n="99" d="100"/>
          <a:sy n="99" d="100"/>
        </p:scale>
        <p:origin x="17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6E37C-376A-B041-9BA1-42F0D840AC9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39AF825-7BA6-C717-445B-6EF24AB281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D88878B-632D-828D-50FC-4B1E31BB352E}"/>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5" name="Segnaposto piè di pagina 4">
            <a:extLst>
              <a:ext uri="{FF2B5EF4-FFF2-40B4-BE49-F238E27FC236}">
                <a16:creationId xmlns:a16="http://schemas.microsoft.com/office/drawing/2014/main" id="{51E5150F-EABF-46CC-2267-846E1A4E4F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E23F14-FB7D-8110-F26A-5445F19760C9}"/>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401828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10BCCF-ACD0-7873-05F2-C0374900A92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AC0F31-6351-953B-6D4F-560E14AAF06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8B3175-D5C6-4F28-DF5D-16EABCAA71CC}"/>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5" name="Segnaposto piè di pagina 4">
            <a:extLst>
              <a:ext uri="{FF2B5EF4-FFF2-40B4-BE49-F238E27FC236}">
                <a16:creationId xmlns:a16="http://schemas.microsoft.com/office/drawing/2014/main" id="{0837799B-1CD7-CE95-97F1-E6312B9690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2E102D-7E10-8AFA-8F1E-741374709E37}"/>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208451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80E196-8AA4-7FFB-3F23-FBEBD8B9F0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FF23433-8491-6700-1367-1E11E32F26F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0B7F1C-47A7-5EA1-F1F6-CBCE7E98310E}"/>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5" name="Segnaposto piè di pagina 4">
            <a:extLst>
              <a:ext uri="{FF2B5EF4-FFF2-40B4-BE49-F238E27FC236}">
                <a16:creationId xmlns:a16="http://schemas.microsoft.com/office/drawing/2014/main" id="{2D916945-27C5-17E3-318F-7139803967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7A65FF-95DC-CDA6-631C-EC43C1C760DD}"/>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40112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642357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FF5F4E-CA1A-C124-0CF9-F13708DB4B5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27F6E67-E043-9A35-E3D1-0AFBE2EBB51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E0EA60-0E67-FB16-B9FF-F03FFAD837F3}"/>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5" name="Segnaposto piè di pagina 4">
            <a:extLst>
              <a:ext uri="{FF2B5EF4-FFF2-40B4-BE49-F238E27FC236}">
                <a16:creationId xmlns:a16="http://schemas.microsoft.com/office/drawing/2014/main" id="{D012FF11-BB87-38B2-F609-686E607628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C37B3D7-29A8-0D59-DEF5-532F47B504F9}"/>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128704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9DCA0-25CB-C472-6CDF-CA8CD09B1EC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E750D09-3CB2-778C-3396-339747FCE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87A8CF6-3BB3-283B-8120-4F25E6FD5498}"/>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5" name="Segnaposto piè di pagina 4">
            <a:extLst>
              <a:ext uri="{FF2B5EF4-FFF2-40B4-BE49-F238E27FC236}">
                <a16:creationId xmlns:a16="http://schemas.microsoft.com/office/drawing/2014/main" id="{50D5D8B8-1DDD-5E74-D495-5AA974ED58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31FF1A-CDCC-FBB6-4CDA-1F6BC7A5A1D2}"/>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233349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09E8B0-6AC2-9289-066E-94E517F5DC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13CC3C2-0D93-15FF-207A-29DAC6898B2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AF92751-6DF5-FB13-B99A-DE4DC4276E2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E4F274E-C9C7-26B6-7444-A142CB9F423D}"/>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6" name="Segnaposto piè di pagina 5">
            <a:extLst>
              <a:ext uri="{FF2B5EF4-FFF2-40B4-BE49-F238E27FC236}">
                <a16:creationId xmlns:a16="http://schemas.microsoft.com/office/drawing/2014/main" id="{C5C0D13A-E358-9CD2-75B5-48E0BE05824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D5AFBD-FAF3-2AC2-7469-491FAC168250}"/>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135425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0B7DB-036B-2CFF-1444-32747880ABD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194BAB6-DD8B-7652-09D1-88B58DF83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74CC79A-6874-E91C-F830-DA5FC2D7AF9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63C643D-60C9-53B9-C9BF-BF2AA2DB33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FC8B56-0520-2E37-14F2-89B3B4E353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BB421C1-14F1-1046-51D8-1A98707A40BE}"/>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8" name="Segnaposto piè di pagina 7">
            <a:extLst>
              <a:ext uri="{FF2B5EF4-FFF2-40B4-BE49-F238E27FC236}">
                <a16:creationId xmlns:a16="http://schemas.microsoft.com/office/drawing/2014/main" id="{D74B6800-FF10-0027-90CE-FFD4D8C519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F3FBEB-BB06-434F-02D4-6D21CF3EF627}"/>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6743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F65456-6921-E5F4-6290-6B129A3A99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88437AA-A2C9-53CC-8281-83FBC9AA7C48}"/>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4" name="Segnaposto piè di pagina 3">
            <a:extLst>
              <a:ext uri="{FF2B5EF4-FFF2-40B4-BE49-F238E27FC236}">
                <a16:creationId xmlns:a16="http://schemas.microsoft.com/office/drawing/2014/main" id="{27B5745D-3AA4-0F86-484B-1E568C7B7BD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63B7106-1C8A-1A0D-A4EC-5D4D45E001DD}"/>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19623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D22C88D-A81D-D12D-5EC4-E95FDCE014DD}"/>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3" name="Segnaposto piè di pagina 2">
            <a:extLst>
              <a:ext uri="{FF2B5EF4-FFF2-40B4-BE49-F238E27FC236}">
                <a16:creationId xmlns:a16="http://schemas.microsoft.com/office/drawing/2014/main" id="{1D60647D-31BD-538D-44F7-19F96CADDAE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87ABFF2-8765-B173-354B-BB15170FE124}"/>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2953364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22BB0-ADEB-2DEE-42BD-D35A514FC4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AB0359-627A-7C30-3D15-8783D798E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615253F-9D61-ED40-7C28-024936B81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0A04B9-83DC-131D-AEB5-57B6B817E230}"/>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6" name="Segnaposto piè di pagina 5">
            <a:extLst>
              <a:ext uri="{FF2B5EF4-FFF2-40B4-BE49-F238E27FC236}">
                <a16:creationId xmlns:a16="http://schemas.microsoft.com/office/drawing/2014/main" id="{0890F5D9-C038-B700-D651-725019BEDC5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CD1B6E-ADB3-1415-1E35-71C6109BD6FD}"/>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387933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A24DB5-A160-8FDF-D902-62B538D0D2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FE08D0-4DB3-C1ED-ED7E-B4B80239EB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790DB42-02BD-2460-4852-DED2F5283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7757353-B3D3-0C90-FC02-B2DA7F04CCF9}"/>
              </a:ext>
            </a:extLst>
          </p:cNvPr>
          <p:cNvSpPr>
            <a:spLocks noGrp="1"/>
          </p:cNvSpPr>
          <p:nvPr>
            <p:ph type="dt" sz="half" idx="10"/>
          </p:nvPr>
        </p:nvSpPr>
        <p:spPr/>
        <p:txBody>
          <a:bodyPr/>
          <a:lstStyle/>
          <a:p>
            <a:fld id="{35848843-7F1C-8C4C-84B8-8A831F0F1CCC}" type="datetimeFigureOut">
              <a:rPr lang="it-IT" smtClean="0"/>
              <a:t>21/01/24</a:t>
            </a:fld>
            <a:endParaRPr lang="it-IT"/>
          </a:p>
        </p:txBody>
      </p:sp>
      <p:sp>
        <p:nvSpPr>
          <p:cNvPr id="6" name="Segnaposto piè di pagina 5">
            <a:extLst>
              <a:ext uri="{FF2B5EF4-FFF2-40B4-BE49-F238E27FC236}">
                <a16:creationId xmlns:a16="http://schemas.microsoft.com/office/drawing/2014/main" id="{8B013D51-CD89-093B-BE8B-6CA5B09B49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926156-3812-492D-5FBA-2D6707CC4CBF}"/>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328164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13D8023-53AA-5571-DE8B-6FCAB2F77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A8EDB2D-AF06-CCC2-27D8-DDD3541B5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5873DA3-AFD9-F546-4B29-8B6A1C778F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48843-7F1C-8C4C-84B8-8A831F0F1CCC}" type="datetimeFigureOut">
              <a:rPr lang="it-IT" smtClean="0"/>
              <a:t>21/01/24</a:t>
            </a:fld>
            <a:endParaRPr lang="it-IT"/>
          </a:p>
        </p:txBody>
      </p:sp>
      <p:sp>
        <p:nvSpPr>
          <p:cNvPr id="5" name="Segnaposto piè di pagina 4">
            <a:extLst>
              <a:ext uri="{FF2B5EF4-FFF2-40B4-BE49-F238E27FC236}">
                <a16:creationId xmlns:a16="http://schemas.microsoft.com/office/drawing/2014/main" id="{74C26492-466B-FFC4-BF2D-C0DA9F398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5AA5308-CC02-9EE7-D668-106013CB2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1340D-3EE8-ED48-A51A-55DB341F882F}" type="slidenum">
              <a:rPr lang="it-IT" smtClean="0"/>
              <a:t>‹N›</a:t>
            </a:fld>
            <a:endParaRPr lang="it-IT"/>
          </a:p>
        </p:txBody>
      </p:sp>
    </p:spTree>
    <p:extLst>
      <p:ext uri="{BB962C8B-B14F-4D97-AF65-F5344CB8AC3E}">
        <p14:creationId xmlns:p14="http://schemas.microsoft.com/office/powerpoint/2010/main" val="105975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7.tif"/><Relationship Id="rId3" Type="http://schemas.openxmlformats.org/officeDocument/2006/relationships/image" Target="../media/image12.tif"/><Relationship Id="rId7" Type="http://schemas.openxmlformats.org/officeDocument/2006/relationships/image" Target="../media/image16.tif"/><Relationship Id="rId2" Type="http://schemas.openxmlformats.org/officeDocument/2006/relationships/image" Target="../media/image11.tif"/><Relationship Id="rId1" Type="http://schemas.openxmlformats.org/officeDocument/2006/relationships/slideLayout" Target="../slideLayouts/slideLayout12.xml"/><Relationship Id="rId6" Type="http://schemas.openxmlformats.org/officeDocument/2006/relationships/image" Target="../media/image15.tif"/><Relationship Id="rId5" Type="http://schemas.openxmlformats.org/officeDocument/2006/relationships/image" Target="../media/image14.tif"/><Relationship Id="rId10" Type="http://schemas.openxmlformats.org/officeDocument/2006/relationships/image" Target="../media/image19.tif"/><Relationship Id="rId4" Type="http://schemas.openxmlformats.org/officeDocument/2006/relationships/image" Target="../media/image13.tif"/><Relationship Id="rId9" Type="http://schemas.openxmlformats.org/officeDocument/2006/relationships/image" Target="../media/image18.ti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chimicamo.org/chimica-generale/agenti-ossidanti/" TargetMode="External"/><Relationship Id="rId2" Type="http://schemas.openxmlformats.org/officeDocument/2006/relationships/hyperlink" Target="https://chimicamo.org/chimica-organica/carboidrati/"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chimicamo.org/chimica-organica/gruppo-carbossilico/"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himicamo.org/chimica-organica/gruppo-carbonilico/" TargetMode="External"/><Relationship Id="rId2" Type="http://schemas.openxmlformats.org/officeDocument/2006/relationships/hyperlink" Target="https://chimicamo.org/chimica-generale/solfati/"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it.wikipedia.org/wiki/Titolazione_(chimic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78A776D-26BB-D5FE-6AD4-0B088764E6A0}"/>
              </a:ext>
            </a:extLst>
          </p:cNvPr>
          <p:cNvSpPr txBox="1"/>
          <p:nvPr/>
        </p:nvSpPr>
        <p:spPr>
          <a:xfrm>
            <a:off x="380999" y="987311"/>
            <a:ext cx="11409947" cy="4247317"/>
          </a:xfrm>
          <a:prstGeom prst="rect">
            <a:avLst/>
          </a:prstGeom>
          <a:noFill/>
        </p:spPr>
        <p:txBody>
          <a:bodyPr wrap="square">
            <a:spAutoFit/>
          </a:bodyPr>
          <a:lstStyle/>
          <a:p>
            <a:pPr algn="just"/>
            <a:r>
              <a:rPr lang="it-IT" sz="2700" dirty="0">
                <a:latin typeface="AdvP7BCC"/>
              </a:rPr>
              <a:t>L'acqua contenuta negli alimenti  è di due tipi: acqua libera e acqua legata. La prima rappresenta l'umiditá assorbita dall'alimento e può essere utilizzata dai microrganismi presenti per la loro crescita; la seconda invece è legata alle molecole dell'alimento (per esempio le proteine).</a:t>
            </a:r>
          </a:p>
          <a:p>
            <a:pPr algn="just"/>
            <a:endParaRPr lang="it-IT" sz="2700" dirty="0">
              <a:latin typeface="AdvP7BCC"/>
            </a:endParaRPr>
          </a:p>
          <a:p>
            <a:pPr algn="just"/>
            <a:r>
              <a:rPr lang="it-IT" sz="2700" dirty="0">
                <a:latin typeface="AdvP7BCC"/>
              </a:rPr>
              <a:t>L'analisi dell'umidità è fondamentale in tutte le aree del settore alimentare, dall'ispezione delle merci in entrata al controllo qualità, dalla produzione e conservazione allo sviluppo di nuovi prodotti. Quasi sempre, gli ingredienti preparati sono caratterizzati da un contenuto di umidità ottimale, che conferisce agli alimenti sapore, consistenza, aspetto e durata ottimali.</a:t>
            </a:r>
          </a:p>
        </p:txBody>
      </p:sp>
      <p:sp>
        <p:nvSpPr>
          <p:cNvPr id="6" name="CasellaDiTesto 5">
            <a:extLst>
              <a:ext uri="{FF2B5EF4-FFF2-40B4-BE49-F238E27FC236}">
                <a16:creationId xmlns:a16="http://schemas.microsoft.com/office/drawing/2014/main" id="{C28B8880-9C6E-4BD6-DACB-C32ADE1E6600}"/>
              </a:ext>
            </a:extLst>
          </p:cNvPr>
          <p:cNvSpPr txBox="1"/>
          <p:nvPr/>
        </p:nvSpPr>
        <p:spPr>
          <a:xfrm>
            <a:off x="468085" y="283029"/>
            <a:ext cx="1794081" cy="584775"/>
          </a:xfrm>
          <a:prstGeom prst="rect">
            <a:avLst/>
          </a:prstGeom>
          <a:noFill/>
        </p:spPr>
        <p:txBody>
          <a:bodyPr wrap="none" rtlCol="0">
            <a:spAutoFit/>
          </a:bodyPr>
          <a:lstStyle/>
          <a:p>
            <a:r>
              <a:rPr lang="it-IT" sz="3200" b="1" dirty="0">
                <a:solidFill>
                  <a:srgbClr val="FF0000"/>
                </a:solidFill>
              </a:rPr>
              <a:t>UMIDITA’</a:t>
            </a:r>
          </a:p>
        </p:txBody>
      </p:sp>
    </p:spTree>
    <p:extLst>
      <p:ext uri="{BB962C8B-B14F-4D97-AF65-F5344CB8AC3E}">
        <p14:creationId xmlns:p14="http://schemas.microsoft.com/office/powerpoint/2010/main" val="387378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diagramma, Diagramma&#10;&#10;Descrizione generata automaticamente">
            <a:extLst>
              <a:ext uri="{FF2B5EF4-FFF2-40B4-BE49-F238E27FC236}">
                <a16:creationId xmlns:a16="http://schemas.microsoft.com/office/drawing/2014/main" id="{C0BE09AD-D7D0-371A-4D1B-2B3B0D6B6711}"/>
              </a:ext>
            </a:extLst>
          </p:cNvPr>
          <p:cNvPicPr>
            <a:picLocks noChangeAspect="1"/>
          </p:cNvPicPr>
          <p:nvPr/>
        </p:nvPicPr>
        <p:blipFill>
          <a:blip r:embed="rId2"/>
          <a:stretch>
            <a:fillRect/>
          </a:stretch>
        </p:blipFill>
        <p:spPr>
          <a:xfrm>
            <a:off x="142772" y="215286"/>
            <a:ext cx="7772400" cy="3508296"/>
          </a:xfrm>
          <a:prstGeom prst="rect">
            <a:avLst/>
          </a:prstGeom>
        </p:spPr>
      </p:pic>
      <p:pic>
        <p:nvPicPr>
          <p:cNvPr id="5" name="Immagine 4" descr="Immagine che contiene Diagramma, linea, testo, diagramma&#10;&#10;Descrizione generata automaticamente">
            <a:extLst>
              <a:ext uri="{FF2B5EF4-FFF2-40B4-BE49-F238E27FC236}">
                <a16:creationId xmlns:a16="http://schemas.microsoft.com/office/drawing/2014/main" id="{13BD77B9-9F09-11F0-9D7A-DF76856F11D6}"/>
              </a:ext>
            </a:extLst>
          </p:cNvPr>
          <p:cNvPicPr>
            <a:picLocks noChangeAspect="1"/>
          </p:cNvPicPr>
          <p:nvPr/>
        </p:nvPicPr>
        <p:blipFill>
          <a:blip r:embed="rId3"/>
          <a:stretch>
            <a:fillRect/>
          </a:stretch>
        </p:blipFill>
        <p:spPr>
          <a:xfrm>
            <a:off x="5836641" y="3723582"/>
            <a:ext cx="5658701" cy="3082777"/>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3F10A8B1-81ED-D025-D1C3-95A3CEA92700}"/>
              </a:ext>
            </a:extLst>
          </p:cNvPr>
          <p:cNvPicPr>
            <a:picLocks noChangeAspect="1"/>
          </p:cNvPicPr>
          <p:nvPr/>
        </p:nvPicPr>
        <p:blipFill>
          <a:blip r:embed="rId4"/>
          <a:stretch>
            <a:fillRect/>
          </a:stretch>
        </p:blipFill>
        <p:spPr>
          <a:xfrm>
            <a:off x="8903109" y="676902"/>
            <a:ext cx="2438400" cy="1358900"/>
          </a:xfrm>
          <a:prstGeom prst="rect">
            <a:avLst/>
          </a:prstGeom>
        </p:spPr>
      </p:pic>
    </p:spTree>
    <p:extLst>
      <p:ext uri="{BB962C8B-B14F-4D97-AF65-F5344CB8AC3E}">
        <p14:creationId xmlns:p14="http://schemas.microsoft.com/office/powerpoint/2010/main" val="169879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505253A-3970-0A6E-B86A-E12A952F2C9E}"/>
              </a:ext>
            </a:extLst>
          </p:cNvPr>
          <p:cNvSpPr txBox="1"/>
          <p:nvPr/>
        </p:nvSpPr>
        <p:spPr>
          <a:xfrm>
            <a:off x="137345" y="748635"/>
            <a:ext cx="11685945" cy="5755422"/>
          </a:xfrm>
          <a:prstGeom prst="rect">
            <a:avLst/>
          </a:prstGeom>
          <a:noFill/>
        </p:spPr>
        <p:txBody>
          <a:bodyPr wrap="square">
            <a:spAutoFit/>
          </a:bodyPr>
          <a:lstStyle/>
          <a:p>
            <a:r>
              <a:rPr lang="it-IT" sz="2300" dirty="0">
                <a:effectLst/>
                <a:latin typeface="ArialMT"/>
              </a:rPr>
              <a:t>La retta di taratura è un tipo di grafico utilizzato per la determinazione della </a:t>
            </a:r>
            <a:r>
              <a:rPr lang="it-IT" sz="2300" dirty="0" err="1">
                <a:effectLst/>
                <a:latin typeface="ArialMT"/>
              </a:rPr>
              <a:t>quantita</a:t>
            </a:r>
            <a:r>
              <a:rPr lang="it-IT" sz="2300" dirty="0">
                <a:effectLst/>
                <a:latin typeface="ArialMT"/>
              </a:rPr>
              <a:t>̀ incognita di un campione rispetto un campione di riferimento. </a:t>
            </a:r>
          </a:p>
          <a:p>
            <a:endParaRPr lang="it-IT" sz="2300" dirty="0"/>
          </a:p>
          <a:p>
            <a:r>
              <a:rPr lang="it-IT" sz="2300" dirty="0">
                <a:effectLst/>
                <a:latin typeface="Wingdings" pitchFamily="2" charset="2"/>
              </a:rPr>
              <a:t>➢ </a:t>
            </a:r>
            <a:r>
              <a:rPr lang="it-IT" sz="2300" dirty="0">
                <a:effectLst/>
                <a:latin typeface="ArialMT"/>
              </a:rPr>
              <a:t>La </a:t>
            </a:r>
            <a:r>
              <a:rPr lang="it-IT" sz="2300" b="1" dirty="0">
                <a:effectLst/>
                <a:latin typeface="Arial" panose="020B0604020202020204" pitchFamily="34" charset="0"/>
              </a:rPr>
              <a:t>curva standard </a:t>
            </a:r>
            <a:r>
              <a:rPr lang="it-IT" sz="2300" dirty="0">
                <a:effectLst/>
                <a:latin typeface="ArialMT"/>
              </a:rPr>
              <a:t>per la concentrazione proteica viene ottenuta utilizzando concentrazioni note di </a:t>
            </a:r>
            <a:r>
              <a:rPr lang="it-IT" sz="2300" b="1" dirty="0">
                <a:effectLst/>
                <a:latin typeface="Arial" panose="020B0604020202020204" pitchFamily="34" charset="0"/>
              </a:rPr>
              <a:t>albumina sierica bovina (BSA)</a:t>
            </a:r>
            <a:endParaRPr lang="it-IT" sz="2300" b="1" dirty="0">
              <a:latin typeface="ArialMT"/>
            </a:endParaRPr>
          </a:p>
          <a:p>
            <a:endParaRPr lang="it-IT" sz="2300" b="1" dirty="0">
              <a:latin typeface="ArialMT"/>
            </a:endParaRPr>
          </a:p>
          <a:p>
            <a:pPr marL="342900" indent="-342900">
              <a:buAutoNum type="arabicPeriod"/>
            </a:pPr>
            <a:r>
              <a:rPr lang="it-IT" sz="2300" dirty="0">
                <a:effectLst/>
                <a:latin typeface="ArialMT"/>
              </a:rPr>
              <a:t>Si misura l’assorbanza a concentrazioni crescenti della nostra proteina di riferimento (BSA), e si misura il “bianco” </a:t>
            </a:r>
            <a:r>
              <a:rPr lang="it-IT" sz="2300" dirty="0" err="1">
                <a:effectLst/>
                <a:latin typeface="ArialMT"/>
              </a:rPr>
              <a:t>cioe</a:t>
            </a:r>
            <a:r>
              <a:rPr lang="it-IT" sz="2300" dirty="0">
                <a:effectLst/>
                <a:latin typeface="ArialMT"/>
              </a:rPr>
              <a:t>̀ la soluzione senza proteina; </a:t>
            </a:r>
          </a:p>
          <a:p>
            <a:endParaRPr lang="it-IT" sz="2300" dirty="0"/>
          </a:p>
          <a:p>
            <a:r>
              <a:rPr lang="it-IT" sz="2300" dirty="0">
                <a:effectLst/>
                <a:latin typeface="ArialMT"/>
              </a:rPr>
              <a:t>2.  Si misura l’assorbanza dei nostri campioni incogniti; </a:t>
            </a:r>
          </a:p>
          <a:p>
            <a:endParaRPr lang="it-IT" sz="2300" dirty="0"/>
          </a:p>
          <a:p>
            <a:r>
              <a:rPr lang="it-IT" sz="2300" dirty="0">
                <a:effectLst/>
                <a:latin typeface="ArialMT"/>
              </a:rPr>
              <a:t>3.  Ai valori di assorbanza ottenuti eliminiamo il valore del bianco; </a:t>
            </a:r>
          </a:p>
          <a:p>
            <a:endParaRPr lang="it-IT" sz="2300" dirty="0"/>
          </a:p>
          <a:p>
            <a:r>
              <a:rPr lang="it-IT" sz="2300" dirty="0">
                <a:effectLst/>
                <a:latin typeface="ArialMT"/>
              </a:rPr>
              <a:t>4.  Costruiamo la retta di taratura mettendo I valori di assorbanza sull’asse delle Y e i valori crescenti di concentrazione di BSA </a:t>
            </a:r>
            <a:endParaRPr lang="it-IT" sz="2300" dirty="0"/>
          </a:p>
          <a:p>
            <a:endParaRPr lang="it-IT" sz="2300" dirty="0"/>
          </a:p>
        </p:txBody>
      </p:sp>
    </p:spTree>
    <p:extLst>
      <p:ext uri="{BB962C8B-B14F-4D97-AF65-F5344CB8AC3E}">
        <p14:creationId xmlns:p14="http://schemas.microsoft.com/office/powerpoint/2010/main" val="206457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7E7CAEC-0AC6-855B-37FB-B0C480384E9A}"/>
              </a:ext>
            </a:extLst>
          </p:cNvPr>
          <p:cNvSpPr txBox="1"/>
          <p:nvPr/>
        </p:nvSpPr>
        <p:spPr>
          <a:xfrm>
            <a:off x="117988" y="258901"/>
            <a:ext cx="11577484" cy="6386364"/>
          </a:xfrm>
          <a:prstGeom prst="rect">
            <a:avLst/>
          </a:prstGeom>
          <a:noFill/>
        </p:spPr>
        <p:txBody>
          <a:bodyPr wrap="square">
            <a:spAutoFit/>
          </a:bodyPr>
          <a:lstStyle/>
          <a:p>
            <a:r>
              <a:rPr lang="it-IT" sz="3400" b="0" i="0" u="none" strike="noStrike" dirty="0">
                <a:solidFill>
                  <a:srgbClr val="000000"/>
                </a:solidFill>
                <a:effectLst/>
                <a:latin typeface="Arial" panose="020B0604020202020204" pitchFamily="34" charset="0"/>
              </a:rPr>
              <a:t>GRASSI TOTALI: </a:t>
            </a:r>
            <a:r>
              <a:rPr lang="it-IT" sz="3200" b="0" i="0" u="none" strike="noStrike" dirty="0">
                <a:solidFill>
                  <a:srgbClr val="000000"/>
                </a:solidFill>
                <a:effectLst/>
                <a:latin typeface="Arial" panose="020B0604020202020204" pitchFamily="34" charset="0"/>
              </a:rPr>
              <a:t>Metodo </a:t>
            </a:r>
            <a:r>
              <a:rPr lang="it-IT" sz="3200" b="0" i="0" u="none" strike="noStrike" dirty="0" err="1">
                <a:solidFill>
                  <a:srgbClr val="000000"/>
                </a:solidFill>
                <a:effectLst/>
                <a:latin typeface="Arial" panose="020B0604020202020204" pitchFamily="34" charset="0"/>
              </a:rPr>
              <a:t>Folch</a:t>
            </a:r>
            <a:r>
              <a:rPr lang="it-IT" b="0" i="0" u="none" strike="noStrike" dirty="0">
                <a:solidFill>
                  <a:srgbClr val="000000"/>
                </a:solidFill>
                <a:effectLst/>
                <a:latin typeface="Arial" panose="020B0604020202020204" pitchFamily="34" charset="0"/>
              </a:rPr>
              <a:t>
</a:t>
            </a:r>
          </a:p>
          <a:p>
            <a:r>
              <a:rPr lang="it-IT" sz="2100" b="0" i="0" u="none" strike="noStrike" dirty="0">
                <a:solidFill>
                  <a:srgbClr val="000000"/>
                </a:solidFill>
                <a:effectLst/>
                <a:latin typeface="Arial" panose="020B0604020202020204" pitchFamily="34" charset="0"/>
              </a:rPr>
              <a:t>Il campione viene omogeneizzato con cloroformio/metanolo (2/1) fino a ottenere un volume finale pari a 20 volte il volume del campione  (1 g in 20 ml di miscela di solvente). Dopo la dispersione, l'intera miscela viene agitata per 15-20 minuti in un agitatore orbitale a temperatura ambiente.</a:t>
            </a:r>
            <a:br>
              <a:rPr lang="it-IT" sz="2100" b="0" i="0" u="none" strike="noStrike" dirty="0">
                <a:solidFill>
                  <a:srgbClr val="000000"/>
                </a:solidFill>
                <a:effectLst/>
                <a:latin typeface="Arial" panose="020B0604020202020204" pitchFamily="34" charset="0"/>
              </a:rPr>
            </a:br>
            <a:r>
              <a:rPr lang="it-IT" sz="2100" b="0" i="0" u="none" strike="noStrike" dirty="0">
                <a:solidFill>
                  <a:srgbClr val="000000"/>
                </a:solidFill>
                <a:effectLst/>
                <a:latin typeface="Arial" panose="020B0604020202020204" pitchFamily="34" charset="0"/>
              </a:rPr>
              <a:t>
L'omogenato viene filtrato (imbuto con carta da filtro piegata) o centrifugato per recuperare la fase liquida. </a:t>
            </a:r>
            <a:br>
              <a:rPr lang="it-IT" sz="2100" b="0" i="0" u="none" strike="noStrike" dirty="0">
                <a:solidFill>
                  <a:srgbClr val="000000"/>
                </a:solidFill>
                <a:effectLst/>
                <a:latin typeface="Arial" panose="020B0604020202020204" pitchFamily="34" charset="0"/>
              </a:rPr>
            </a:br>
            <a:r>
              <a:rPr lang="it-IT" sz="2100" b="0" i="0" u="none" strike="noStrike" dirty="0">
                <a:solidFill>
                  <a:srgbClr val="000000"/>
                </a:solidFill>
                <a:effectLst/>
                <a:latin typeface="Arial" panose="020B0604020202020204" pitchFamily="34" charset="0"/>
              </a:rPr>
              <a:t>
Il solvente viene lavato 1 a 5 (4 ml per 20 ml) di acqua o con una soluzione di NaCl allo 0,9%. Dopo aver fatto un passaggio su vortex  di alcuni secondi, la miscela viene centrifugata a bassa velocità (2000 giri/min) per separare le due fasi. Rimuovere la fase superiore poi  sciacquare l'interfaccia una o due volte con metanolo/acqua (1/1).</a:t>
            </a:r>
            <a:br>
              <a:rPr lang="it-IT" sz="2100" b="0" i="0" u="none" strike="noStrike" dirty="0">
                <a:solidFill>
                  <a:srgbClr val="000000"/>
                </a:solidFill>
                <a:effectLst/>
                <a:latin typeface="Arial" panose="020B0604020202020204" pitchFamily="34" charset="0"/>
              </a:rPr>
            </a:br>
            <a:r>
              <a:rPr lang="it-IT" sz="2100" b="0" i="0" u="none" strike="noStrike" dirty="0">
                <a:solidFill>
                  <a:srgbClr val="000000"/>
                </a:solidFill>
                <a:effectLst/>
                <a:latin typeface="Arial" panose="020B0604020202020204" pitchFamily="34" charset="0"/>
              </a:rPr>
              <a:t>
Dopo la centrifugazione  la fase inferiore del cloroformio contenente lipidi viene fatta evaporare sotto vuoto in un evaporatore rotante o sotto un flusso di azoto se il volume è inferiore a 2-3 ml.</a:t>
            </a:r>
          </a:p>
          <a:p>
            <a:endParaRPr lang="it-IT" sz="2100" dirty="0">
              <a:solidFill>
                <a:srgbClr val="000000"/>
              </a:solidFill>
              <a:latin typeface="Arial" panose="020B0604020202020204" pitchFamily="34" charset="0"/>
            </a:endParaRPr>
          </a:p>
          <a:p>
            <a:r>
              <a:rPr lang="it-IT" sz="2100" b="0" i="0" u="none" strike="noStrike" dirty="0">
                <a:solidFill>
                  <a:srgbClr val="000000"/>
                </a:solidFill>
                <a:effectLst/>
                <a:latin typeface="Arial" panose="020B0604020202020204" pitchFamily="34" charset="0"/>
              </a:rPr>
              <a:t>Per pesata si determina il contenuto di grassi totale</a:t>
            </a:r>
            <a:endParaRPr lang="it-IT" sz="2100" b="0" i="0" u="none" strike="noStrike"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16123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png" descr="image.png"/>
          <p:cNvPicPr>
            <a:picLocks noChangeAspect="1"/>
          </p:cNvPicPr>
          <p:nvPr/>
        </p:nvPicPr>
        <p:blipFill>
          <a:blip r:embed="rId2"/>
          <a:stretch>
            <a:fillRect/>
          </a:stretch>
        </p:blipFill>
        <p:spPr>
          <a:xfrm>
            <a:off x="1524000" y="0"/>
            <a:ext cx="9144000" cy="667385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Immagine" descr="Immagine"/>
          <p:cNvPicPr>
            <a:picLocks noChangeAspect="1"/>
          </p:cNvPicPr>
          <p:nvPr/>
        </p:nvPicPr>
        <p:blipFill>
          <a:blip r:embed="rId2"/>
          <a:stretch>
            <a:fillRect/>
          </a:stretch>
        </p:blipFill>
        <p:spPr>
          <a:xfrm>
            <a:off x="1688524" y="-8150"/>
            <a:ext cx="8908386" cy="1123343"/>
          </a:xfrm>
          <a:prstGeom prst="rect">
            <a:avLst/>
          </a:prstGeom>
          <a:ln w="12700">
            <a:miter lim="400000"/>
          </a:ln>
        </p:spPr>
      </p:pic>
      <p:pic>
        <p:nvPicPr>
          <p:cNvPr id="96" name="Immagine" descr="Immagine"/>
          <p:cNvPicPr>
            <a:picLocks noChangeAspect="1"/>
          </p:cNvPicPr>
          <p:nvPr/>
        </p:nvPicPr>
        <p:blipFill>
          <a:blip r:embed="rId3"/>
          <a:stretch>
            <a:fillRect/>
          </a:stretch>
        </p:blipFill>
        <p:spPr>
          <a:xfrm>
            <a:off x="826864" y="1077697"/>
            <a:ext cx="3897568" cy="1685437"/>
          </a:xfrm>
          <a:prstGeom prst="rect">
            <a:avLst/>
          </a:prstGeom>
          <a:ln w="12700">
            <a:miter lim="400000"/>
          </a:ln>
        </p:spPr>
      </p:pic>
      <p:pic>
        <p:nvPicPr>
          <p:cNvPr id="97" name="Immagine" descr="Immagine"/>
          <p:cNvPicPr>
            <a:picLocks noChangeAspect="1"/>
          </p:cNvPicPr>
          <p:nvPr/>
        </p:nvPicPr>
        <p:blipFill>
          <a:blip r:embed="rId4"/>
          <a:stretch>
            <a:fillRect/>
          </a:stretch>
        </p:blipFill>
        <p:spPr>
          <a:xfrm>
            <a:off x="823066" y="2814752"/>
            <a:ext cx="3731000" cy="1870178"/>
          </a:xfrm>
          <a:prstGeom prst="rect">
            <a:avLst/>
          </a:prstGeom>
          <a:ln w="12700">
            <a:miter lim="400000"/>
          </a:ln>
        </p:spPr>
      </p:pic>
      <p:pic>
        <p:nvPicPr>
          <p:cNvPr id="98" name="Immagine" descr="Immagine"/>
          <p:cNvPicPr>
            <a:picLocks noChangeAspect="1"/>
          </p:cNvPicPr>
          <p:nvPr/>
        </p:nvPicPr>
        <p:blipFill>
          <a:blip r:embed="rId5"/>
          <a:stretch>
            <a:fillRect/>
          </a:stretch>
        </p:blipFill>
        <p:spPr>
          <a:xfrm>
            <a:off x="830868" y="4637814"/>
            <a:ext cx="3730998" cy="2191374"/>
          </a:xfrm>
          <a:prstGeom prst="rect">
            <a:avLst/>
          </a:prstGeom>
          <a:ln w="12700">
            <a:miter lim="400000"/>
          </a:ln>
        </p:spPr>
      </p:pic>
      <p:pic>
        <p:nvPicPr>
          <p:cNvPr id="99" name="Immagine" descr="Immagine"/>
          <p:cNvPicPr>
            <a:picLocks noChangeAspect="1"/>
          </p:cNvPicPr>
          <p:nvPr/>
        </p:nvPicPr>
        <p:blipFill>
          <a:blip r:embed="rId6"/>
          <a:stretch>
            <a:fillRect/>
          </a:stretch>
        </p:blipFill>
        <p:spPr>
          <a:xfrm>
            <a:off x="10597675" y="2518873"/>
            <a:ext cx="1455403" cy="1565133"/>
          </a:xfrm>
          <a:prstGeom prst="rect">
            <a:avLst/>
          </a:prstGeom>
          <a:ln w="12700">
            <a:miter lim="400000"/>
          </a:ln>
        </p:spPr>
      </p:pic>
      <p:pic>
        <p:nvPicPr>
          <p:cNvPr id="100" name="Immagine" descr="Immagine"/>
          <p:cNvPicPr>
            <a:picLocks noChangeAspect="1"/>
          </p:cNvPicPr>
          <p:nvPr/>
        </p:nvPicPr>
        <p:blipFill>
          <a:blip r:embed="rId7"/>
          <a:stretch>
            <a:fillRect/>
          </a:stretch>
        </p:blipFill>
        <p:spPr>
          <a:xfrm>
            <a:off x="7023120" y="2052116"/>
            <a:ext cx="3897569" cy="954304"/>
          </a:xfrm>
          <a:prstGeom prst="rect">
            <a:avLst/>
          </a:prstGeom>
          <a:ln w="12700">
            <a:miter lim="400000"/>
          </a:ln>
        </p:spPr>
      </p:pic>
      <p:pic>
        <p:nvPicPr>
          <p:cNvPr id="101" name="Immagine" descr="Immagine"/>
          <p:cNvPicPr>
            <a:picLocks noChangeAspect="1"/>
          </p:cNvPicPr>
          <p:nvPr/>
        </p:nvPicPr>
        <p:blipFill>
          <a:blip r:embed="rId8"/>
          <a:stretch>
            <a:fillRect/>
          </a:stretch>
        </p:blipFill>
        <p:spPr>
          <a:xfrm>
            <a:off x="7060054" y="3628503"/>
            <a:ext cx="3658278" cy="885691"/>
          </a:xfrm>
          <a:prstGeom prst="rect">
            <a:avLst/>
          </a:prstGeom>
          <a:ln w="12700">
            <a:miter lim="400000"/>
          </a:ln>
        </p:spPr>
      </p:pic>
      <p:pic>
        <p:nvPicPr>
          <p:cNvPr id="102" name="Immagine" descr="Immagine"/>
          <p:cNvPicPr>
            <a:picLocks noChangeAspect="1"/>
          </p:cNvPicPr>
          <p:nvPr/>
        </p:nvPicPr>
        <p:blipFill>
          <a:blip r:embed="rId9"/>
          <a:stretch>
            <a:fillRect/>
          </a:stretch>
        </p:blipFill>
        <p:spPr>
          <a:xfrm>
            <a:off x="7043289" y="941459"/>
            <a:ext cx="3521055" cy="1162123"/>
          </a:xfrm>
          <a:prstGeom prst="rect">
            <a:avLst/>
          </a:prstGeom>
          <a:ln w="12700">
            <a:miter lim="400000"/>
          </a:ln>
        </p:spPr>
      </p:pic>
      <p:pic>
        <p:nvPicPr>
          <p:cNvPr id="103" name="Immagine" descr="Immagine"/>
          <p:cNvPicPr>
            <a:picLocks noChangeAspect="1"/>
          </p:cNvPicPr>
          <p:nvPr/>
        </p:nvPicPr>
        <p:blipFill>
          <a:blip r:embed="rId10"/>
          <a:stretch>
            <a:fillRect/>
          </a:stretch>
        </p:blipFill>
        <p:spPr>
          <a:xfrm>
            <a:off x="7122592" y="4592334"/>
            <a:ext cx="3286248" cy="2282334"/>
          </a:xfrm>
          <a:prstGeom prst="rect">
            <a:avLst/>
          </a:prstGeom>
          <a:ln w="12700">
            <a:miter lim="400000"/>
          </a:ln>
        </p:spPr>
      </p:pic>
      <p:sp>
        <p:nvSpPr>
          <p:cNvPr id="104" name="Quali sono le condizioni di lavoro migliori??"/>
          <p:cNvSpPr txBox="1"/>
          <p:nvPr/>
        </p:nvSpPr>
        <p:spPr>
          <a:xfrm>
            <a:off x="7781323" y="3014421"/>
            <a:ext cx="2381161"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solidFill>
                  <a:srgbClr val="FF2600"/>
                </a:solidFill>
              </a:defRPr>
            </a:pPr>
            <a:r>
              <a:rPr sz="1400"/>
              <a:t>Quali sono </a:t>
            </a:r>
            <a:r>
              <a:rPr sz="1600"/>
              <a:t>le condizioni di lavoro migliori??</a:t>
            </a:r>
          </a:p>
        </p:txBody>
      </p:sp>
      <p:sp>
        <p:nvSpPr>
          <p:cNvPr id="105" name="Quali sono le condizioni di lavoro migliori??"/>
          <p:cNvSpPr txBox="1"/>
          <p:nvPr/>
        </p:nvSpPr>
        <p:spPr>
          <a:xfrm>
            <a:off x="7117442" y="2109182"/>
            <a:ext cx="1236876"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solidFill>
                  <a:srgbClr val="FF2600"/>
                </a:solidFill>
              </a:defRPr>
            </a:lvl1pPr>
          </a:lstStyle>
          <a:p>
            <a:r>
              <a:t>Procedura A</a:t>
            </a:r>
          </a:p>
        </p:txBody>
      </p:sp>
      <p:sp>
        <p:nvSpPr>
          <p:cNvPr id="106" name="Quali sono le condizioni di lavoro migliori??"/>
          <p:cNvSpPr txBox="1"/>
          <p:nvPr/>
        </p:nvSpPr>
        <p:spPr>
          <a:xfrm>
            <a:off x="7117442" y="3645709"/>
            <a:ext cx="1236876"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solidFill>
                  <a:srgbClr val="0433FF"/>
                </a:solidFill>
              </a:defRPr>
            </a:lvl1pPr>
          </a:lstStyle>
          <a:p>
            <a:r>
              <a:t>Procedura B</a:t>
            </a:r>
          </a:p>
        </p:txBody>
      </p:sp>
      <p:sp>
        <p:nvSpPr>
          <p:cNvPr id="107" name="Quali sono le condizioni di lavoro migliori??"/>
          <p:cNvSpPr/>
          <p:nvPr/>
        </p:nvSpPr>
        <p:spPr>
          <a:xfrm>
            <a:off x="946330" y="3371253"/>
            <a:ext cx="3607736" cy="561338"/>
          </a:xfrm>
          <a:prstGeom prst="rect">
            <a:avLst/>
          </a:prstGeom>
          <a:ln w="38100">
            <a:solidFill>
              <a:srgbClr val="009051"/>
            </a:solidFill>
            <a:miter lim="400000"/>
          </a:ln>
        </p:spPr>
        <p:txBody>
          <a:bodyPr lIns="45718" tIns="45718" rIns="45718" bIns="45718"/>
          <a:lstStyle/>
          <a:p>
            <a:pPr>
              <a:defRPr sz="1400">
                <a:solidFill>
                  <a:srgbClr val="FF2600"/>
                </a:solidFill>
              </a:defRPr>
            </a:pPr>
            <a:endParaRPr sz="140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6E0B8E-923B-67FF-255B-6F824E36E856}"/>
              </a:ext>
            </a:extLst>
          </p:cNvPr>
          <p:cNvSpPr txBox="1"/>
          <p:nvPr/>
        </p:nvSpPr>
        <p:spPr>
          <a:xfrm>
            <a:off x="280219" y="92973"/>
            <a:ext cx="2900153" cy="553998"/>
          </a:xfrm>
          <a:prstGeom prst="rect">
            <a:avLst/>
          </a:prstGeom>
          <a:noFill/>
        </p:spPr>
        <p:txBody>
          <a:bodyPr wrap="none" rtlCol="0">
            <a:spAutoFit/>
          </a:bodyPr>
          <a:lstStyle/>
          <a:p>
            <a:r>
              <a:rPr lang="it-IT" sz="3000" b="1" dirty="0"/>
              <a:t>Carboidrati totali</a:t>
            </a:r>
          </a:p>
        </p:txBody>
      </p:sp>
      <p:sp>
        <p:nvSpPr>
          <p:cNvPr id="3" name="CasellaDiTesto 2">
            <a:extLst>
              <a:ext uri="{FF2B5EF4-FFF2-40B4-BE49-F238E27FC236}">
                <a16:creationId xmlns:a16="http://schemas.microsoft.com/office/drawing/2014/main" id="{A1B197AD-998B-0BAF-E682-82FBDC84D3F0}"/>
              </a:ext>
            </a:extLst>
          </p:cNvPr>
          <p:cNvSpPr txBox="1"/>
          <p:nvPr/>
        </p:nvSpPr>
        <p:spPr>
          <a:xfrm>
            <a:off x="280219" y="920146"/>
            <a:ext cx="4527201" cy="507831"/>
          </a:xfrm>
          <a:prstGeom prst="rect">
            <a:avLst/>
          </a:prstGeom>
          <a:noFill/>
        </p:spPr>
        <p:txBody>
          <a:bodyPr wrap="none" rtlCol="0">
            <a:spAutoFit/>
          </a:bodyPr>
          <a:lstStyle/>
          <a:p>
            <a:r>
              <a:rPr lang="it-IT" sz="2700" b="1" dirty="0">
                <a:solidFill>
                  <a:srgbClr val="FF0000"/>
                </a:solidFill>
              </a:rPr>
              <a:t>Metodo fenolo-acido solforico</a:t>
            </a:r>
          </a:p>
        </p:txBody>
      </p:sp>
      <p:sp>
        <p:nvSpPr>
          <p:cNvPr id="4" name="CasellaDiTesto 3">
            <a:extLst>
              <a:ext uri="{FF2B5EF4-FFF2-40B4-BE49-F238E27FC236}">
                <a16:creationId xmlns:a16="http://schemas.microsoft.com/office/drawing/2014/main" id="{025ADA40-301B-3F8B-BA43-C2253E400499}"/>
              </a:ext>
            </a:extLst>
          </p:cNvPr>
          <p:cNvSpPr txBox="1"/>
          <p:nvPr/>
        </p:nvSpPr>
        <p:spPr>
          <a:xfrm>
            <a:off x="280219" y="1762707"/>
            <a:ext cx="11680723" cy="4708981"/>
          </a:xfrm>
          <a:prstGeom prst="rect">
            <a:avLst/>
          </a:prstGeom>
          <a:noFill/>
        </p:spPr>
        <p:txBody>
          <a:bodyPr wrap="square" rtlCol="0">
            <a:spAutoFit/>
          </a:bodyPr>
          <a:lstStyle/>
          <a:p>
            <a:r>
              <a:rPr lang="it-IT" sz="2000" dirty="0">
                <a:solidFill>
                  <a:schemeClr val="tx1">
                    <a:lumMod val="85000"/>
                    <a:lumOff val="15000"/>
                  </a:schemeClr>
                </a:solidFill>
              </a:rPr>
              <a:t>Il metodo permette di determinare tutte le classi di carboidrati compresi mono e disaccaridi oltre i polisaccaridi</a:t>
            </a:r>
          </a:p>
          <a:p>
            <a:endParaRPr lang="it-IT" sz="2000" dirty="0">
              <a:solidFill>
                <a:schemeClr val="tx1">
                  <a:lumMod val="85000"/>
                  <a:lumOff val="15000"/>
                </a:schemeClr>
              </a:solidFill>
            </a:endParaRPr>
          </a:p>
          <a:p>
            <a:r>
              <a:rPr lang="it-IT" sz="2000" dirty="0">
                <a:solidFill>
                  <a:schemeClr val="tx1">
                    <a:lumMod val="85000"/>
                    <a:lumOff val="15000"/>
                  </a:schemeClr>
                </a:solidFill>
              </a:rPr>
              <a:t>Dato che l’assorbività varia da carboidrato a carboidrato, il dato è espresso rispetto a quello maggiormente rappresentativo del campione</a:t>
            </a:r>
          </a:p>
          <a:p>
            <a:endParaRPr lang="it-IT" sz="2000" dirty="0">
              <a:solidFill>
                <a:schemeClr val="tx1">
                  <a:lumMod val="85000"/>
                  <a:lumOff val="15000"/>
                </a:schemeClr>
              </a:solidFill>
            </a:endParaRPr>
          </a:p>
          <a:p>
            <a:r>
              <a:rPr lang="it-IT" sz="2000" dirty="0">
                <a:solidFill>
                  <a:schemeClr val="tx1">
                    <a:lumMod val="85000"/>
                    <a:lumOff val="15000"/>
                  </a:schemeClr>
                </a:solidFill>
              </a:rPr>
              <a:t>PRINCIPIO DEL METODO</a:t>
            </a:r>
          </a:p>
          <a:p>
            <a:r>
              <a:rPr lang="it-IT" sz="2000" dirty="0">
                <a:solidFill>
                  <a:schemeClr val="tx1">
                    <a:lumMod val="85000"/>
                    <a:lumOff val="15000"/>
                  </a:schemeClr>
                </a:solidFill>
              </a:rPr>
              <a:t>Idrolisi acida: l’acido solforico scompone i poli e disaccaridi in monosaccaridi </a:t>
            </a:r>
          </a:p>
          <a:p>
            <a:endParaRPr lang="it-IT" sz="2000" dirty="0">
              <a:solidFill>
                <a:schemeClr val="tx1">
                  <a:lumMod val="85000"/>
                  <a:lumOff val="15000"/>
                </a:schemeClr>
              </a:solidFill>
            </a:endParaRPr>
          </a:p>
          <a:p>
            <a:r>
              <a:rPr lang="it-IT" sz="2000" dirty="0">
                <a:solidFill>
                  <a:schemeClr val="tx1">
                    <a:lumMod val="85000"/>
                    <a:lumOff val="15000"/>
                  </a:schemeClr>
                </a:solidFill>
              </a:rPr>
              <a:t>I pentosi vengono deidratati a </a:t>
            </a:r>
            <a:r>
              <a:rPr lang="it-IT" sz="2000" b="1" dirty="0" err="1">
                <a:solidFill>
                  <a:schemeClr val="tx1">
                    <a:lumMod val="85000"/>
                    <a:lumOff val="15000"/>
                  </a:schemeClr>
                </a:solidFill>
              </a:rPr>
              <a:t>furfurale</a:t>
            </a:r>
            <a:r>
              <a:rPr lang="it-IT" sz="2000" dirty="0">
                <a:solidFill>
                  <a:schemeClr val="tx1">
                    <a:lumMod val="85000"/>
                    <a:lumOff val="15000"/>
                  </a:schemeClr>
                </a:solidFill>
              </a:rPr>
              <a:t> </a:t>
            </a:r>
          </a:p>
          <a:p>
            <a:endParaRPr lang="it-IT" sz="2000" dirty="0">
              <a:solidFill>
                <a:schemeClr val="tx1">
                  <a:lumMod val="85000"/>
                  <a:lumOff val="15000"/>
                </a:schemeClr>
              </a:solidFill>
            </a:endParaRPr>
          </a:p>
          <a:p>
            <a:r>
              <a:rPr lang="it-IT" sz="2000" dirty="0">
                <a:solidFill>
                  <a:schemeClr val="tx1">
                    <a:lumMod val="85000"/>
                    <a:lumOff val="15000"/>
                  </a:schemeClr>
                </a:solidFill>
              </a:rPr>
              <a:t>Gli esosi a </a:t>
            </a:r>
            <a:r>
              <a:rPr lang="it-IT" sz="2000" b="1" dirty="0" err="1">
                <a:solidFill>
                  <a:schemeClr val="tx1">
                    <a:lumMod val="85000"/>
                    <a:lumOff val="15000"/>
                  </a:schemeClr>
                </a:solidFill>
              </a:rPr>
              <a:t>idrossi-metil-furfurale</a:t>
            </a:r>
            <a:endParaRPr lang="it-IT" sz="2000" b="1" dirty="0">
              <a:solidFill>
                <a:schemeClr val="tx1">
                  <a:lumMod val="85000"/>
                  <a:lumOff val="15000"/>
                </a:schemeClr>
              </a:solidFill>
            </a:endParaRPr>
          </a:p>
          <a:p>
            <a:endParaRPr lang="it-IT" sz="2000" dirty="0">
              <a:solidFill>
                <a:schemeClr val="tx1">
                  <a:lumMod val="85000"/>
                  <a:lumOff val="15000"/>
                </a:schemeClr>
              </a:solidFill>
            </a:endParaRPr>
          </a:p>
          <a:p>
            <a:r>
              <a:rPr lang="it-IT" sz="2000" dirty="0">
                <a:solidFill>
                  <a:schemeClr val="tx1">
                    <a:lumMod val="85000"/>
                    <a:lumOff val="15000"/>
                  </a:schemeClr>
                </a:solidFill>
              </a:rPr>
              <a:t>Questi composti reagiscono con il fenolo e producono un colore giallo oro</a:t>
            </a:r>
          </a:p>
          <a:p>
            <a:endParaRPr lang="it-IT" sz="2000" dirty="0">
              <a:solidFill>
                <a:schemeClr val="tx1">
                  <a:lumMod val="85000"/>
                  <a:lumOff val="15000"/>
                </a:schemeClr>
              </a:solidFill>
            </a:endParaRPr>
          </a:p>
          <a:p>
            <a:r>
              <a:rPr lang="it-IT" sz="2000" dirty="0">
                <a:solidFill>
                  <a:schemeClr val="tx1">
                    <a:lumMod val="85000"/>
                    <a:lumOff val="15000"/>
                  </a:schemeClr>
                </a:solidFill>
              </a:rPr>
              <a:t>La calibrazione viene fatta in </a:t>
            </a:r>
            <a:r>
              <a:rPr lang="it-IT" sz="2000" dirty="0" err="1">
                <a:solidFill>
                  <a:schemeClr val="tx1">
                    <a:lumMod val="85000"/>
                    <a:lumOff val="15000"/>
                  </a:schemeClr>
                </a:solidFill>
              </a:rPr>
              <a:t>xylosio</a:t>
            </a:r>
            <a:r>
              <a:rPr lang="it-IT" sz="2000" dirty="0">
                <a:solidFill>
                  <a:schemeClr val="tx1">
                    <a:lumMod val="85000"/>
                    <a:lumOff val="15000"/>
                  </a:schemeClr>
                </a:solidFill>
              </a:rPr>
              <a:t> dove </a:t>
            </a:r>
            <a:r>
              <a:rPr lang="it-IT" sz="2000" dirty="0" err="1">
                <a:solidFill>
                  <a:schemeClr val="tx1">
                    <a:lumMod val="85000"/>
                    <a:lumOff val="15000"/>
                  </a:schemeClr>
                </a:solidFill>
              </a:rPr>
              <a:t>prevalongono</a:t>
            </a:r>
            <a:r>
              <a:rPr lang="it-IT" sz="2000" dirty="0">
                <a:solidFill>
                  <a:schemeClr val="tx1">
                    <a:lumMod val="85000"/>
                    <a:lumOff val="15000"/>
                  </a:schemeClr>
                </a:solidFill>
              </a:rPr>
              <a:t> i pentosi o in glucosio dove prevalgono gli esosi</a:t>
            </a:r>
          </a:p>
        </p:txBody>
      </p:sp>
      <p:pic>
        <p:nvPicPr>
          <p:cNvPr id="5" name="Immagine 4">
            <a:extLst>
              <a:ext uri="{FF2B5EF4-FFF2-40B4-BE49-F238E27FC236}">
                <a16:creationId xmlns:a16="http://schemas.microsoft.com/office/drawing/2014/main" id="{4D7DF1C5-02F8-169A-11A7-DCDCA242A522}"/>
              </a:ext>
            </a:extLst>
          </p:cNvPr>
          <p:cNvPicPr>
            <a:picLocks noChangeAspect="1"/>
          </p:cNvPicPr>
          <p:nvPr/>
        </p:nvPicPr>
        <p:blipFill>
          <a:blip r:embed="rId2"/>
          <a:stretch>
            <a:fillRect/>
          </a:stretch>
        </p:blipFill>
        <p:spPr>
          <a:xfrm>
            <a:off x="4934804" y="4059561"/>
            <a:ext cx="584200" cy="584200"/>
          </a:xfrm>
          <a:prstGeom prst="rect">
            <a:avLst/>
          </a:prstGeom>
        </p:spPr>
      </p:pic>
      <p:pic>
        <p:nvPicPr>
          <p:cNvPr id="6" name="Immagine 5">
            <a:extLst>
              <a:ext uri="{FF2B5EF4-FFF2-40B4-BE49-F238E27FC236}">
                <a16:creationId xmlns:a16="http://schemas.microsoft.com/office/drawing/2014/main" id="{C6A8D108-70F2-34FD-A968-B9BD66DF2D24}"/>
              </a:ext>
            </a:extLst>
          </p:cNvPr>
          <p:cNvPicPr>
            <a:picLocks noChangeAspect="1"/>
          </p:cNvPicPr>
          <p:nvPr/>
        </p:nvPicPr>
        <p:blipFill>
          <a:blip r:embed="rId3"/>
          <a:stretch>
            <a:fillRect/>
          </a:stretch>
        </p:blipFill>
        <p:spPr>
          <a:xfrm flipV="1">
            <a:off x="4471589" y="4801573"/>
            <a:ext cx="1270000" cy="401961"/>
          </a:xfrm>
          <a:prstGeom prst="rect">
            <a:avLst/>
          </a:prstGeom>
        </p:spPr>
      </p:pic>
    </p:spTree>
    <p:extLst>
      <p:ext uri="{BB962C8B-B14F-4D97-AF65-F5344CB8AC3E}">
        <p14:creationId xmlns:p14="http://schemas.microsoft.com/office/powerpoint/2010/main" val="14126172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618EF9-D969-A48C-7AC8-4D3AB2BCC190}"/>
              </a:ext>
            </a:extLst>
          </p:cNvPr>
          <p:cNvSpPr txBox="1"/>
          <p:nvPr/>
        </p:nvSpPr>
        <p:spPr>
          <a:xfrm>
            <a:off x="457201" y="265471"/>
            <a:ext cx="1859805" cy="584775"/>
          </a:xfrm>
          <a:prstGeom prst="rect">
            <a:avLst/>
          </a:prstGeom>
          <a:noFill/>
        </p:spPr>
        <p:txBody>
          <a:bodyPr wrap="none" rtlCol="0">
            <a:spAutoFit/>
          </a:bodyPr>
          <a:lstStyle/>
          <a:p>
            <a:r>
              <a:rPr lang="it-IT" sz="3200" dirty="0"/>
              <a:t>ZUCCHERI</a:t>
            </a:r>
          </a:p>
        </p:txBody>
      </p:sp>
      <p:sp>
        <p:nvSpPr>
          <p:cNvPr id="4" name="CasellaDiTesto 3">
            <a:extLst>
              <a:ext uri="{FF2B5EF4-FFF2-40B4-BE49-F238E27FC236}">
                <a16:creationId xmlns:a16="http://schemas.microsoft.com/office/drawing/2014/main" id="{2B1B028C-594D-93E4-103C-B831A58B192F}"/>
              </a:ext>
            </a:extLst>
          </p:cNvPr>
          <p:cNvSpPr txBox="1"/>
          <p:nvPr/>
        </p:nvSpPr>
        <p:spPr>
          <a:xfrm>
            <a:off x="457201" y="850246"/>
            <a:ext cx="6754760" cy="5755422"/>
          </a:xfrm>
          <a:prstGeom prst="rect">
            <a:avLst/>
          </a:prstGeom>
          <a:noFill/>
        </p:spPr>
        <p:txBody>
          <a:bodyPr wrap="square">
            <a:spAutoFit/>
          </a:bodyPr>
          <a:lstStyle/>
          <a:p>
            <a:pPr algn="just"/>
            <a:r>
              <a:rPr lang="it-IT" sz="2300" b="1" i="0" u="none" strike="noStrike" dirty="0">
                <a:solidFill>
                  <a:srgbClr val="313131"/>
                </a:solidFill>
                <a:effectLst/>
                <a:latin typeface="Montserrat" pitchFamily="2" charset="77"/>
              </a:rPr>
              <a:t>Gli zuccheri riducenti sono </a:t>
            </a:r>
            <a:r>
              <a:rPr lang="it-IT" sz="2300" b="1" i="0" u="none" strike="noStrike" dirty="0">
                <a:solidFill>
                  <a:srgbClr val="313131"/>
                </a:solidFill>
                <a:effectLst/>
                <a:latin typeface="Montserrat" pitchFamily="2" charset="77"/>
                <a:hlinkClick r:id="rId2" tooltip="Carboidrati"/>
              </a:rPr>
              <a:t>carboidrati</a:t>
            </a:r>
            <a:r>
              <a:rPr lang="it-IT" sz="2300" b="1" i="0" u="none" strike="noStrike" dirty="0">
                <a:solidFill>
                  <a:srgbClr val="313131"/>
                </a:solidFill>
                <a:effectLst/>
                <a:latin typeface="Montserrat" pitchFamily="2" charset="77"/>
              </a:rPr>
              <a:t> che sono ossidati da deboli </a:t>
            </a:r>
            <a:r>
              <a:rPr lang="it-IT" sz="2300" b="1" i="0" u="none" strike="noStrike" dirty="0">
                <a:solidFill>
                  <a:srgbClr val="313131"/>
                </a:solidFill>
                <a:effectLst/>
                <a:latin typeface="Montserrat" pitchFamily="2" charset="77"/>
                <a:hlinkClick r:id="rId3" tooltip="Agenti ossidanti"/>
              </a:rPr>
              <a:t>agenti ossidanti</a:t>
            </a:r>
            <a:r>
              <a:rPr lang="it-IT" sz="2300" b="1" i="0" u="none" strike="noStrike" dirty="0">
                <a:solidFill>
                  <a:srgbClr val="313131"/>
                </a:solidFill>
                <a:effectLst/>
                <a:latin typeface="Montserrat" pitchFamily="2" charset="77"/>
              </a:rPr>
              <a:t> in soluzione basica</a:t>
            </a:r>
            <a:r>
              <a:rPr lang="it-IT" sz="2300" b="0" i="0" u="none" strike="noStrike" dirty="0">
                <a:solidFill>
                  <a:srgbClr val="313131"/>
                </a:solidFill>
                <a:effectLst/>
                <a:latin typeface="Montserrat" pitchFamily="2" charset="77"/>
              </a:rPr>
              <a:t>. </a:t>
            </a:r>
          </a:p>
          <a:p>
            <a:pPr algn="just"/>
            <a:endParaRPr lang="it-IT" sz="2300" dirty="0">
              <a:solidFill>
                <a:srgbClr val="313131"/>
              </a:solidFill>
              <a:latin typeface="Montserrat" pitchFamily="2" charset="77"/>
            </a:endParaRPr>
          </a:p>
          <a:p>
            <a:pPr algn="just"/>
            <a:r>
              <a:rPr lang="it-IT" sz="2300" b="0" i="0" u="none" strike="noStrike" dirty="0">
                <a:solidFill>
                  <a:srgbClr val="313131"/>
                </a:solidFill>
                <a:effectLst/>
                <a:latin typeface="Montserrat" pitchFamily="2" charset="77"/>
              </a:rPr>
              <a:t>La proprietà caratteristica degli zuccheri riducenti è quella di dare in soluzione uno o più composti contenenti un gruppo aldeidico.</a:t>
            </a:r>
          </a:p>
          <a:p>
            <a:pPr algn="just"/>
            <a:endParaRPr lang="it-IT" sz="2300" b="0" i="0" u="none" strike="noStrike" dirty="0">
              <a:solidFill>
                <a:srgbClr val="313131"/>
              </a:solidFill>
              <a:effectLst/>
              <a:latin typeface="Montserrat" pitchFamily="2" charset="77"/>
            </a:endParaRPr>
          </a:p>
          <a:p>
            <a:pPr algn="just"/>
            <a:r>
              <a:rPr lang="it-IT" sz="2300" b="0" i="0" u="none" strike="noStrike" dirty="0">
                <a:solidFill>
                  <a:srgbClr val="313131"/>
                </a:solidFill>
                <a:effectLst/>
                <a:latin typeface="Montserrat" pitchFamily="2" charset="77"/>
              </a:rPr>
              <a:t>Ad esempio l’</a:t>
            </a:r>
            <a:r>
              <a:rPr lang="el-GR" sz="2300" b="0" i="0" u="none" strike="noStrike" dirty="0">
                <a:solidFill>
                  <a:srgbClr val="313131"/>
                </a:solidFill>
                <a:effectLst/>
                <a:latin typeface="Montserrat" pitchFamily="2" charset="77"/>
              </a:rPr>
              <a:t>α-</a:t>
            </a:r>
            <a:r>
              <a:rPr lang="it-IT" sz="2300" b="0" i="0" u="none" strike="noStrike" dirty="0">
                <a:solidFill>
                  <a:srgbClr val="313131"/>
                </a:solidFill>
                <a:effectLst/>
                <a:latin typeface="Montserrat" pitchFamily="2" charset="77"/>
              </a:rPr>
              <a:t>D-glucosio che contiene un gruppo emiacetalico, reagisce in acqua per dare una forma aperta contenente un gruppo aldeidico. Quest’ultimo  può essere ossidato a </a:t>
            </a:r>
            <a:r>
              <a:rPr lang="it-IT" sz="2300" b="0" i="0" u="none" strike="noStrike" dirty="0">
                <a:solidFill>
                  <a:srgbClr val="313131"/>
                </a:solidFill>
                <a:effectLst/>
                <a:latin typeface="Montserrat" pitchFamily="2" charset="77"/>
                <a:hlinkClick r:id="rId4"/>
              </a:rPr>
              <a:t>gruppo carbossilico</a:t>
            </a:r>
            <a:endParaRPr lang="it-IT" sz="2300" b="0" i="0" u="none" strike="noStrike" dirty="0">
              <a:solidFill>
                <a:srgbClr val="313131"/>
              </a:solidFill>
              <a:effectLst/>
              <a:latin typeface="Montserrat" pitchFamily="2" charset="77"/>
            </a:endParaRPr>
          </a:p>
          <a:p>
            <a:pPr algn="just"/>
            <a:br>
              <a:rPr lang="it-IT" sz="2300" dirty="0"/>
            </a:br>
            <a:endParaRPr lang="it-IT" sz="2300" dirty="0"/>
          </a:p>
        </p:txBody>
      </p:sp>
      <p:pic>
        <p:nvPicPr>
          <p:cNvPr id="6" name="Immagine 5" descr="Immagine che contiene diagramma, linea, Diagramma, testo&#10;&#10;Descrizione generata automaticamente">
            <a:extLst>
              <a:ext uri="{FF2B5EF4-FFF2-40B4-BE49-F238E27FC236}">
                <a16:creationId xmlns:a16="http://schemas.microsoft.com/office/drawing/2014/main" id="{DC37A238-521E-7B11-A454-51A2389DBC06}"/>
              </a:ext>
            </a:extLst>
          </p:cNvPr>
          <p:cNvPicPr>
            <a:picLocks noChangeAspect="1"/>
          </p:cNvPicPr>
          <p:nvPr/>
        </p:nvPicPr>
        <p:blipFill>
          <a:blip r:embed="rId5"/>
          <a:stretch>
            <a:fillRect/>
          </a:stretch>
        </p:blipFill>
        <p:spPr>
          <a:xfrm>
            <a:off x="8014217" y="0"/>
            <a:ext cx="3720582" cy="6858000"/>
          </a:xfrm>
          <a:prstGeom prst="rect">
            <a:avLst/>
          </a:prstGeom>
        </p:spPr>
      </p:pic>
    </p:spTree>
    <p:extLst>
      <p:ext uri="{BB962C8B-B14F-4D97-AF65-F5344CB8AC3E}">
        <p14:creationId xmlns:p14="http://schemas.microsoft.com/office/powerpoint/2010/main" val="153872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4F635C6-80D5-6646-19BD-D3FC007CB161}"/>
              </a:ext>
            </a:extLst>
          </p:cNvPr>
          <p:cNvSpPr txBox="1"/>
          <p:nvPr/>
        </p:nvSpPr>
        <p:spPr>
          <a:xfrm>
            <a:off x="109383" y="1504336"/>
            <a:ext cx="11973232" cy="5078313"/>
          </a:xfrm>
          <a:prstGeom prst="rect">
            <a:avLst/>
          </a:prstGeom>
          <a:noFill/>
        </p:spPr>
        <p:txBody>
          <a:bodyPr wrap="square">
            <a:spAutoFit/>
          </a:bodyPr>
          <a:lstStyle/>
          <a:p>
            <a:pPr algn="just"/>
            <a:r>
              <a:rPr lang="it-IT" b="1" i="0" u="none" strike="noStrike" dirty="0">
                <a:effectLst/>
                <a:latin typeface="Montserrat" pitchFamily="2" charset="77"/>
              </a:rPr>
              <a:t>Reattivo di </a:t>
            </a:r>
            <a:r>
              <a:rPr lang="it-IT" b="1" i="0" u="none" strike="noStrike" dirty="0" err="1">
                <a:effectLst/>
                <a:latin typeface="Montserrat" pitchFamily="2" charset="77"/>
              </a:rPr>
              <a:t>Fehling</a:t>
            </a:r>
            <a:endParaRPr lang="it-IT" b="1" i="0" u="none" strike="noStrike" dirty="0">
              <a:effectLst/>
              <a:latin typeface="Montserrat" pitchFamily="2" charset="77"/>
            </a:endParaRPr>
          </a:p>
          <a:p>
            <a:pPr algn="just"/>
            <a:r>
              <a:rPr lang="it-IT" b="0" i="0" u="none" strike="noStrike" dirty="0">
                <a:solidFill>
                  <a:srgbClr val="313131"/>
                </a:solidFill>
                <a:effectLst/>
                <a:latin typeface="Montserrat" pitchFamily="2" charset="77"/>
              </a:rPr>
              <a:t>Il reattivo di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è preparato unendo due soluzioni dette rispettivamente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A 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B.</a:t>
            </a:r>
          </a:p>
          <a:p>
            <a:pPr algn="just"/>
            <a:endParaRPr lang="it-IT" dirty="0">
              <a:solidFill>
                <a:srgbClr val="313131"/>
              </a:solidFill>
              <a:latin typeface="Montserrat" pitchFamily="2" charset="77"/>
            </a:endParaRPr>
          </a:p>
          <a:p>
            <a:pPr algn="just"/>
            <a:endParaRPr lang="it-IT" b="0" i="0" u="none" strike="noStrike" dirty="0">
              <a:solidFill>
                <a:srgbClr val="313131"/>
              </a:solidFill>
              <a:effectLst/>
              <a:latin typeface="Montserrat" pitchFamily="2" charset="77"/>
            </a:endParaRPr>
          </a:p>
          <a:p>
            <a:pPr algn="just"/>
            <a:r>
              <a:rPr lang="it-IT" b="1" i="0" u="none" strike="noStrike" dirty="0">
                <a:solidFill>
                  <a:srgbClr val="313131"/>
                </a:solidFill>
                <a:effectLst/>
                <a:latin typeface="Montserrat" pitchFamily="2" charset="77"/>
              </a:rPr>
              <a:t>La soluzione </a:t>
            </a:r>
            <a:r>
              <a:rPr lang="it-IT" b="1" i="0" u="none" strike="noStrike" dirty="0" err="1">
                <a:solidFill>
                  <a:srgbClr val="313131"/>
                </a:solidFill>
                <a:effectLst/>
                <a:latin typeface="Montserrat" pitchFamily="2" charset="77"/>
              </a:rPr>
              <a:t>Fehling</a:t>
            </a:r>
            <a:r>
              <a:rPr lang="it-IT" b="1" i="0" u="none" strike="noStrike" dirty="0">
                <a:solidFill>
                  <a:srgbClr val="313131"/>
                </a:solidFill>
                <a:effectLst/>
                <a:latin typeface="Montserrat" pitchFamily="2" charset="77"/>
              </a:rPr>
              <a:t> A</a:t>
            </a:r>
            <a:r>
              <a:rPr lang="it-IT" b="0" i="0" u="none" strike="noStrike" dirty="0">
                <a:solidFill>
                  <a:srgbClr val="313131"/>
                </a:solidFill>
                <a:effectLst/>
                <a:latin typeface="Montserrat" pitchFamily="2" charset="77"/>
              </a:rPr>
              <a:t> è costituita da </a:t>
            </a:r>
            <a:r>
              <a:rPr lang="it-IT" b="0" i="0" u="none" strike="noStrike" dirty="0">
                <a:solidFill>
                  <a:srgbClr val="313131"/>
                </a:solidFill>
                <a:effectLst/>
                <a:latin typeface="Montserrat" pitchFamily="2" charset="77"/>
                <a:hlinkClick r:id="rId2"/>
              </a:rPr>
              <a:t>solfato</a:t>
            </a:r>
            <a:r>
              <a:rPr lang="it-IT" b="0" i="0" u="none" strike="noStrike" dirty="0">
                <a:solidFill>
                  <a:srgbClr val="313131"/>
                </a:solidFill>
                <a:effectLst/>
                <a:latin typeface="Montserrat" pitchFamily="2" charset="77"/>
              </a:rPr>
              <a:t> di rame (II) di colore blu, mentre </a:t>
            </a:r>
            <a:r>
              <a:rPr lang="it-IT" b="1" i="0" u="none" strike="noStrike" dirty="0">
                <a:solidFill>
                  <a:srgbClr val="313131"/>
                </a:solidFill>
                <a:effectLst/>
                <a:latin typeface="Montserrat" pitchFamily="2" charset="77"/>
              </a:rPr>
              <a:t>la soluzione </a:t>
            </a:r>
            <a:r>
              <a:rPr lang="it-IT" b="1" i="0" u="none" strike="noStrike" dirty="0" err="1">
                <a:solidFill>
                  <a:srgbClr val="313131"/>
                </a:solidFill>
                <a:effectLst/>
                <a:latin typeface="Montserrat" pitchFamily="2" charset="77"/>
              </a:rPr>
              <a:t>Fehling</a:t>
            </a:r>
            <a:r>
              <a:rPr lang="it-IT" b="1" i="0" u="none" strike="noStrike" dirty="0">
                <a:solidFill>
                  <a:srgbClr val="313131"/>
                </a:solidFill>
                <a:effectLst/>
                <a:latin typeface="Montserrat" pitchFamily="2" charset="77"/>
              </a:rPr>
              <a:t> B</a:t>
            </a:r>
            <a:r>
              <a:rPr lang="it-IT" b="0" i="0" u="none" strike="noStrike" dirty="0">
                <a:solidFill>
                  <a:srgbClr val="313131"/>
                </a:solidFill>
                <a:effectLst/>
                <a:latin typeface="Montserrat" pitchFamily="2" charset="77"/>
              </a:rPr>
              <a:t> è costituita da una soluzione alcalina di </a:t>
            </a:r>
            <a:r>
              <a:rPr lang="it-IT" b="0" i="0" u="none" strike="noStrike" dirty="0" err="1">
                <a:solidFill>
                  <a:srgbClr val="313131"/>
                </a:solidFill>
                <a:effectLst/>
                <a:latin typeface="Montserrat" pitchFamily="2" charset="77"/>
              </a:rPr>
              <a:t>NaOH</a:t>
            </a:r>
            <a:r>
              <a:rPr lang="it-IT" b="0" i="0" u="none" strike="noStrike" dirty="0">
                <a:solidFill>
                  <a:srgbClr val="313131"/>
                </a:solidFill>
                <a:effectLst/>
                <a:latin typeface="Montserrat" pitchFamily="2" charset="77"/>
              </a:rPr>
              <a:t> contenente tartrato di sodio e potassio che è incolore.</a:t>
            </a:r>
          </a:p>
          <a:p>
            <a:pPr algn="just"/>
            <a:r>
              <a:rPr lang="it-IT" b="0" i="0" u="none" strike="noStrike" dirty="0">
                <a:solidFill>
                  <a:srgbClr val="313131"/>
                </a:solidFill>
                <a:effectLst/>
                <a:latin typeface="Montserrat" pitchFamily="2" charset="77"/>
              </a:rPr>
              <a:t>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B è lasciata riposare e, nel caso che si forma un precipitato, viene filtrata.</a:t>
            </a:r>
          </a:p>
          <a:p>
            <a:pPr algn="just"/>
            <a:r>
              <a:rPr lang="it-IT" b="0" i="0" u="none" strike="noStrike" dirty="0">
                <a:solidFill>
                  <a:srgbClr val="313131"/>
                </a:solidFill>
                <a:effectLst/>
                <a:latin typeface="Montserrat" pitchFamily="2" charset="77"/>
              </a:rPr>
              <a:t>Le due soluzioni sono tenute separate e mescolate, in volumi uguali, al momento.</a:t>
            </a:r>
          </a:p>
          <a:p>
            <a:pPr algn="just"/>
            <a:endParaRPr lang="it-IT" b="0" i="0" u="none" strike="noStrike" dirty="0">
              <a:solidFill>
                <a:srgbClr val="313131"/>
              </a:solidFill>
              <a:effectLst/>
              <a:latin typeface="Montserrat" pitchFamily="2" charset="77"/>
            </a:endParaRPr>
          </a:p>
          <a:p>
            <a:pPr algn="just"/>
            <a:r>
              <a:rPr lang="it-IT" b="0" i="0" u="none" strike="noStrike" dirty="0">
                <a:solidFill>
                  <a:srgbClr val="313131"/>
                </a:solidFill>
                <a:effectLst/>
                <a:latin typeface="Montserrat" pitchFamily="2" charset="77"/>
              </a:rPr>
              <a:t>Preliminarmente si determina, in via approssimativa, il contenuto zuccherino per via densimetrica e successivamente si effettuano diluizioni in modo che esso sia compreso tra lo 0.5 e l’1%.</a:t>
            </a:r>
          </a:p>
          <a:p>
            <a:pPr algn="just"/>
            <a:endParaRPr lang="it-IT" dirty="0">
              <a:solidFill>
                <a:srgbClr val="313131"/>
              </a:solidFill>
              <a:latin typeface="Montserrat" pitchFamily="2" charset="77"/>
            </a:endParaRPr>
          </a:p>
          <a:p>
            <a:pPr algn="just"/>
            <a:endParaRPr lang="it-IT" b="0" i="0" u="none" strike="noStrike" dirty="0">
              <a:solidFill>
                <a:srgbClr val="313131"/>
              </a:solidFill>
              <a:effectLst/>
              <a:latin typeface="Montserrat" pitchFamily="2" charset="77"/>
            </a:endParaRPr>
          </a:p>
          <a:p>
            <a:pPr algn="just"/>
            <a:r>
              <a:rPr lang="it-IT" b="0" i="0" u="none" strike="noStrike" dirty="0">
                <a:solidFill>
                  <a:srgbClr val="313131"/>
                </a:solidFill>
                <a:effectLst/>
                <a:latin typeface="Montserrat" pitchFamily="2" charset="77"/>
              </a:rPr>
              <a:t>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viene portata a ebollizione e titolata con la soluzione zuccherina: a caldo e in ambiente </a:t>
            </a:r>
            <a:r>
              <a:rPr lang="it-IT" b="1" i="0" u="none" strike="noStrike" dirty="0">
                <a:solidFill>
                  <a:srgbClr val="313131"/>
                </a:solidFill>
                <a:effectLst/>
                <a:latin typeface="Montserrat" pitchFamily="2" charset="77"/>
              </a:rPr>
              <a:t>basico il </a:t>
            </a:r>
            <a:r>
              <a:rPr lang="it-IT" b="1" i="0" u="none" strike="noStrike" dirty="0">
                <a:solidFill>
                  <a:srgbClr val="313131"/>
                </a:solidFill>
                <a:effectLst/>
                <a:latin typeface="Montserrat" pitchFamily="2" charset="77"/>
                <a:hlinkClick r:id="rId3"/>
              </a:rPr>
              <a:t>gruppo carbonile</a:t>
            </a:r>
            <a:r>
              <a:rPr lang="it-IT" b="1" i="0" u="none" strike="noStrike" dirty="0">
                <a:solidFill>
                  <a:srgbClr val="313131"/>
                </a:solidFill>
                <a:effectLst/>
                <a:latin typeface="Montserrat" pitchFamily="2" charset="77"/>
              </a:rPr>
              <a:t>  &gt;C=O  presente negli zuccheri riducenti riduce lo ione lo ione Cu</a:t>
            </a:r>
            <a:r>
              <a:rPr lang="it-IT" b="1" i="0" u="none" strike="noStrike" baseline="30000" dirty="0">
                <a:solidFill>
                  <a:srgbClr val="313131"/>
                </a:solidFill>
                <a:effectLst/>
                <a:latin typeface="Montserrat" pitchFamily="2" charset="77"/>
              </a:rPr>
              <a:t>2+</a:t>
            </a:r>
            <a:r>
              <a:rPr lang="it-IT" b="1" i="0" u="none" strike="noStrike" dirty="0">
                <a:solidFill>
                  <a:srgbClr val="313131"/>
                </a:solidFill>
                <a:effectLst/>
                <a:latin typeface="Montserrat" pitchFamily="2" charset="77"/>
              </a:rPr>
              <a:t> a Cu</a:t>
            </a:r>
            <a:r>
              <a:rPr lang="it-IT" b="1" i="0" u="none" strike="noStrike" baseline="30000" dirty="0">
                <a:solidFill>
                  <a:srgbClr val="313131"/>
                </a:solidFill>
                <a:effectLst/>
                <a:latin typeface="Montserrat" pitchFamily="2" charset="77"/>
              </a:rPr>
              <a:t>+</a:t>
            </a:r>
            <a:r>
              <a:rPr lang="it-IT" b="1" i="0" u="none" strike="noStrike" dirty="0">
                <a:solidFill>
                  <a:srgbClr val="313131"/>
                </a:solidFill>
                <a:effectLst/>
                <a:latin typeface="Montserrat" pitchFamily="2" charset="77"/>
              </a:rPr>
              <a:t> con formazione di un precipitato dal caratteristico colore rosso mattone di ossido di rame (I) Cu</a:t>
            </a:r>
            <a:r>
              <a:rPr lang="it-IT" b="1" i="0" u="none" strike="noStrike" baseline="-25000" dirty="0">
                <a:solidFill>
                  <a:srgbClr val="313131"/>
                </a:solidFill>
                <a:effectLst/>
                <a:latin typeface="Montserrat" pitchFamily="2" charset="77"/>
              </a:rPr>
              <a:t>2</a:t>
            </a:r>
            <a:r>
              <a:rPr lang="it-IT" b="1" i="0" u="none" strike="noStrike" dirty="0">
                <a:solidFill>
                  <a:srgbClr val="313131"/>
                </a:solidFill>
                <a:effectLst/>
                <a:latin typeface="Montserrat" pitchFamily="2" charset="77"/>
              </a:rPr>
              <a:t>O.</a:t>
            </a:r>
            <a:endParaRPr lang="it-IT" b="0" i="0" u="none" strike="noStrike" dirty="0">
              <a:solidFill>
                <a:srgbClr val="313131"/>
              </a:solidFill>
              <a:effectLst/>
              <a:latin typeface="Montserrat" pitchFamily="2" charset="77"/>
            </a:endParaRPr>
          </a:p>
          <a:p>
            <a:pPr algn="just"/>
            <a:endParaRPr lang="it-IT" b="0" i="0" u="none" strike="noStrike" dirty="0">
              <a:solidFill>
                <a:srgbClr val="313131"/>
              </a:solidFill>
              <a:effectLst/>
              <a:latin typeface="Montserrat" pitchFamily="2" charset="77"/>
            </a:endParaRPr>
          </a:p>
        </p:txBody>
      </p:sp>
      <p:sp>
        <p:nvSpPr>
          <p:cNvPr id="6" name="CasellaDiTesto 5">
            <a:extLst>
              <a:ext uri="{FF2B5EF4-FFF2-40B4-BE49-F238E27FC236}">
                <a16:creationId xmlns:a16="http://schemas.microsoft.com/office/drawing/2014/main" id="{693E2C59-9469-2FE2-32B4-DFBF00092EF8}"/>
              </a:ext>
            </a:extLst>
          </p:cNvPr>
          <p:cNvSpPr txBox="1"/>
          <p:nvPr/>
        </p:nvSpPr>
        <p:spPr>
          <a:xfrm>
            <a:off x="218767" y="120182"/>
            <a:ext cx="11754465" cy="923330"/>
          </a:xfrm>
          <a:prstGeom prst="rect">
            <a:avLst/>
          </a:prstGeom>
          <a:noFill/>
        </p:spPr>
        <p:txBody>
          <a:bodyPr wrap="square">
            <a:spAutoFit/>
          </a:bodyPr>
          <a:lstStyle/>
          <a:p>
            <a:pPr algn="l"/>
            <a:r>
              <a:rPr lang="it-IT" b="0" i="0" u="none" strike="noStrike" dirty="0">
                <a:solidFill>
                  <a:srgbClr val="313131"/>
                </a:solidFill>
                <a:effectLst/>
                <a:latin typeface="Montserrat" pitchFamily="2" charset="77"/>
              </a:rPr>
              <a:t>La determinazione consiste nel misurare il </a:t>
            </a:r>
            <a:r>
              <a:rPr lang="it-IT" b="1" i="0" u="none" strike="noStrike" dirty="0">
                <a:solidFill>
                  <a:srgbClr val="313131"/>
                </a:solidFill>
                <a:effectLst/>
                <a:latin typeface="Montserrat" pitchFamily="2" charset="77"/>
              </a:rPr>
              <a:t>volume della soluzione zuccherina necessario per la completa riduzione di un certo volume di reattivo come il reattivo di </a:t>
            </a:r>
            <a:r>
              <a:rPr lang="it-IT" b="1" i="0" u="none" strike="noStrike" dirty="0" err="1">
                <a:solidFill>
                  <a:srgbClr val="313131"/>
                </a:solidFill>
                <a:effectLst/>
                <a:latin typeface="Montserrat" pitchFamily="2" charset="77"/>
              </a:rPr>
              <a:t>Fehling</a:t>
            </a:r>
            <a:r>
              <a:rPr lang="it-IT" b="1" i="0" u="none" strike="noStrike" dirty="0">
                <a:solidFill>
                  <a:srgbClr val="313131"/>
                </a:solidFill>
                <a:effectLst/>
                <a:latin typeface="Montserrat" pitchFamily="2" charset="77"/>
              </a:rPr>
              <a:t> </a:t>
            </a:r>
            <a:r>
              <a:rPr lang="it-IT" b="0" i="0" u="none" strike="noStrike" dirty="0">
                <a:solidFill>
                  <a:srgbClr val="313131"/>
                </a:solidFill>
                <a:effectLst/>
                <a:latin typeface="Montserrat" pitchFamily="2" charset="77"/>
              </a:rPr>
              <a:t>ed è il metodo ufficiale italiano.</a:t>
            </a:r>
          </a:p>
        </p:txBody>
      </p:sp>
    </p:spTree>
    <p:extLst>
      <p:ext uri="{BB962C8B-B14F-4D97-AF65-F5344CB8AC3E}">
        <p14:creationId xmlns:p14="http://schemas.microsoft.com/office/powerpoint/2010/main" val="1445733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BBCF939-357E-3B11-A1B9-00D948A7F54F}"/>
              </a:ext>
            </a:extLst>
          </p:cNvPr>
          <p:cNvSpPr txBox="1"/>
          <p:nvPr/>
        </p:nvSpPr>
        <p:spPr>
          <a:xfrm>
            <a:off x="218767" y="609624"/>
            <a:ext cx="11754465" cy="3970318"/>
          </a:xfrm>
          <a:prstGeom prst="rect">
            <a:avLst/>
          </a:prstGeom>
          <a:noFill/>
        </p:spPr>
        <p:txBody>
          <a:bodyPr wrap="square">
            <a:spAutoFit/>
          </a:bodyPr>
          <a:lstStyle/>
          <a:p>
            <a:r>
              <a:rPr lang="it-IT" b="0" i="0" u="none" strike="noStrike" dirty="0">
                <a:solidFill>
                  <a:srgbClr val="313131"/>
                </a:solidFill>
                <a:effectLst/>
                <a:latin typeface="Montserrat" pitchFamily="2" charset="77"/>
              </a:rPr>
              <a:t>Si aggiungono 2 gocce di blu di metilene in modo che la soluzione ritorni blu,  </a:t>
            </a:r>
            <a:r>
              <a:rPr lang="it-IT" b="1" i="0" u="none" strike="noStrike" dirty="0">
                <a:solidFill>
                  <a:srgbClr val="313131"/>
                </a:solidFill>
                <a:effectLst/>
                <a:latin typeface="Montserrat" pitchFamily="2" charset="77"/>
              </a:rPr>
              <a:t>si fa bollire per alcuni secondi e si prosegue la titolazione con  la soluzione zuccherina </a:t>
            </a:r>
            <a:r>
              <a:rPr lang="it-IT" b="0" i="0" u="none" strike="noStrike" dirty="0">
                <a:solidFill>
                  <a:srgbClr val="313131"/>
                </a:solidFill>
                <a:effectLst/>
                <a:latin typeface="Montserrat" pitchFamily="2" charset="77"/>
              </a:rPr>
              <a:t>fino a ricomparsa del colore rosso </a:t>
            </a:r>
            <a:r>
              <a:rPr lang="it-IT" dirty="0">
                <a:solidFill>
                  <a:srgbClr val="313131"/>
                </a:solidFill>
                <a:latin typeface="Montserrat" pitchFamily="2" charset="77"/>
              </a:rPr>
              <a:t>mattone (al punto finale Infatti questo indicatore viene ridotto e decolorato dagli zuccheri riducenti quando tutto il rame è precipitato).</a:t>
            </a:r>
          </a:p>
          <a:p>
            <a:pPr algn="l"/>
            <a:endParaRPr lang="it-IT" b="0" i="0" u="none" strike="noStrike" dirty="0">
              <a:solidFill>
                <a:srgbClr val="313131"/>
              </a:solidFill>
              <a:effectLst/>
              <a:latin typeface="Montserrat" pitchFamily="2" charset="77"/>
            </a:endParaRPr>
          </a:p>
          <a:p>
            <a:pPr algn="l"/>
            <a:r>
              <a:rPr lang="it-IT" b="0" i="0" u="none" strike="noStrike" dirty="0">
                <a:solidFill>
                  <a:srgbClr val="313131"/>
                </a:solidFill>
                <a:effectLst/>
                <a:latin typeface="Montserrat" pitchFamily="2" charset="77"/>
              </a:rPr>
              <a:t>Se si prepara 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A con 69.278 g di CuSO</a:t>
            </a:r>
            <a:r>
              <a:rPr lang="it-IT" b="0" i="0" u="none" strike="noStrike" baseline="-25000" dirty="0">
                <a:solidFill>
                  <a:srgbClr val="313131"/>
                </a:solidFill>
                <a:effectLst/>
                <a:latin typeface="Montserrat" pitchFamily="2" charset="77"/>
              </a:rPr>
              <a:t>4</a:t>
            </a:r>
            <a:r>
              <a:rPr lang="it-IT" b="0" i="0" u="none" strike="noStrike" dirty="0">
                <a:solidFill>
                  <a:srgbClr val="313131"/>
                </a:solidFill>
                <a:effectLst/>
                <a:latin typeface="Montserrat" pitchFamily="2" charset="77"/>
              </a:rPr>
              <a:t> · 5 H</a:t>
            </a:r>
            <a:r>
              <a:rPr lang="it-IT" b="0" i="0" u="none" strike="noStrike" baseline="-25000" dirty="0">
                <a:solidFill>
                  <a:srgbClr val="313131"/>
                </a:solidFill>
                <a:effectLst/>
                <a:latin typeface="Montserrat" pitchFamily="2" charset="77"/>
              </a:rPr>
              <a:t>2</a:t>
            </a:r>
            <a:r>
              <a:rPr lang="it-IT" b="0" i="0" u="none" strike="noStrike" dirty="0">
                <a:solidFill>
                  <a:srgbClr val="313131"/>
                </a:solidFill>
                <a:effectLst/>
                <a:latin typeface="Montserrat" pitchFamily="2" charset="77"/>
              </a:rPr>
              <a:t>O e portando il volume a 1 L e 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B con 346 g di tartrato di sodio e potassio e 100 g di </a:t>
            </a:r>
            <a:r>
              <a:rPr lang="it-IT" b="0" i="0" u="none" strike="noStrike" dirty="0" err="1">
                <a:solidFill>
                  <a:srgbClr val="313131"/>
                </a:solidFill>
                <a:effectLst/>
                <a:latin typeface="Montserrat" pitchFamily="2" charset="77"/>
              </a:rPr>
              <a:t>NaOH</a:t>
            </a:r>
            <a:r>
              <a:rPr lang="it-IT" b="0" i="0" u="none" strike="noStrike" dirty="0">
                <a:solidFill>
                  <a:srgbClr val="313131"/>
                </a:solidFill>
                <a:effectLst/>
                <a:latin typeface="Montserrat" pitchFamily="2" charset="77"/>
              </a:rPr>
              <a:t>  e portando il volume a 1 L mescolando 5 </a:t>
            </a:r>
            <a:r>
              <a:rPr lang="it-IT" b="0" i="0" u="none" strike="noStrike" dirty="0" err="1">
                <a:solidFill>
                  <a:srgbClr val="313131"/>
                </a:solidFill>
                <a:effectLst/>
                <a:latin typeface="Montserrat" pitchFamily="2" charset="77"/>
              </a:rPr>
              <a:t>mL</a:t>
            </a:r>
            <a:r>
              <a:rPr lang="it-IT" b="0" i="0" u="none" strike="noStrike" dirty="0">
                <a:solidFill>
                  <a:srgbClr val="313131"/>
                </a:solidFill>
                <a:effectLst/>
                <a:latin typeface="Montserrat" pitchFamily="2" charset="77"/>
              </a:rPr>
              <a:t> di ciascuna soluzione si ha che 10 </a:t>
            </a:r>
            <a:r>
              <a:rPr lang="it-IT" b="0" i="0" u="none" strike="noStrike" dirty="0" err="1">
                <a:solidFill>
                  <a:srgbClr val="313131"/>
                </a:solidFill>
                <a:effectLst/>
                <a:latin typeface="Montserrat" pitchFamily="2" charset="77"/>
              </a:rPr>
              <a:t>mL</a:t>
            </a:r>
            <a:r>
              <a:rPr lang="it-IT" b="0" i="0" u="none" strike="noStrike" dirty="0">
                <a:solidFill>
                  <a:srgbClr val="313131"/>
                </a:solidFill>
                <a:effectLst/>
                <a:latin typeface="Montserrat" pitchFamily="2" charset="77"/>
              </a:rPr>
              <a:t> di soluzione riducono 0.0515 g di zucchero.</a:t>
            </a:r>
          </a:p>
          <a:p>
            <a:pPr algn="l"/>
            <a:endParaRPr lang="it-IT" dirty="0">
              <a:solidFill>
                <a:srgbClr val="313131"/>
              </a:solidFill>
              <a:latin typeface="Montserrat" pitchFamily="2" charset="77"/>
            </a:endParaRPr>
          </a:p>
          <a:p>
            <a:pPr algn="l"/>
            <a:endParaRPr lang="it-IT" b="0" i="0" u="none" strike="noStrike" dirty="0">
              <a:solidFill>
                <a:srgbClr val="313131"/>
              </a:solidFill>
              <a:effectLst/>
              <a:latin typeface="Montserrat" pitchFamily="2" charset="77"/>
            </a:endParaRPr>
          </a:p>
          <a:p>
            <a:pPr algn="l"/>
            <a:r>
              <a:rPr lang="it-IT" b="0" i="0" u="none" strike="noStrike" dirty="0">
                <a:solidFill>
                  <a:srgbClr val="313131"/>
                </a:solidFill>
                <a:effectLst/>
                <a:latin typeface="Montserrat" pitchFamily="2" charset="77"/>
              </a:rPr>
              <a:t> Pertanto la quantità di zuccheri presenti nel campione originario è determinata con la formula:</a:t>
            </a:r>
          </a:p>
          <a:p>
            <a:pPr algn="l"/>
            <a:endParaRPr lang="it-IT" b="0" i="0" u="none" strike="noStrike" dirty="0">
              <a:solidFill>
                <a:srgbClr val="313131"/>
              </a:solidFill>
              <a:effectLst/>
              <a:latin typeface="Montserrat" pitchFamily="2" charset="77"/>
            </a:endParaRPr>
          </a:p>
          <a:p>
            <a:pPr algn="l"/>
            <a:r>
              <a:rPr lang="it-IT" b="0" i="0" u="none" strike="noStrike" dirty="0">
                <a:solidFill>
                  <a:srgbClr val="313131"/>
                </a:solidFill>
                <a:effectLst/>
                <a:latin typeface="Montserrat" pitchFamily="2" charset="77"/>
              </a:rPr>
              <a:t>quantità di zuccheri = 0.0515 · 1000 · d / </a:t>
            </a:r>
            <a:r>
              <a:rPr lang="it-IT" b="0" i="0" u="none" strike="noStrike" dirty="0" err="1">
                <a:solidFill>
                  <a:srgbClr val="313131"/>
                </a:solidFill>
                <a:effectLst/>
                <a:latin typeface="Montserrat" pitchFamily="2" charset="77"/>
              </a:rPr>
              <a:t>mL</a:t>
            </a:r>
            <a:r>
              <a:rPr lang="it-IT" b="0" i="0" u="none" strike="noStrike" dirty="0">
                <a:solidFill>
                  <a:srgbClr val="313131"/>
                </a:solidFill>
                <a:effectLst/>
                <a:latin typeface="Montserrat" pitchFamily="2" charset="77"/>
              </a:rPr>
              <a:t> di soluzione zuccherina utilizzata</a:t>
            </a:r>
          </a:p>
          <a:p>
            <a:pPr algn="l"/>
            <a:r>
              <a:rPr lang="it-IT" b="0" i="0" u="none" strike="noStrike" dirty="0">
                <a:solidFill>
                  <a:srgbClr val="313131"/>
                </a:solidFill>
                <a:effectLst/>
                <a:latin typeface="Montserrat" pitchFamily="2" charset="77"/>
              </a:rPr>
              <a:t>dove con d si indica il numero di diluizioni apportate al campione</a:t>
            </a:r>
            <a:endParaRPr lang="it-IT" dirty="0"/>
          </a:p>
        </p:txBody>
      </p:sp>
    </p:spTree>
    <p:extLst>
      <p:ext uri="{BB962C8B-B14F-4D97-AF65-F5344CB8AC3E}">
        <p14:creationId xmlns:p14="http://schemas.microsoft.com/office/powerpoint/2010/main" val="308380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FAAFED7-A303-DF5B-DC1A-063F0280EA8D}"/>
              </a:ext>
            </a:extLst>
          </p:cNvPr>
          <p:cNvSpPr txBox="1"/>
          <p:nvPr/>
        </p:nvSpPr>
        <p:spPr>
          <a:xfrm>
            <a:off x="331324" y="176230"/>
            <a:ext cx="1252266" cy="584775"/>
          </a:xfrm>
          <a:prstGeom prst="rect">
            <a:avLst/>
          </a:prstGeom>
          <a:noFill/>
        </p:spPr>
        <p:txBody>
          <a:bodyPr wrap="none" rtlCol="0">
            <a:spAutoFit/>
          </a:bodyPr>
          <a:lstStyle/>
          <a:p>
            <a:r>
              <a:rPr lang="it-IT" sz="3200" dirty="0"/>
              <a:t>FIBRA </a:t>
            </a:r>
          </a:p>
        </p:txBody>
      </p:sp>
      <p:sp>
        <p:nvSpPr>
          <p:cNvPr id="4" name="CasellaDiTesto 3">
            <a:extLst>
              <a:ext uri="{FF2B5EF4-FFF2-40B4-BE49-F238E27FC236}">
                <a16:creationId xmlns:a16="http://schemas.microsoft.com/office/drawing/2014/main" id="{00307B36-3590-B0EA-17BD-2EBCB0A8DCD9}"/>
              </a:ext>
            </a:extLst>
          </p:cNvPr>
          <p:cNvSpPr txBox="1"/>
          <p:nvPr/>
        </p:nvSpPr>
        <p:spPr>
          <a:xfrm>
            <a:off x="331324" y="741683"/>
            <a:ext cx="10994065" cy="5632311"/>
          </a:xfrm>
          <a:prstGeom prst="rect">
            <a:avLst/>
          </a:prstGeom>
          <a:noFill/>
        </p:spPr>
        <p:txBody>
          <a:bodyPr wrap="square">
            <a:spAutoFit/>
          </a:bodyPr>
          <a:lstStyle/>
          <a:p>
            <a:endParaRPr lang="it-IT" b="0" i="0" u="none" strike="noStrike" dirty="0">
              <a:solidFill>
                <a:srgbClr val="0B122A"/>
              </a:solidFill>
              <a:effectLst/>
              <a:latin typeface="Poppins" panose="020B0604020202020204" pitchFamily="34" charset="0"/>
            </a:endParaRPr>
          </a:p>
          <a:p>
            <a:r>
              <a:rPr lang="it-IT" b="0" i="0" u="none" strike="noStrike" dirty="0">
                <a:solidFill>
                  <a:srgbClr val="0B122A"/>
                </a:solidFill>
                <a:effectLst/>
                <a:latin typeface="Poppins" panose="020B0604020202020204" pitchFamily="34" charset="0"/>
              </a:rPr>
              <a:t>Principio del metodo</a:t>
            </a:r>
          </a:p>
          <a:p>
            <a:endParaRPr lang="it-IT" b="0" i="0" u="none" strike="noStrike" dirty="0">
              <a:solidFill>
                <a:srgbClr val="0B122A"/>
              </a:solidFill>
              <a:effectLst/>
              <a:latin typeface="Poppins" panose="020B0604020202020204" pitchFamily="34" charset="0"/>
            </a:endParaRPr>
          </a:p>
          <a:p>
            <a:r>
              <a:rPr lang="it-IT" b="0" i="0" u="none" strike="noStrike" dirty="0">
                <a:solidFill>
                  <a:srgbClr val="0B122A"/>
                </a:solidFill>
                <a:effectLst/>
                <a:latin typeface="Poppins" panose="020B0604020202020204" pitchFamily="34" charset="0"/>
              </a:rPr>
              <a:t>I campioni (sgrassati se necessario) vengono digeriti con tre enzimi (alfa-amilasi, proteasi e </a:t>
            </a:r>
            <a:r>
              <a:rPr lang="it-IT" b="0" i="0" u="none" strike="noStrike" dirty="0" err="1">
                <a:solidFill>
                  <a:srgbClr val="0B122A"/>
                </a:solidFill>
                <a:effectLst/>
                <a:latin typeface="Poppins" panose="020B0604020202020204" pitchFamily="34" charset="0"/>
              </a:rPr>
              <a:t>amiloglucosidasi</a:t>
            </a:r>
            <a:r>
              <a:rPr lang="it-IT" b="0" i="0" u="none" strike="noStrike" dirty="0">
                <a:solidFill>
                  <a:srgbClr val="0B122A"/>
                </a:solidFill>
                <a:effectLst/>
                <a:latin typeface="Poppins" panose="020B0604020202020204" pitchFamily="34" charset="0"/>
              </a:rPr>
              <a:t>) per rimuovere l'amido e le proteine. T</a:t>
            </a: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Tutte le particelle solide non in soluzione dopo la digestione sono considerate fibra alimentare insolubile e vengono filtrate e misurate </a:t>
            </a:r>
            <a:r>
              <a:rPr lang="it-IT" b="0" i="0" u="none" strike="noStrike" dirty="0" err="1">
                <a:solidFill>
                  <a:srgbClr val="0B122A"/>
                </a:solidFill>
                <a:effectLst/>
                <a:latin typeface="Poppins" panose="020B0604020202020204" pitchFamily="34" charset="0"/>
              </a:rPr>
              <a:t>gravimetricamente</a:t>
            </a:r>
            <a:r>
              <a:rPr lang="it-IT" b="0" i="0" u="none" strike="noStrike" dirty="0">
                <a:solidFill>
                  <a:srgbClr val="0B122A"/>
                </a:solidFill>
                <a:effectLst/>
                <a:latin typeface="Poppins" panose="020B0604020202020204" pitchFamily="34" charset="0"/>
              </a:rPr>
              <a:t>. (Fibra Insolubile)</a:t>
            </a: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Il filtrato di questa prima filtrazione viene raccolto e viene aggiunto etanolo per far precipitare la fibra alimentare solubile. La frazione solubile viene quindi filtrata e misurata </a:t>
            </a:r>
            <a:r>
              <a:rPr lang="it-IT" b="0" i="0" u="none" strike="noStrike" dirty="0" err="1">
                <a:solidFill>
                  <a:srgbClr val="0B122A"/>
                </a:solidFill>
                <a:effectLst/>
                <a:latin typeface="Poppins" panose="020B0604020202020204" pitchFamily="34" charset="0"/>
              </a:rPr>
              <a:t>gravimetricamente</a:t>
            </a:r>
            <a:r>
              <a:rPr lang="it-IT" b="0" i="0" u="none" strike="noStrike" dirty="0">
                <a:solidFill>
                  <a:srgbClr val="0B122A"/>
                </a:solidFill>
                <a:effectLst/>
                <a:latin typeface="Poppins" panose="020B0604020202020204" pitchFamily="34" charset="0"/>
              </a:rPr>
              <a:t>.  (Fibra Solubile)</a:t>
            </a:r>
          </a:p>
          <a:p>
            <a:endParaRPr lang="it-IT" dirty="0">
              <a:solidFill>
                <a:srgbClr val="0B122A"/>
              </a:solidFill>
              <a:latin typeface="Poppins" panose="020B0604020202020204" pitchFamily="34" charset="0"/>
            </a:endParaRPr>
          </a:p>
          <a:p>
            <a:endParaRPr lang="it-IT" dirty="0">
              <a:solidFill>
                <a:srgbClr val="0B122A"/>
              </a:solidFill>
              <a:latin typeface="Poppins" panose="020B0604020202020204" pitchFamily="34" charset="0"/>
            </a:endParaRPr>
          </a:p>
          <a:p>
            <a:r>
              <a:rPr lang="it-IT" dirty="0">
                <a:solidFill>
                  <a:srgbClr val="0B122A"/>
                </a:solidFill>
                <a:latin typeface="Poppins" panose="020B0604020202020204" pitchFamily="34" charset="0"/>
              </a:rPr>
              <a:t>Per differenza di Totale e Solubile si misura la quota insolubile</a:t>
            </a:r>
          </a:p>
          <a:p>
            <a:endParaRPr lang="it-IT" dirty="0">
              <a:solidFill>
                <a:srgbClr val="0B122A"/>
              </a:solidFill>
              <a:latin typeface="Poppins" panose="020B0604020202020204" pitchFamily="34" charset="0"/>
            </a:endParaRP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Tutti i residui vengono corretti per quanto riguarda il contenuto di ceneri e proteine. </a:t>
            </a: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La fibra alimentare totale è calcolata come somma delle percentuali insolubili e solubili.</a:t>
            </a:r>
            <a:endParaRPr lang="it-IT" dirty="0"/>
          </a:p>
        </p:txBody>
      </p:sp>
    </p:spTree>
    <p:extLst>
      <p:ext uri="{BB962C8B-B14F-4D97-AF65-F5344CB8AC3E}">
        <p14:creationId xmlns:p14="http://schemas.microsoft.com/office/powerpoint/2010/main" val="2613167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D49578-198C-0ECC-5179-2C54F9B3AA3C}"/>
              </a:ext>
            </a:extLst>
          </p:cNvPr>
          <p:cNvSpPr txBox="1"/>
          <p:nvPr/>
        </p:nvSpPr>
        <p:spPr>
          <a:xfrm>
            <a:off x="661253" y="1018070"/>
            <a:ext cx="9318081" cy="4493538"/>
          </a:xfrm>
          <a:prstGeom prst="rect">
            <a:avLst/>
          </a:prstGeom>
          <a:noFill/>
        </p:spPr>
        <p:txBody>
          <a:bodyPr wrap="square">
            <a:spAutoFit/>
          </a:bodyPr>
          <a:lstStyle/>
          <a:p>
            <a:pPr marL="342900" indent="-342900">
              <a:buFont typeface="Arial" panose="020B0604020202020204" pitchFamily="34" charset="0"/>
              <a:buChar char="•"/>
            </a:pPr>
            <a:r>
              <a:rPr lang="it-IT" sz="2200" dirty="0">
                <a:effectLst/>
                <a:latin typeface="AdvP7BCC"/>
              </a:rPr>
              <a:t>Pulire accuratamente il contenitore prescelto e sciacquare con acqua di grado analitico.</a:t>
            </a:r>
          </a:p>
          <a:p>
            <a:pPr marL="342900" indent="-342900">
              <a:buFont typeface="Arial" panose="020B0604020202020204" pitchFamily="34" charset="0"/>
              <a:buChar char="•"/>
            </a:pPr>
            <a:r>
              <a:rPr lang="it-IT" sz="2200" dirty="0">
                <a:effectLst/>
                <a:latin typeface="AdvP7BCC"/>
              </a:rPr>
              <a:t>Mettere il contenitore prescelto (becher, crogiolo o vaschetta)</a:t>
            </a:r>
            <a:br>
              <a:rPr lang="it-IT" sz="2200" dirty="0">
                <a:effectLst/>
                <a:latin typeface="AdvP7BCC"/>
              </a:rPr>
            </a:br>
            <a:r>
              <a:rPr lang="it-IT" sz="2200" dirty="0">
                <a:effectLst/>
                <a:latin typeface="AdvP7BCC"/>
              </a:rPr>
              <a:t>in stufa a 105°C per almeno 30 minuti. </a:t>
            </a:r>
            <a:endParaRPr lang="it-IT" sz="2200" dirty="0"/>
          </a:p>
          <a:p>
            <a:pPr marL="342900" indent="-342900">
              <a:buFont typeface="Arial" panose="020B0604020202020204" pitchFamily="34" charset="0"/>
              <a:buChar char="•"/>
            </a:pPr>
            <a:r>
              <a:rPr lang="it-IT" sz="2200" dirty="0">
                <a:effectLst/>
                <a:latin typeface="AdvP7BCC"/>
              </a:rPr>
              <a:t>Lasciare raffreddare in essiccatore per 10-15 minuti. </a:t>
            </a:r>
          </a:p>
          <a:p>
            <a:pPr marL="342900" indent="-342900">
              <a:buFont typeface="Arial" panose="020B0604020202020204" pitchFamily="34" charset="0"/>
              <a:buChar char="•"/>
            </a:pPr>
            <a:r>
              <a:rPr lang="it-IT" sz="2200" dirty="0">
                <a:effectLst/>
                <a:latin typeface="AdvP7BCC"/>
              </a:rPr>
              <a:t>Determinare la tara</a:t>
            </a:r>
            <a:r>
              <a:rPr lang="it-IT" sz="2200" dirty="0">
                <a:latin typeface="AdvP7BCC"/>
              </a:rPr>
              <a:t>.</a:t>
            </a:r>
          </a:p>
          <a:p>
            <a:pPr marL="342900" indent="-342900">
              <a:buFont typeface="Arial" panose="020B0604020202020204" pitchFamily="34" charset="0"/>
              <a:buChar char="•"/>
            </a:pPr>
            <a:r>
              <a:rPr lang="it-IT" sz="2200" dirty="0">
                <a:effectLst/>
                <a:latin typeface="AdvP7BCC"/>
              </a:rPr>
              <a:t>Triturare finemente l'alimento da analizzare (se si usa l'omogeneizzatore evitare di surriscaldare). </a:t>
            </a:r>
            <a:endParaRPr lang="it-IT" sz="2200" dirty="0"/>
          </a:p>
          <a:p>
            <a:pPr marL="342900" indent="-342900">
              <a:buFont typeface="Arial" panose="020B0604020202020204" pitchFamily="34" charset="0"/>
              <a:buChar char="•"/>
            </a:pPr>
            <a:r>
              <a:rPr lang="it-IT" sz="2200" dirty="0">
                <a:effectLst/>
                <a:latin typeface="AdvP7BCC"/>
              </a:rPr>
              <a:t>Pesare accuratamente circa 5-10 g di alimento nel contenitore</a:t>
            </a:r>
            <a:br>
              <a:rPr lang="it-IT" sz="2200" dirty="0">
                <a:effectLst/>
                <a:latin typeface="AdvP7BCC"/>
              </a:rPr>
            </a:br>
            <a:r>
              <a:rPr lang="it-IT" sz="2200" dirty="0">
                <a:effectLst/>
                <a:latin typeface="AdvP7BCC"/>
              </a:rPr>
              <a:t>e annotarne la massa.</a:t>
            </a:r>
          </a:p>
          <a:p>
            <a:pPr marL="342900" indent="-342900">
              <a:buFont typeface="Arial" panose="020B0604020202020204" pitchFamily="34" charset="0"/>
              <a:buChar char="•"/>
            </a:pPr>
            <a:r>
              <a:rPr lang="it-IT" sz="2200" dirty="0">
                <a:effectLst/>
                <a:latin typeface="AdvP7BCC"/>
              </a:rPr>
              <a:t>Mettere in stufa per almeno 3 ore. </a:t>
            </a:r>
          </a:p>
          <a:p>
            <a:pPr marL="342900" indent="-342900">
              <a:buFont typeface="Arial" panose="020B0604020202020204" pitchFamily="34" charset="0"/>
              <a:buChar char="•"/>
            </a:pPr>
            <a:r>
              <a:rPr lang="it-IT" sz="2200" dirty="0">
                <a:effectLst/>
                <a:latin typeface="AdvP7BCC"/>
              </a:rPr>
              <a:t>Lasciare raffreddare in essiccatore per 10-15 minuti. Determinare la massa finale. </a:t>
            </a:r>
            <a:endParaRPr lang="it-IT" sz="2200" dirty="0"/>
          </a:p>
        </p:txBody>
      </p:sp>
      <p:sp>
        <p:nvSpPr>
          <p:cNvPr id="3" name="CasellaDiTesto 2">
            <a:extLst>
              <a:ext uri="{FF2B5EF4-FFF2-40B4-BE49-F238E27FC236}">
                <a16:creationId xmlns:a16="http://schemas.microsoft.com/office/drawing/2014/main" id="{0EDACC9D-5666-1EE6-DB8C-D88814C6259C}"/>
              </a:ext>
            </a:extLst>
          </p:cNvPr>
          <p:cNvSpPr txBox="1"/>
          <p:nvPr/>
        </p:nvSpPr>
        <p:spPr>
          <a:xfrm>
            <a:off x="1045029" y="402771"/>
            <a:ext cx="1731564" cy="369332"/>
          </a:xfrm>
          <a:prstGeom prst="rect">
            <a:avLst/>
          </a:prstGeom>
          <a:noFill/>
        </p:spPr>
        <p:txBody>
          <a:bodyPr wrap="none" rtlCol="0">
            <a:spAutoFit/>
          </a:bodyPr>
          <a:lstStyle/>
          <a:p>
            <a:r>
              <a:rPr lang="it-IT" dirty="0"/>
              <a:t>PROCEDIMENTO</a:t>
            </a:r>
          </a:p>
        </p:txBody>
      </p:sp>
      <p:sp>
        <p:nvSpPr>
          <p:cNvPr id="5" name="CasellaDiTesto 4">
            <a:extLst>
              <a:ext uri="{FF2B5EF4-FFF2-40B4-BE49-F238E27FC236}">
                <a16:creationId xmlns:a16="http://schemas.microsoft.com/office/drawing/2014/main" id="{9C4758CB-232A-2A0E-B2BC-032C9E704B2C}"/>
              </a:ext>
            </a:extLst>
          </p:cNvPr>
          <p:cNvSpPr txBox="1"/>
          <p:nvPr/>
        </p:nvSpPr>
        <p:spPr>
          <a:xfrm>
            <a:off x="661253" y="5726094"/>
            <a:ext cx="10359673" cy="923330"/>
          </a:xfrm>
          <a:prstGeom prst="rect">
            <a:avLst/>
          </a:prstGeom>
          <a:noFill/>
        </p:spPr>
        <p:txBody>
          <a:bodyPr wrap="square">
            <a:spAutoFit/>
          </a:bodyPr>
          <a:lstStyle/>
          <a:p>
            <a:r>
              <a:rPr lang="it-IT" dirty="0">
                <a:effectLst/>
                <a:latin typeface="AvantGardeCom"/>
              </a:rPr>
              <a:t>ICC, Method 110/1, </a:t>
            </a:r>
            <a:r>
              <a:rPr lang="it-IT" dirty="0" err="1">
                <a:effectLst/>
                <a:latin typeface="AvantGardeCom"/>
              </a:rPr>
              <a:t>Determination</a:t>
            </a:r>
            <a:r>
              <a:rPr lang="it-IT" dirty="0">
                <a:effectLst/>
                <a:latin typeface="AvantGardeCom"/>
              </a:rPr>
              <a:t> of </a:t>
            </a:r>
            <a:r>
              <a:rPr lang="it-IT" dirty="0" err="1">
                <a:effectLst/>
                <a:latin typeface="AvantGardeCom"/>
              </a:rPr>
              <a:t>Moisture</a:t>
            </a:r>
            <a:r>
              <a:rPr lang="it-IT" dirty="0">
                <a:effectLst/>
                <a:latin typeface="AvantGardeCom"/>
              </a:rPr>
              <a:t> Content in </a:t>
            </a:r>
            <a:r>
              <a:rPr lang="it-IT" dirty="0" err="1">
                <a:effectLst/>
                <a:latin typeface="AvantGardeCom"/>
              </a:rPr>
              <a:t>Cereals</a:t>
            </a:r>
            <a:r>
              <a:rPr lang="it-IT" dirty="0">
                <a:effectLst/>
                <a:latin typeface="AvantGardeCom"/>
              </a:rPr>
              <a:t> and </a:t>
            </a:r>
            <a:r>
              <a:rPr lang="it-IT" dirty="0" err="1">
                <a:effectLst/>
                <a:latin typeface="AvantGardeCom"/>
              </a:rPr>
              <a:t>Cereal</a:t>
            </a:r>
            <a:r>
              <a:rPr lang="it-IT" dirty="0">
                <a:effectLst/>
                <a:latin typeface="AvantGardeCom"/>
              </a:rPr>
              <a:t> Products</a:t>
            </a:r>
          </a:p>
          <a:p>
            <a:pPr>
              <a:buFont typeface="+mj-lt"/>
              <a:buAutoNum type="arabicPeriod"/>
            </a:pPr>
            <a:endParaRPr lang="it-IT" dirty="0">
              <a:latin typeface="AvantGardeCom"/>
            </a:endParaRPr>
          </a:p>
          <a:p>
            <a:r>
              <a:rPr lang="it-IT" dirty="0">
                <a:effectLst/>
                <a:latin typeface="AvantGardeCom"/>
              </a:rPr>
              <a:t> AACC International, Method 44-15.02, </a:t>
            </a:r>
            <a:r>
              <a:rPr lang="it-IT" dirty="0" err="1">
                <a:effectLst/>
                <a:latin typeface="AvantGardeCom"/>
              </a:rPr>
              <a:t>Moisture</a:t>
            </a:r>
            <a:r>
              <a:rPr lang="it-IT" dirty="0">
                <a:effectLst/>
                <a:latin typeface="AvantGardeCom"/>
              </a:rPr>
              <a:t> Air </a:t>
            </a:r>
            <a:r>
              <a:rPr lang="it-IT" dirty="0" err="1">
                <a:effectLst/>
                <a:latin typeface="AvantGardeCom"/>
              </a:rPr>
              <a:t>Oven</a:t>
            </a:r>
            <a:r>
              <a:rPr lang="it-IT" dirty="0">
                <a:effectLst/>
                <a:latin typeface="AvantGardeCom"/>
              </a:rPr>
              <a:t> Methods </a:t>
            </a:r>
            <a:endParaRPr lang="it-IT" dirty="0">
              <a:effectLst/>
            </a:endParaRPr>
          </a:p>
        </p:txBody>
      </p:sp>
    </p:spTree>
    <p:extLst>
      <p:ext uri="{BB962C8B-B14F-4D97-AF65-F5344CB8AC3E}">
        <p14:creationId xmlns:p14="http://schemas.microsoft.com/office/powerpoint/2010/main" val="302252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Descrizione generata automaticamente">
            <a:extLst>
              <a:ext uri="{FF2B5EF4-FFF2-40B4-BE49-F238E27FC236}">
                <a16:creationId xmlns:a16="http://schemas.microsoft.com/office/drawing/2014/main" id="{5ACD329A-8FA8-E054-8C9E-C5A528BDECDB}"/>
              </a:ext>
            </a:extLst>
          </p:cNvPr>
          <p:cNvPicPr>
            <a:picLocks noChangeAspect="1"/>
          </p:cNvPicPr>
          <p:nvPr/>
        </p:nvPicPr>
        <p:blipFill>
          <a:blip r:embed="rId2"/>
          <a:stretch>
            <a:fillRect/>
          </a:stretch>
        </p:blipFill>
        <p:spPr>
          <a:xfrm>
            <a:off x="1822450" y="234950"/>
            <a:ext cx="8929124" cy="6673624"/>
          </a:xfrm>
          <a:prstGeom prst="rect">
            <a:avLst/>
          </a:prstGeom>
        </p:spPr>
      </p:pic>
    </p:spTree>
    <p:extLst>
      <p:ext uri="{BB962C8B-B14F-4D97-AF65-F5344CB8AC3E}">
        <p14:creationId xmlns:p14="http://schemas.microsoft.com/office/powerpoint/2010/main" val="1018998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F220E3E-8959-3B47-BD30-A1572F5CE9E1}"/>
              </a:ext>
            </a:extLst>
          </p:cNvPr>
          <p:cNvSpPr txBox="1"/>
          <p:nvPr/>
        </p:nvSpPr>
        <p:spPr>
          <a:xfrm>
            <a:off x="146520" y="290952"/>
            <a:ext cx="1497398" cy="338554"/>
          </a:xfrm>
          <a:prstGeom prst="rect">
            <a:avLst/>
          </a:prstGeom>
          <a:noFill/>
          <a:ln w="28575">
            <a:solidFill>
              <a:schemeClr val="tx1"/>
            </a:solidFill>
          </a:ln>
        </p:spPr>
        <p:txBody>
          <a:bodyPr wrap="none" rtlCol="0">
            <a:spAutoFit/>
          </a:bodyPr>
          <a:lstStyle/>
          <a:p>
            <a:r>
              <a:rPr lang="it-IT" sz="1600" dirty="0"/>
              <a:t>1 g di campione</a:t>
            </a:r>
          </a:p>
        </p:txBody>
      </p:sp>
      <p:sp>
        <p:nvSpPr>
          <p:cNvPr id="5" name="CasellaDiTesto 4">
            <a:extLst>
              <a:ext uri="{FF2B5EF4-FFF2-40B4-BE49-F238E27FC236}">
                <a16:creationId xmlns:a16="http://schemas.microsoft.com/office/drawing/2014/main" id="{5B9A0988-643C-04D1-5777-993E174A9247}"/>
              </a:ext>
            </a:extLst>
          </p:cNvPr>
          <p:cNvSpPr txBox="1"/>
          <p:nvPr/>
        </p:nvSpPr>
        <p:spPr>
          <a:xfrm>
            <a:off x="118809" y="921182"/>
            <a:ext cx="5429692" cy="584775"/>
          </a:xfrm>
          <a:prstGeom prst="rect">
            <a:avLst/>
          </a:prstGeom>
          <a:noFill/>
          <a:ln w="28575">
            <a:solidFill>
              <a:schemeClr val="tx1">
                <a:lumMod val="95000"/>
                <a:lumOff val="5000"/>
              </a:schemeClr>
            </a:solidFill>
          </a:ln>
        </p:spPr>
        <p:txBody>
          <a:bodyPr wrap="none" rtlCol="0">
            <a:spAutoFit/>
          </a:bodyPr>
          <a:lstStyle/>
          <a:p>
            <a:r>
              <a:rPr lang="it-IT" sz="1600" dirty="0"/>
              <a:t>Incubazione con a-amilasi (termoresistente) </a:t>
            </a:r>
            <a:r>
              <a:rPr lang="it-IT" sz="1600" dirty="0">
                <a:sym typeface="Wingdings" pitchFamily="2" charset="2"/>
              </a:rPr>
              <a:t> gelatinizzazione</a:t>
            </a:r>
          </a:p>
          <a:p>
            <a:r>
              <a:rPr lang="it-IT" sz="1600" dirty="0">
                <a:sym typeface="Wingdings" pitchFamily="2" charset="2"/>
              </a:rPr>
              <a:t>pH=6.0; 30 minuti, 100°C</a:t>
            </a:r>
            <a:endParaRPr lang="it-IT" sz="1600" dirty="0"/>
          </a:p>
        </p:txBody>
      </p:sp>
      <p:sp>
        <p:nvSpPr>
          <p:cNvPr id="6" name="CasellaDiTesto 5">
            <a:extLst>
              <a:ext uri="{FF2B5EF4-FFF2-40B4-BE49-F238E27FC236}">
                <a16:creationId xmlns:a16="http://schemas.microsoft.com/office/drawing/2014/main" id="{8BAAF786-482B-5853-E4EF-C7A1D34F42E5}"/>
              </a:ext>
            </a:extLst>
          </p:cNvPr>
          <p:cNvSpPr txBox="1"/>
          <p:nvPr/>
        </p:nvSpPr>
        <p:spPr>
          <a:xfrm>
            <a:off x="118810" y="1819099"/>
            <a:ext cx="2262927" cy="584775"/>
          </a:xfrm>
          <a:prstGeom prst="rect">
            <a:avLst/>
          </a:prstGeom>
          <a:noFill/>
          <a:ln w="28575">
            <a:solidFill>
              <a:schemeClr val="accent1"/>
            </a:solidFill>
          </a:ln>
        </p:spPr>
        <p:txBody>
          <a:bodyPr wrap="none" rtlCol="0">
            <a:spAutoFit/>
          </a:bodyPr>
          <a:lstStyle/>
          <a:p>
            <a:r>
              <a:rPr lang="it-IT" sz="1600" dirty="0"/>
              <a:t>Incubazione con proteasi</a:t>
            </a:r>
            <a:endParaRPr lang="it-IT" sz="1600" dirty="0">
              <a:sym typeface="Wingdings" pitchFamily="2" charset="2"/>
            </a:endParaRPr>
          </a:p>
          <a:p>
            <a:r>
              <a:rPr lang="it-IT" sz="1600" dirty="0">
                <a:sym typeface="Wingdings" pitchFamily="2" charset="2"/>
              </a:rPr>
              <a:t>pH=7.5; 30 minuti, 60°C</a:t>
            </a:r>
            <a:endParaRPr lang="it-IT" sz="1600" dirty="0"/>
          </a:p>
        </p:txBody>
      </p:sp>
      <p:sp>
        <p:nvSpPr>
          <p:cNvPr id="7" name="CasellaDiTesto 6">
            <a:extLst>
              <a:ext uri="{FF2B5EF4-FFF2-40B4-BE49-F238E27FC236}">
                <a16:creationId xmlns:a16="http://schemas.microsoft.com/office/drawing/2014/main" id="{35CC0D74-2459-4240-AE42-5111A281136F}"/>
              </a:ext>
            </a:extLst>
          </p:cNvPr>
          <p:cNvSpPr txBox="1"/>
          <p:nvPr/>
        </p:nvSpPr>
        <p:spPr>
          <a:xfrm>
            <a:off x="122556" y="2786698"/>
            <a:ext cx="3056991" cy="584775"/>
          </a:xfrm>
          <a:prstGeom prst="rect">
            <a:avLst/>
          </a:prstGeom>
          <a:noFill/>
          <a:ln w="28575">
            <a:solidFill>
              <a:schemeClr val="tx1">
                <a:lumMod val="95000"/>
                <a:lumOff val="5000"/>
              </a:schemeClr>
            </a:solidFill>
          </a:ln>
        </p:spPr>
        <p:txBody>
          <a:bodyPr wrap="none" rtlCol="0">
            <a:spAutoFit/>
          </a:bodyPr>
          <a:lstStyle/>
          <a:p>
            <a:r>
              <a:rPr lang="it-IT" sz="1600" dirty="0"/>
              <a:t>Incubazione con </a:t>
            </a:r>
            <a:r>
              <a:rPr lang="it-IT" sz="1600" dirty="0" err="1"/>
              <a:t>aminoglucosidasi</a:t>
            </a:r>
            <a:r>
              <a:rPr lang="it-IT" sz="1600" dirty="0"/>
              <a:t> </a:t>
            </a:r>
            <a:endParaRPr lang="it-IT" sz="1600" dirty="0">
              <a:sym typeface="Wingdings" pitchFamily="2" charset="2"/>
            </a:endParaRPr>
          </a:p>
          <a:p>
            <a:r>
              <a:rPr lang="it-IT" sz="1600" dirty="0">
                <a:sym typeface="Wingdings" pitchFamily="2" charset="2"/>
              </a:rPr>
              <a:t>pH=4.5; 30 minuti, 60°C</a:t>
            </a:r>
            <a:endParaRPr lang="it-IT" sz="1600" dirty="0"/>
          </a:p>
        </p:txBody>
      </p:sp>
      <p:sp>
        <p:nvSpPr>
          <p:cNvPr id="8" name="CasellaDiTesto 7">
            <a:extLst>
              <a:ext uri="{FF2B5EF4-FFF2-40B4-BE49-F238E27FC236}">
                <a16:creationId xmlns:a16="http://schemas.microsoft.com/office/drawing/2014/main" id="{C07D4A73-B5A4-CD86-FE72-962A5A617339}"/>
              </a:ext>
            </a:extLst>
          </p:cNvPr>
          <p:cNvSpPr txBox="1"/>
          <p:nvPr/>
        </p:nvSpPr>
        <p:spPr>
          <a:xfrm>
            <a:off x="118810" y="3754297"/>
            <a:ext cx="2392706" cy="338554"/>
          </a:xfrm>
          <a:prstGeom prst="rect">
            <a:avLst/>
          </a:prstGeom>
          <a:noFill/>
          <a:ln w="28575">
            <a:solidFill>
              <a:schemeClr val="accent1"/>
            </a:solidFill>
          </a:ln>
        </p:spPr>
        <p:txBody>
          <a:bodyPr wrap="none" rtlCol="0">
            <a:spAutoFit/>
          </a:bodyPr>
          <a:lstStyle/>
          <a:p>
            <a:r>
              <a:rPr lang="it-IT" sz="1600" dirty="0"/>
              <a:t>Precipitazione con etanolo</a:t>
            </a:r>
          </a:p>
        </p:txBody>
      </p:sp>
      <p:sp>
        <p:nvSpPr>
          <p:cNvPr id="9" name="CasellaDiTesto 8">
            <a:extLst>
              <a:ext uri="{FF2B5EF4-FFF2-40B4-BE49-F238E27FC236}">
                <a16:creationId xmlns:a16="http://schemas.microsoft.com/office/drawing/2014/main" id="{4D649EF1-6D19-8BAD-5CEE-64FFADB1483E}"/>
              </a:ext>
            </a:extLst>
          </p:cNvPr>
          <p:cNvSpPr txBox="1"/>
          <p:nvPr/>
        </p:nvSpPr>
        <p:spPr>
          <a:xfrm>
            <a:off x="118810" y="4352564"/>
            <a:ext cx="1022011" cy="338554"/>
          </a:xfrm>
          <a:prstGeom prst="rect">
            <a:avLst/>
          </a:prstGeom>
          <a:noFill/>
          <a:ln w="28575">
            <a:solidFill>
              <a:schemeClr val="accent1"/>
            </a:solidFill>
          </a:ln>
        </p:spPr>
        <p:txBody>
          <a:bodyPr wrap="none" rtlCol="0">
            <a:spAutoFit/>
          </a:bodyPr>
          <a:lstStyle/>
          <a:p>
            <a:r>
              <a:rPr lang="it-IT" sz="1600" dirty="0"/>
              <a:t>filtrazione</a:t>
            </a:r>
          </a:p>
        </p:txBody>
      </p:sp>
      <p:sp>
        <p:nvSpPr>
          <p:cNvPr id="10" name="CasellaDiTesto 9">
            <a:extLst>
              <a:ext uri="{FF2B5EF4-FFF2-40B4-BE49-F238E27FC236}">
                <a16:creationId xmlns:a16="http://schemas.microsoft.com/office/drawing/2014/main" id="{F8D9ABF6-4C2E-07CE-B4B7-46229B7EEA6D}"/>
              </a:ext>
            </a:extLst>
          </p:cNvPr>
          <p:cNvSpPr txBox="1"/>
          <p:nvPr/>
        </p:nvSpPr>
        <p:spPr>
          <a:xfrm>
            <a:off x="118810" y="4950831"/>
            <a:ext cx="2802306" cy="338554"/>
          </a:xfrm>
          <a:prstGeom prst="rect">
            <a:avLst/>
          </a:prstGeom>
          <a:noFill/>
          <a:ln w="28575">
            <a:solidFill>
              <a:schemeClr val="accent1"/>
            </a:solidFill>
          </a:ln>
        </p:spPr>
        <p:txBody>
          <a:bodyPr wrap="none" rtlCol="0">
            <a:spAutoFit/>
          </a:bodyPr>
          <a:lstStyle/>
          <a:p>
            <a:r>
              <a:rPr lang="it-IT" sz="1600" dirty="0"/>
              <a:t>Lavaggio con etanolo e acetone</a:t>
            </a:r>
          </a:p>
        </p:txBody>
      </p:sp>
      <p:sp>
        <p:nvSpPr>
          <p:cNvPr id="11" name="CasellaDiTesto 10">
            <a:extLst>
              <a:ext uri="{FF2B5EF4-FFF2-40B4-BE49-F238E27FC236}">
                <a16:creationId xmlns:a16="http://schemas.microsoft.com/office/drawing/2014/main" id="{03343A55-32B4-B020-AA04-037972E6A8B2}"/>
              </a:ext>
            </a:extLst>
          </p:cNvPr>
          <p:cNvSpPr txBox="1"/>
          <p:nvPr/>
        </p:nvSpPr>
        <p:spPr>
          <a:xfrm>
            <a:off x="118810" y="5519413"/>
            <a:ext cx="1638975" cy="338554"/>
          </a:xfrm>
          <a:prstGeom prst="rect">
            <a:avLst/>
          </a:prstGeom>
          <a:noFill/>
          <a:ln w="28575">
            <a:solidFill>
              <a:schemeClr val="accent1"/>
            </a:solidFill>
          </a:ln>
        </p:spPr>
        <p:txBody>
          <a:bodyPr wrap="none" rtlCol="0">
            <a:spAutoFit/>
          </a:bodyPr>
          <a:lstStyle/>
          <a:p>
            <a:r>
              <a:rPr lang="it-IT" sz="1600" b="1" dirty="0">
                <a:solidFill>
                  <a:schemeClr val="accent1">
                    <a:lumMod val="75000"/>
                  </a:schemeClr>
                </a:solidFill>
              </a:rPr>
              <a:t>Essicazione (TDF)</a:t>
            </a:r>
          </a:p>
        </p:txBody>
      </p:sp>
      <p:sp>
        <p:nvSpPr>
          <p:cNvPr id="12" name="CasellaDiTesto 11">
            <a:extLst>
              <a:ext uri="{FF2B5EF4-FFF2-40B4-BE49-F238E27FC236}">
                <a16:creationId xmlns:a16="http://schemas.microsoft.com/office/drawing/2014/main" id="{9FA4650E-2174-0ECF-3722-9E6FBF3692E8}"/>
              </a:ext>
            </a:extLst>
          </p:cNvPr>
          <p:cNvSpPr txBox="1"/>
          <p:nvPr/>
        </p:nvSpPr>
        <p:spPr>
          <a:xfrm>
            <a:off x="118809" y="6228494"/>
            <a:ext cx="4717253" cy="338554"/>
          </a:xfrm>
          <a:prstGeom prst="rect">
            <a:avLst/>
          </a:prstGeom>
          <a:noFill/>
          <a:ln w="28575">
            <a:solidFill>
              <a:schemeClr val="accent1"/>
            </a:solidFill>
          </a:ln>
        </p:spPr>
        <p:txBody>
          <a:bodyPr wrap="none" rtlCol="0">
            <a:spAutoFit/>
          </a:bodyPr>
          <a:lstStyle/>
          <a:p>
            <a:r>
              <a:rPr lang="it-IT" sz="1600" dirty="0"/>
              <a:t>sottrazione del contenuto di proteine e ceneri residuo </a:t>
            </a:r>
          </a:p>
        </p:txBody>
      </p:sp>
      <p:sp>
        <p:nvSpPr>
          <p:cNvPr id="13" name="CasellaDiTesto 12">
            <a:extLst>
              <a:ext uri="{FF2B5EF4-FFF2-40B4-BE49-F238E27FC236}">
                <a16:creationId xmlns:a16="http://schemas.microsoft.com/office/drawing/2014/main" id="{EFDC7465-5E48-8D75-EFDD-68F34A38CF80}"/>
              </a:ext>
            </a:extLst>
          </p:cNvPr>
          <p:cNvSpPr txBox="1"/>
          <p:nvPr/>
        </p:nvSpPr>
        <p:spPr>
          <a:xfrm>
            <a:off x="7733899" y="2934426"/>
            <a:ext cx="1911101" cy="338554"/>
          </a:xfrm>
          <a:prstGeom prst="rect">
            <a:avLst/>
          </a:prstGeom>
          <a:noFill/>
          <a:ln w="28575">
            <a:solidFill>
              <a:schemeClr val="accent1"/>
            </a:solidFill>
          </a:ln>
        </p:spPr>
        <p:txBody>
          <a:bodyPr wrap="none" rtlCol="0">
            <a:spAutoFit/>
          </a:bodyPr>
          <a:lstStyle/>
          <a:p>
            <a:r>
              <a:rPr lang="it-IT" sz="1600" dirty="0"/>
              <a:t>Filtrazione (su celite)</a:t>
            </a:r>
          </a:p>
        </p:txBody>
      </p:sp>
      <p:sp>
        <p:nvSpPr>
          <p:cNvPr id="14" name="CasellaDiTesto 13">
            <a:extLst>
              <a:ext uri="{FF2B5EF4-FFF2-40B4-BE49-F238E27FC236}">
                <a16:creationId xmlns:a16="http://schemas.microsoft.com/office/drawing/2014/main" id="{B75A78E4-1411-DF04-88FA-330A6564028C}"/>
              </a:ext>
            </a:extLst>
          </p:cNvPr>
          <p:cNvSpPr txBox="1"/>
          <p:nvPr/>
        </p:nvSpPr>
        <p:spPr>
          <a:xfrm>
            <a:off x="5470830" y="3754297"/>
            <a:ext cx="2887265" cy="584775"/>
          </a:xfrm>
          <a:prstGeom prst="rect">
            <a:avLst/>
          </a:prstGeom>
          <a:noFill/>
          <a:ln w="28575">
            <a:solidFill>
              <a:srgbClr val="FF0000"/>
            </a:solidFill>
          </a:ln>
        </p:spPr>
        <p:txBody>
          <a:bodyPr wrap="none" rtlCol="0">
            <a:spAutoFit/>
          </a:bodyPr>
          <a:lstStyle/>
          <a:p>
            <a:r>
              <a:rPr lang="it-IT" sz="1600" dirty="0"/>
              <a:t>Residuo </a:t>
            </a:r>
          </a:p>
          <a:p>
            <a:r>
              <a:rPr lang="it-IT" sz="1600" dirty="0"/>
              <a:t>(lavaggio con etanolo e acetone)</a:t>
            </a:r>
          </a:p>
        </p:txBody>
      </p:sp>
      <p:sp>
        <p:nvSpPr>
          <p:cNvPr id="15" name="CasellaDiTesto 14">
            <a:extLst>
              <a:ext uri="{FF2B5EF4-FFF2-40B4-BE49-F238E27FC236}">
                <a16:creationId xmlns:a16="http://schemas.microsoft.com/office/drawing/2014/main" id="{75A63A08-A923-583E-C151-E3E4DEB6DE92}"/>
              </a:ext>
            </a:extLst>
          </p:cNvPr>
          <p:cNvSpPr txBox="1"/>
          <p:nvPr/>
        </p:nvSpPr>
        <p:spPr>
          <a:xfrm>
            <a:off x="9124954" y="3754297"/>
            <a:ext cx="2825710" cy="338554"/>
          </a:xfrm>
          <a:prstGeom prst="rect">
            <a:avLst/>
          </a:prstGeom>
          <a:noFill/>
          <a:ln w="28575">
            <a:solidFill>
              <a:srgbClr val="00B050"/>
            </a:solidFill>
          </a:ln>
        </p:spPr>
        <p:txBody>
          <a:bodyPr wrap="none" rtlCol="0">
            <a:spAutoFit/>
          </a:bodyPr>
          <a:lstStyle/>
          <a:p>
            <a:r>
              <a:rPr lang="it-IT" sz="1600" dirty="0"/>
              <a:t>Filtrazione (aggiunta di etanolo)</a:t>
            </a:r>
          </a:p>
        </p:txBody>
      </p:sp>
      <p:sp>
        <p:nvSpPr>
          <p:cNvPr id="16" name="CasellaDiTesto 15">
            <a:extLst>
              <a:ext uri="{FF2B5EF4-FFF2-40B4-BE49-F238E27FC236}">
                <a16:creationId xmlns:a16="http://schemas.microsoft.com/office/drawing/2014/main" id="{1AD0CBAD-CEFB-DCF2-4973-1A02A3723363}"/>
              </a:ext>
            </a:extLst>
          </p:cNvPr>
          <p:cNvSpPr txBox="1"/>
          <p:nvPr/>
        </p:nvSpPr>
        <p:spPr>
          <a:xfrm>
            <a:off x="10091404" y="4755714"/>
            <a:ext cx="892809" cy="338554"/>
          </a:xfrm>
          <a:prstGeom prst="rect">
            <a:avLst/>
          </a:prstGeom>
          <a:noFill/>
          <a:ln w="28575">
            <a:solidFill>
              <a:srgbClr val="00B050"/>
            </a:solidFill>
          </a:ln>
        </p:spPr>
        <p:txBody>
          <a:bodyPr wrap="square" rtlCol="0">
            <a:spAutoFit/>
          </a:bodyPr>
          <a:lstStyle/>
          <a:p>
            <a:r>
              <a:rPr lang="it-IT" sz="1600" dirty="0"/>
              <a:t>Residuo </a:t>
            </a:r>
          </a:p>
        </p:txBody>
      </p:sp>
      <p:sp>
        <p:nvSpPr>
          <p:cNvPr id="17" name="CasellaDiTesto 16">
            <a:extLst>
              <a:ext uri="{FF2B5EF4-FFF2-40B4-BE49-F238E27FC236}">
                <a16:creationId xmlns:a16="http://schemas.microsoft.com/office/drawing/2014/main" id="{3F4D9504-5149-2FA4-FF7F-B8177F829D8A}"/>
              </a:ext>
            </a:extLst>
          </p:cNvPr>
          <p:cNvSpPr txBox="1"/>
          <p:nvPr/>
        </p:nvSpPr>
        <p:spPr>
          <a:xfrm>
            <a:off x="6055355" y="4983576"/>
            <a:ext cx="1679049" cy="338554"/>
          </a:xfrm>
          <a:prstGeom prst="rect">
            <a:avLst/>
          </a:prstGeom>
          <a:noFill/>
          <a:ln w="28575">
            <a:solidFill>
              <a:srgbClr val="FF0000"/>
            </a:solidFill>
          </a:ln>
        </p:spPr>
        <p:txBody>
          <a:bodyPr wrap="none" rtlCol="0">
            <a:spAutoFit/>
          </a:bodyPr>
          <a:lstStyle/>
          <a:p>
            <a:r>
              <a:rPr lang="it-IT" sz="1600" b="1" dirty="0">
                <a:solidFill>
                  <a:srgbClr val="FF0000"/>
                </a:solidFill>
              </a:rPr>
              <a:t>Essiccazione (IDF)</a:t>
            </a:r>
          </a:p>
        </p:txBody>
      </p:sp>
      <p:sp>
        <p:nvSpPr>
          <p:cNvPr id="18" name="CasellaDiTesto 17">
            <a:extLst>
              <a:ext uri="{FF2B5EF4-FFF2-40B4-BE49-F238E27FC236}">
                <a16:creationId xmlns:a16="http://schemas.microsoft.com/office/drawing/2014/main" id="{24F60FC7-689A-F0B8-D2C4-1C5D8F2EF6DB}"/>
              </a:ext>
            </a:extLst>
          </p:cNvPr>
          <p:cNvSpPr txBox="1"/>
          <p:nvPr/>
        </p:nvSpPr>
        <p:spPr>
          <a:xfrm>
            <a:off x="9645000" y="5688690"/>
            <a:ext cx="1722331" cy="338554"/>
          </a:xfrm>
          <a:prstGeom prst="rect">
            <a:avLst/>
          </a:prstGeom>
          <a:noFill/>
          <a:ln w="28575">
            <a:solidFill>
              <a:srgbClr val="00B050"/>
            </a:solidFill>
          </a:ln>
        </p:spPr>
        <p:txBody>
          <a:bodyPr wrap="none" rtlCol="0">
            <a:spAutoFit/>
          </a:bodyPr>
          <a:lstStyle/>
          <a:p>
            <a:r>
              <a:rPr lang="it-IT" sz="1600" b="1" dirty="0">
                <a:solidFill>
                  <a:srgbClr val="00B050"/>
                </a:solidFill>
              </a:rPr>
              <a:t>Essiccazione (SDF)</a:t>
            </a:r>
          </a:p>
        </p:txBody>
      </p:sp>
      <p:sp>
        <p:nvSpPr>
          <p:cNvPr id="19" name="CasellaDiTesto 18">
            <a:extLst>
              <a:ext uri="{FF2B5EF4-FFF2-40B4-BE49-F238E27FC236}">
                <a16:creationId xmlns:a16="http://schemas.microsoft.com/office/drawing/2014/main" id="{70B38F0C-854D-83AE-AE31-45DF3D579931}"/>
              </a:ext>
            </a:extLst>
          </p:cNvPr>
          <p:cNvSpPr txBox="1"/>
          <p:nvPr/>
        </p:nvSpPr>
        <p:spPr>
          <a:xfrm>
            <a:off x="6126443" y="226584"/>
            <a:ext cx="5638800" cy="1061829"/>
          </a:xfrm>
          <a:prstGeom prst="rect">
            <a:avLst/>
          </a:prstGeom>
          <a:noFill/>
          <a:ln w="28575">
            <a:solidFill>
              <a:schemeClr val="accent1"/>
            </a:solidFill>
          </a:ln>
        </p:spPr>
        <p:txBody>
          <a:bodyPr wrap="square" rtlCol="0">
            <a:spAutoFit/>
          </a:bodyPr>
          <a:lstStyle/>
          <a:p>
            <a:pPr algn="just"/>
            <a:r>
              <a:rPr lang="it-IT" sz="2100" b="1" dirty="0">
                <a:solidFill>
                  <a:schemeClr val="tx1">
                    <a:lumMod val="95000"/>
                    <a:lumOff val="5000"/>
                  </a:schemeClr>
                </a:solidFill>
              </a:rPr>
              <a:t>Schema semplificato di determinazione della fibra alimentare </a:t>
            </a:r>
            <a:r>
              <a:rPr lang="it-IT" sz="2100" b="1" u="sng" dirty="0">
                <a:solidFill>
                  <a:schemeClr val="accent1">
                    <a:lumMod val="75000"/>
                  </a:schemeClr>
                </a:solidFill>
              </a:rPr>
              <a:t>totale</a:t>
            </a:r>
            <a:r>
              <a:rPr lang="it-IT" sz="2100" b="1" dirty="0">
                <a:solidFill>
                  <a:srgbClr val="FF0000"/>
                </a:solidFill>
              </a:rPr>
              <a:t> </a:t>
            </a:r>
            <a:r>
              <a:rPr lang="it-IT" sz="2100" b="1" u="sng" dirty="0">
                <a:solidFill>
                  <a:srgbClr val="00B050"/>
                </a:solidFill>
              </a:rPr>
              <a:t>solubile</a:t>
            </a:r>
            <a:r>
              <a:rPr lang="it-IT" sz="2100" b="1" dirty="0">
                <a:solidFill>
                  <a:srgbClr val="FF0000"/>
                </a:solidFill>
              </a:rPr>
              <a:t> </a:t>
            </a:r>
            <a:r>
              <a:rPr lang="it-IT" sz="2100" b="1" dirty="0">
                <a:solidFill>
                  <a:schemeClr val="tx1">
                    <a:lumMod val="95000"/>
                    <a:lumOff val="5000"/>
                  </a:schemeClr>
                </a:solidFill>
              </a:rPr>
              <a:t>e</a:t>
            </a:r>
            <a:r>
              <a:rPr lang="it-IT" sz="2100" b="1" dirty="0">
                <a:solidFill>
                  <a:srgbClr val="FF0000"/>
                </a:solidFill>
              </a:rPr>
              <a:t> </a:t>
            </a:r>
            <a:r>
              <a:rPr lang="it-IT" sz="2100" b="1" u="sng" dirty="0">
                <a:solidFill>
                  <a:srgbClr val="FF0000"/>
                </a:solidFill>
              </a:rPr>
              <a:t>insolubile</a:t>
            </a:r>
            <a:r>
              <a:rPr lang="it-IT" sz="2100" b="1" dirty="0">
                <a:solidFill>
                  <a:srgbClr val="FF0000"/>
                </a:solidFill>
              </a:rPr>
              <a:t> </a:t>
            </a:r>
            <a:r>
              <a:rPr lang="it-IT" sz="2100" b="1" dirty="0">
                <a:solidFill>
                  <a:schemeClr val="tx1">
                    <a:lumMod val="95000"/>
                    <a:lumOff val="5000"/>
                  </a:schemeClr>
                </a:solidFill>
              </a:rPr>
              <a:t>secondo il metodo AOAC (Lee et al 1992)</a:t>
            </a:r>
          </a:p>
        </p:txBody>
      </p:sp>
      <p:cxnSp>
        <p:nvCxnSpPr>
          <p:cNvPr id="21" name="Connettore 2 20">
            <a:extLst>
              <a:ext uri="{FF2B5EF4-FFF2-40B4-BE49-F238E27FC236}">
                <a16:creationId xmlns:a16="http://schemas.microsoft.com/office/drawing/2014/main" id="{155065E8-FECB-F10E-3E9A-7ED8C7A96D1C}"/>
              </a:ext>
            </a:extLst>
          </p:cNvPr>
          <p:cNvCxnSpPr>
            <a:cxnSpLocks/>
          </p:cNvCxnSpPr>
          <p:nvPr/>
        </p:nvCxnSpPr>
        <p:spPr>
          <a:xfrm>
            <a:off x="3281648" y="3103703"/>
            <a:ext cx="4369800" cy="80789"/>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35457A31-D430-80A9-14E4-45ECB125BCC3}"/>
              </a:ext>
            </a:extLst>
          </p:cNvPr>
          <p:cNvCxnSpPr/>
          <p:nvPr/>
        </p:nvCxnSpPr>
        <p:spPr>
          <a:xfrm>
            <a:off x="895219" y="647205"/>
            <a:ext cx="0" cy="273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4B423114-55B5-3D6C-680A-9E67D7149D95}"/>
              </a:ext>
            </a:extLst>
          </p:cNvPr>
          <p:cNvCxnSpPr/>
          <p:nvPr/>
        </p:nvCxnSpPr>
        <p:spPr>
          <a:xfrm>
            <a:off x="938297" y="1533667"/>
            <a:ext cx="0" cy="273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D93BBA4B-FB82-FC8C-14D6-9B4B4B8F3208}"/>
              </a:ext>
            </a:extLst>
          </p:cNvPr>
          <p:cNvCxnSpPr/>
          <p:nvPr/>
        </p:nvCxnSpPr>
        <p:spPr>
          <a:xfrm>
            <a:off x="938292" y="2448074"/>
            <a:ext cx="0" cy="273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6B5F435A-8562-703D-6ECD-975333D486BD}"/>
              </a:ext>
            </a:extLst>
          </p:cNvPr>
          <p:cNvCxnSpPr/>
          <p:nvPr/>
        </p:nvCxnSpPr>
        <p:spPr>
          <a:xfrm>
            <a:off x="966001" y="3417895"/>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35036E0B-A3CF-6F6D-8E15-724886A788E8}"/>
              </a:ext>
            </a:extLst>
          </p:cNvPr>
          <p:cNvCxnSpPr/>
          <p:nvPr/>
        </p:nvCxnSpPr>
        <p:spPr>
          <a:xfrm>
            <a:off x="993712" y="4041353"/>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69CBBA8D-63BA-8669-1F0A-EC1FCFF99A77}"/>
              </a:ext>
            </a:extLst>
          </p:cNvPr>
          <p:cNvCxnSpPr/>
          <p:nvPr/>
        </p:nvCxnSpPr>
        <p:spPr>
          <a:xfrm>
            <a:off x="1007562" y="4637101"/>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F1714E3F-2B95-6816-3673-DB733B211F19}"/>
              </a:ext>
            </a:extLst>
          </p:cNvPr>
          <p:cNvCxnSpPr/>
          <p:nvPr/>
        </p:nvCxnSpPr>
        <p:spPr>
          <a:xfrm>
            <a:off x="1021413" y="5219001"/>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EB5CED86-3B93-9CDD-9BC9-0867B58FDA56}"/>
              </a:ext>
            </a:extLst>
          </p:cNvPr>
          <p:cNvCxnSpPr>
            <a:cxnSpLocks/>
          </p:cNvCxnSpPr>
          <p:nvPr/>
        </p:nvCxnSpPr>
        <p:spPr>
          <a:xfrm flipH="1">
            <a:off x="6976314" y="3292782"/>
            <a:ext cx="675134" cy="402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9AFE109E-431B-2CC1-B89C-12DBFDE9BE85}"/>
              </a:ext>
            </a:extLst>
          </p:cNvPr>
          <p:cNvCxnSpPr>
            <a:cxnSpLocks/>
          </p:cNvCxnSpPr>
          <p:nvPr/>
        </p:nvCxnSpPr>
        <p:spPr>
          <a:xfrm>
            <a:off x="6888459" y="4424683"/>
            <a:ext cx="0" cy="4723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9B2F3FF8-9DF6-4EF9-8A58-D3A49183F841}"/>
              </a:ext>
            </a:extLst>
          </p:cNvPr>
          <p:cNvCxnSpPr>
            <a:cxnSpLocks/>
          </p:cNvCxnSpPr>
          <p:nvPr/>
        </p:nvCxnSpPr>
        <p:spPr>
          <a:xfrm>
            <a:off x="10537808" y="4188532"/>
            <a:ext cx="0" cy="47230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E1E18ADB-9840-A3AA-35A4-0A92CEC6A65E}"/>
              </a:ext>
            </a:extLst>
          </p:cNvPr>
          <p:cNvCxnSpPr>
            <a:cxnSpLocks/>
          </p:cNvCxnSpPr>
          <p:nvPr/>
        </p:nvCxnSpPr>
        <p:spPr>
          <a:xfrm>
            <a:off x="10579373" y="5152853"/>
            <a:ext cx="0" cy="47230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A0C29522-ECA6-809A-26E8-F39052C9126C}"/>
              </a:ext>
            </a:extLst>
          </p:cNvPr>
          <p:cNvCxnSpPr>
            <a:cxnSpLocks/>
          </p:cNvCxnSpPr>
          <p:nvPr/>
        </p:nvCxnSpPr>
        <p:spPr>
          <a:xfrm>
            <a:off x="9776962" y="3339552"/>
            <a:ext cx="628883" cy="30892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26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B3876A6-8ECF-D7B0-9F18-46855D37C904}"/>
              </a:ext>
            </a:extLst>
          </p:cNvPr>
          <p:cNvSpPr txBox="1"/>
          <p:nvPr/>
        </p:nvSpPr>
        <p:spPr>
          <a:xfrm>
            <a:off x="409074" y="336883"/>
            <a:ext cx="2420856" cy="446276"/>
          </a:xfrm>
          <a:prstGeom prst="rect">
            <a:avLst/>
          </a:prstGeom>
          <a:noFill/>
        </p:spPr>
        <p:txBody>
          <a:bodyPr wrap="none" rtlCol="0">
            <a:spAutoFit/>
          </a:bodyPr>
          <a:lstStyle/>
          <a:p>
            <a:r>
              <a:rPr lang="it-IT" sz="2300" b="1" dirty="0"/>
              <a:t>Metodi innovativi </a:t>
            </a:r>
          </a:p>
        </p:txBody>
      </p:sp>
      <p:sp>
        <p:nvSpPr>
          <p:cNvPr id="3" name="CasellaDiTesto 2">
            <a:extLst>
              <a:ext uri="{FF2B5EF4-FFF2-40B4-BE49-F238E27FC236}">
                <a16:creationId xmlns:a16="http://schemas.microsoft.com/office/drawing/2014/main" id="{2AEBB866-73AF-B3D1-2521-D03BF521FD0F}"/>
              </a:ext>
            </a:extLst>
          </p:cNvPr>
          <p:cNvSpPr txBox="1"/>
          <p:nvPr/>
        </p:nvSpPr>
        <p:spPr>
          <a:xfrm>
            <a:off x="409074" y="963672"/>
            <a:ext cx="7143302" cy="415498"/>
          </a:xfrm>
          <a:prstGeom prst="rect">
            <a:avLst/>
          </a:prstGeom>
          <a:noFill/>
        </p:spPr>
        <p:txBody>
          <a:bodyPr wrap="none" rtlCol="0">
            <a:spAutoFit/>
          </a:bodyPr>
          <a:lstStyle/>
          <a:p>
            <a:r>
              <a:rPr lang="it-IT" sz="2100" dirty="0"/>
              <a:t>Misuratore alogeno di umidità, </a:t>
            </a:r>
            <a:r>
              <a:rPr lang="it-IT" sz="2100" b="1" dirty="0"/>
              <a:t>vantaggio: rapidità della misura</a:t>
            </a:r>
          </a:p>
        </p:txBody>
      </p:sp>
      <p:pic>
        <p:nvPicPr>
          <p:cNvPr id="5" name="Immagine 4" descr="Immagine che contiene elettronica&#10;&#10;Descrizione generata automaticamente">
            <a:extLst>
              <a:ext uri="{FF2B5EF4-FFF2-40B4-BE49-F238E27FC236}">
                <a16:creationId xmlns:a16="http://schemas.microsoft.com/office/drawing/2014/main" id="{22F58DED-B12B-0D9D-4169-09AF508B2CCF}"/>
              </a:ext>
            </a:extLst>
          </p:cNvPr>
          <p:cNvPicPr>
            <a:picLocks noChangeAspect="1"/>
          </p:cNvPicPr>
          <p:nvPr/>
        </p:nvPicPr>
        <p:blipFill>
          <a:blip r:embed="rId2"/>
          <a:stretch>
            <a:fillRect/>
          </a:stretch>
        </p:blipFill>
        <p:spPr>
          <a:xfrm>
            <a:off x="1117790" y="1750162"/>
            <a:ext cx="3128211" cy="1980244"/>
          </a:xfrm>
          <a:prstGeom prst="rect">
            <a:avLst/>
          </a:prstGeom>
        </p:spPr>
      </p:pic>
      <p:pic>
        <p:nvPicPr>
          <p:cNvPr id="7" name="Immagine 6">
            <a:extLst>
              <a:ext uri="{FF2B5EF4-FFF2-40B4-BE49-F238E27FC236}">
                <a16:creationId xmlns:a16="http://schemas.microsoft.com/office/drawing/2014/main" id="{DB0E040E-9F0B-4739-7378-9D39275D0732}"/>
              </a:ext>
            </a:extLst>
          </p:cNvPr>
          <p:cNvPicPr>
            <a:picLocks noChangeAspect="1"/>
          </p:cNvPicPr>
          <p:nvPr/>
        </p:nvPicPr>
        <p:blipFill>
          <a:blip r:embed="rId3"/>
          <a:stretch>
            <a:fillRect/>
          </a:stretch>
        </p:blipFill>
        <p:spPr>
          <a:xfrm>
            <a:off x="5881154" y="1750162"/>
            <a:ext cx="3128210" cy="2022103"/>
          </a:xfrm>
          <a:prstGeom prst="rect">
            <a:avLst/>
          </a:prstGeom>
        </p:spPr>
      </p:pic>
      <p:pic>
        <p:nvPicPr>
          <p:cNvPr id="9" name="Immagine 8" descr="Immagine che contiene testo, Carattere, numero, schermata&#10;&#10;Descrizione generata automaticamente">
            <a:extLst>
              <a:ext uri="{FF2B5EF4-FFF2-40B4-BE49-F238E27FC236}">
                <a16:creationId xmlns:a16="http://schemas.microsoft.com/office/drawing/2014/main" id="{6F7C1DB4-7B5F-C1C6-E71F-3621DB24E845}"/>
              </a:ext>
            </a:extLst>
          </p:cNvPr>
          <p:cNvPicPr>
            <a:picLocks noChangeAspect="1"/>
          </p:cNvPicPr>
          <p:nvPr/>
        </p:nvPicPr>
        <p:blipFill>
          <a:blip r:embed="rId4"/>
          <a:stretch>
            <a:fillRect/>
          </a:stretch>
        </p:blipFill>
        <p:spPr>
          <a:xfrm>
            <a:off x="649704" y="4051075"/>
            <a:ext cx="7772400" cy="2470042"/>
          </a:xfrm>
          <a:prstGeom prst="rect">
            <a:avLst/>
          </a:prstGeom>
        </p:spPr>
      </p:pic>
    </p:spTree>
    <p:extLst>
      <p:ext uri="{BB962C8B-B14F-4D97-AF65-F5344CB8AC3E}">
        <p14:creationId xmlns:p14="http://schemas.microsoft.com/office/powerpoint/2010/main" val="192882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5286B67-24B3-C8DD-705C-E9C0A791D644}"/>
              </a:ext>
            </a:extLst>
          </p:cNvPr>
          <p:cNvSpPr txBox="1"/>
          <p:nvPr/>
        </p:nvSpPr>
        <p:spPr>
          <a:xfrm>
            <a:off x="457200" y="293914"/>
            <a:ext cx="1146468" cy="477054"/>
          </a:xfrm>
          <a:prstGeom prst="rect">
            <a:avLst/>
          </a:prstGeom>
          <a:noFill/>
        </p:spPr>
        <p:txBody>
          <a:bodyPr wrap="none" rtlCol="0">
            <a:spAutoFit/>
          </a:bodyPr>
          <a:lstStyle/>
          <a:p>
            <a:r>
              <a:rPr lang="it-IT" sz="2500" b="1" dirty="0"/>
              <a:t>CENERI</a:t>
            </a:r>
          </a:p>
        </p:txBody>
      </p:sp>
      <p:sp>
        <p:nvSpPr>
          <p:cNvPr id="5" name="CasellaDiTesto 4">
            <a:extLst>
              <a:ext uri="{FF2B5EF4-FFF2-40B4-BE49-F238E27FC236}">
                <a16:creationId xmlns:a16="http://schemas.microsoft.com/office/drawing/2014/main" id="{151B283E-398A-79C1-303C-232F43CB5967}"/>
              </a:ext>
            </a:extLst>
          </p:cNvPr>
          <p:cNvSpPr txBox="1"/>
          <p:nvPr/>
        </p:nvSpPr>
        <p:spPr>
          <a:xfrm>
            <a:off x="457200" y="770968"/>
            <a:ext cx="9764486" cy="707886"/>
          </a:xfrm>
          <a:prstGeom prst="rect">
            <a:avLst/>
          </a:prstGeom>
          <a:noFill/>
        </p:spPr>
        <p:txBody>
          <a:bodyPr wrap="square" rtlCol="0">
            <a:spAutoFit/>
          </a:bodyPr>
          <a:lstStyle/>
          <a:p>
            <a:r>
              <a:rPr lang="it-IT" sz="2000" dirty="0"/>
              <a:t>Per ceneri si intende il residuo inorganico che residua dopo la distruzione per termica o per completa ossidazione della componente organica di un alimento.</a:t>
            </a:r>
          </a:p>
        </p:txBody>
      </p:sp>
      <p:sp>
        <p:nvSpPr>
          <p:cNvPr id="6" name="CasellaDiTesto 5">
            <a:extLst>
              <a:ext uri="{FF2B5EF4-FFF2-40B4-BE49-F238E27FC236}">
                <a16:creationId xmlns:a16="http://schemas.microsoft.com/office/drawing/2014/main" id="{6DC6C6A1-71CC-2150-0895-BCF830B2A4A4}"/>
              </a:ext>
            </a:extLst>
          </p:cNvPr>
          <p:cNvSpPr txBox="1"/>
          <p:nvPr/>
        </p:nvSpPr>
        <p:spPr>
          <a:xfrm>
            <a:off x="457200" y="1478854"/>
            <a:ext cx="9764486" cy="707886"/>
          </a:xfrm>
          <a:prstGeom prst="rect">
            <a:avLst/>
          </a:prstGeom>
          <a:noFill/>
        </p:spPr>
        <p:txBody>
          <a:bodyPr wrap="square" rtlCol="0">
            <a:spAutoFit/>
          </a:bodyPr>
          <a:lstStyle/>
          <a:p>
            <a:r>
              <a:rPr lang="it-IT" sz="2000" dirty="0"/>
              <a:t>La determinazione delle ceneri è parte delle determinazioni necessaria per una valutazione nutrizionale dell’alimento</a:t>
            </a:r>
          </a:p>
        </p:txBody>
      </p:sp>
      <p:sp>
        <p:nvSpPr>
          <p:cNvPr id="7" name="CasellaDiTesto 6">
            <a:extLst>
              <a:ext uri="{FF2B5EF4-FFF2-40B4-BE49-F238E27FC236}">
                <a16:creationId xmlns:a16="http://schemas.microsoft.com/office/drawing/2014/main" id="{97E44F54-F627-547B-8F6D-6FBA21F7287B}"/>
              </a:ext>
            </a:extLst>
          </p:cNvPr>
          <p:cNvSpPr txBox="1"/>
          <p:nvPr/>
        </p:nvSpPr>
        <p:spPr>
          <a:xfrm>
            <a:off x="457200" y="2186740"/>
            <a:ext cx="9764486" cy="707886"/>
          </a:xfrm>
          <a:prstGeom prst="rect">
            <a:avLst/>
          </a:prstGeom>
          <a:noFill/>
        </p:spPr>
        <p:txBody>
          <a:bodyPr wrap="square" rtlCol="0">
            <a:spAutoFit/>
          </a:bodyPr>
          <a:lstStyle/>
          <a:p>
            <a:r>
              <a:rPr lang="it-IT" sz="2000" dirty="0"/>
              <a:t>La preparazione delle ceneri è anche la procedura di preparazione di un campione per l’analisi dei metalli tramite tecniche strumentali (assorbimento atomico, ICP-MS)</a:t>
            </a:r>
          </a:p>
        </p:txBody>
      </p:sp>
      <p:sp>
        <p:nvSpPr>
          <p:cNvPr id="8" name="CasellaDiTesto 7">
            <a:extLst>
              <a:ext uri="{FF2B5EF4-FFF2-40B4-BE49-F238E27FC236}">
                <a16:creationId xmlns:a16="http://schemas.microsoft.com/office/drawing/2014/main" id="{1C5BD612-A697-E1CC-6116-6A2B718D86C5}"/>
              </a:ext>
            </a:extLst>
          </p:cNvPr>
          <p:cNvSpPr txBox="1"/>
          <p:nvPr/>
        </p:nvSpPr>
        <p:spPr>
          <a:xfrm>
            <a:off x="457200" y="3045542"/>
            <a:ext cx="7957456" cy="2862322"/>
          </a:xfrm>
          <a:prstGeom prst="rect">
            <a:avLst/>
          </a:prstGeom>
          <a:noFill/>
        </p:spPr>
        <p:txBody>
          <a:bodyPr wrap="square" rtlCol="0">
            <a:spAutoFit/>
          </a:bodyPr>
          <a:lstStyle/>
          <a:p>
            <a:r>
              <a:rPr lang="it-IT" sz="2000" b="1" dirty="0"/>
              <a:t>PRINCIPIO DEL METODO A SECCO</a:t>
            </a:r>
          </a:p>
          <a:p>
            <a:r>
              <a:rPr lang="it-IT" sz="2000" dirty="0"/>
              <a:t>Riscaldare il campione in muffola a 500-600°C, i componenti organici si trasformano in CO</a:t>
            </a:r>
            <a:r>
              <a:rPr lang="it-IT" sz="2000" baseline="-25000" dirty="0"/>
              <a:t>2</a:t>
            </a:r>
            <a:r>
              <a:rPr lang="it-IT" sz="2000" dirty="0"/>
              <a:t> e NO</a:t>
            </a:r>
            <a:r>
              <a:rPr lang="it-IT" sz="2000" baseline="-25000" dirty="0"/>
              <a:t>x</a:t>
            </a:r>
          </a:p>
          <a:p>
            <a:endParaRPr lang="it-IT" sz="2000" b="1" dirty="0"/>
          </a:p>
          <a:p>
            <a:r>
              <a:rPr lang="it-IT" sz="2000" b="1" dirty="0"/>
              <a:t>PRINCIPIO DEL METODO UMIDO</a:t>
            </a:r>
          </a:p>
          <a:p>
            <a:r>
              <a:rPr lang="it-IT" sz="2000" dirty="0"/>
              <a:t>L’ossidazione è condotta in ambiente acido in presenza di sostanze ossidanti</a:t>
            </a:r>
          </a:p>
          <a:p>
            <a:r>
              <a:rPr lang="it-IT" sz="2000" dirty="0"/>
              <a:t>I cationi dei metalli sono cosi solubilizzati senza distruzione della sostanza organica</a:t>
            </a:r>
          </a:p>
        </p:txBody>
      </p:sp>
      <p:sp>
        <p:nvSpPr>
          <p:cNvPr id="9" name="CasellaDiTesto 8">
            <a:extLst>
              <a:ext uri="{FF2B5EF4-FFF2-40B4-BE49-F238E27FC236}">
                <a16:creationId xmlns:a16="http://schemas.microsoft.com/office/drawing/2014/main" id="{C2463686-DDA4-CF80-C46E-1819578D5814}"/>
              </a:ext>
            </a:extLst>
          </p:cNvPr>
          <p:cNvSpPr txBox="1"/>
          <p:nvPr/>
        </p:nvSpPr>
        <p:spPr>
          <a:xfrm>
            <a:off x="9006513" y="3732388"/>
            <a:ext cx="3185487" cy="2585323"/>
          </a:xfrm>
          <a:prstGeom prst="rect">
            <a:avLst/>
          </a:prstGeom>
          <a:noFill/>
          <a:ln w="12700">
            <a:solidFill>
              <a:srgbClr val="000000"/>
            </a:solidFill>
          </a:ln>
        </p:spPr>
        <p:txBody>
          <a:bodyPr wrap="square" rtlCol="0">
            <a:spAutoFit/>
          </a:bodyPr>
          <a:lstStyle/>
          <a:p>
            <a:r>
              <a:rPr lang="it-IT" dirty="0"/>
              <a:t>Nota: </a:t>
            </a:r>
          </a:p>
          <a:p>
            <a:endParaRPr lang="it-IT" dirty="0"/>
          </a:p>
          <a:p>
            <a:r>
              <a:rPr lang="it-IT" dirty="0"/>
              <a:t>alimenti ricchi di acqua devono essere essiccati prima della mineralizzazione</a:t>
            </a:r>
          </a:p>
          <a:p>
            <a:endParaRPr lang="it-IT" dirty="0"/>
          </a:p>
          <a:p>
            <a:r>
              <a:rPr lang="it-IT" dirty="0"/>
              <a:t>alimenti ricchi di grassi devono essere </a:t>
            </a:r>
            <a:r>
              <a:rPr lang="it-IT" dirty="0" err="1"/>
              <a:t>degrassati</a:t>
            </a:r>
            <a:r>
              <a:rPr lang="it-IT" dirty="0"/>
              <a:t> prima della mineralizzazione</a:t>
            </a:r>
          </a:p>
        </p:txBody>
      </p:sp>
      <p:sp>
        <p:nvSpPr>
          <p:cNvPr id="10" name="CasellaDiTesto 9">
            <a:extLst>
              <a:ext uri="{FF2B5EF4-FFF2-40B4-BE49-F238E27FC236}">
                <a16:creationId xmlns:a16="http://schemas.microsoft.com/office/drawing/2014/main" id="{13B52EB6-1530-2959-32F2-55905DC39506}"/>
              </a:ext>
            </a:extLst>
          </p:cNvPr>
          <p:cNvSpPr txBox="1"/>
          <p:nvPr/>
        </p:nvSpPr>
        <p:spPr>
          <a:xfrm>
            <a:off x="457200" y="6317711"/>
            <a:ext cx="6907340" cy="307777"/>
          </a:xfrm>
          <a:prstGeom prst="rect">
            <a:avLst/>
          </a:prstGeom>
          <a:noFill/>
        </p:spPr>
        <p:txBody>
          <a:bodyPr wrap="none" rtlCol="0">
            <a:spAutoFit/>
          </a:bodyPr>
          <a:lstStyle/>
          <a:p>
            <a:r>
              <a:rPr lang="it-IT" sz="1400" b="1" dirty="0">
                <a:solidFill>
                  <a:schemeClr val="tx1">
                    <a:lumMod val="75000"/>
                    <a:lumOff val="25000"/>
                  </a:schemeClr>
                </a:solidFill>
              </a:rPr>
              <a:t>Il dato in ceneri è espresso come rapporto % massa /massa rispetto al peso o al peso secco</a:t>
            </a:r>
          </a:p>
        </p:txBody>
      </p:sp>
    </p:spTree>
    <p:extLst>
      <p:ext uri="{BB962C8B-B14F-4D97-AF65-F5344CB8AC3E}">
        <p14:creationId xmlns:p14="http://schemas.microsoft.com/office/powerpoint/2010/main" val="15593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2AB4F44-EA95-E49A-0D7B-D7624DB8F445}"/>
              </a:ext>
            </a:extLst>
          </p:cNvPr>
          <p:cNvSpPr txBox="1"/>
          <p:nvPr/>
        </p:nvSpPr>
        <p:spPr>
          <a:xfrm>
            <a:off x="452180" y="428239"/>
            <a:ext cx="11060266" cy="3785652"/>
          </a:xfrm>
          <a:prstGeom prst="rect">
            <a:avLst/>
          </a:prstGeom>
          <a:noFill/>
        </p:spPr>
        <p:txBody>
          <a:bodyPr wrap="square" rtlCol="0">
            <a:spAutoFit/>
          </a:bodyPr>
          <a:lstStyle/>
          <a:p>
            <a:r>
              <a:rPr lang="it-IT" sz="3000" dirty="0">
                <a:latin typeface="URWPalladioL"/>
              </a:rPr>
              <a:t>DETERMINAZIONE DELLE PROTEINE NEGLI ALIMENTI</a:t>
            </a:r>
          </a:p>
          <a:p>
            <a:endParaRPr lang="it-IT" dirty="0">
              <a:latin typeface="URWPalladioL"/>
            </a:endParaRPr>
          </a:p>
          <a:p>
            <a:pPr algn="just"/>
            <a:r>
              <a:rPr lang="it-IT" sz="2400" dirty="0">
                <a:latin typeface="URWPalladioL"/>
              </a:rPr>
              <a:t>Per determinare la quantità di proteine negli alimenti, è importante disporre di metodi analitici standardizzati. Esistono diversi metodi utilizzati in diverse industrie alimentari per quantificare il contenuto proteico.</a:t>
            </a:r>
          </a:p>
          <a:p>
            <a:pPr algn="just"/>
            <a:endParaRPr lang="it-IT" sz="2400" dirty="0">
              <a:latin typeface="URWPalladioL"/>
            </a:endParaRPr>
          </a:p>
          <a:p>
            <a:pPr algn="just"/>
            <a:r>
              <a:rPr lang="it-IT" sz="2400" dirty="0">
                <a:latin typeface="URWPalladioL"/>
              </a:rPr>
              <a:t>La corretta determinazione del contenuto proteico degli alimenti è importante in quanto spesso determina il valore economico del prodotto e comunque ne indica un importante valore nutrizionale.</a:t>
            </a:r>
          </a:p>
          <a:p>
            <a:pPr algn="just"/>
            <a:endParaRPr lang="it-IT" sz="2400" dirty="0"/>
          </a:p>
        </p:txBody>
      </p:sp>
    </p:spTree>
    <p:extLst>
      <p:ext uri="{BB962C8B-B14F-4D97-AF65-F5344CB8AC3E}">
        <p14:creationId xmlns:p14="http://schemas.microsoft.com/office/powerpoint/2010/main" val="103833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documento&#10;&#10;Descrizione generata automaticamente">
            <a:extLst>
              <a:ext uri="{FF2B5EF4-FFF2-40B4-BE49-F238E27FC236}">
                <a16:creationId xmlns:a16="http://schemas.microsoft.com/office/drawing/2014/main" id="{6BCD307C-5A43-40E0-7653-2154D41DFEA2}"/>
              </a:ext>
            </a:extLst>
          </p:cNvPr>
          <p:cNvPicPr>
            <a:picLocks noChangeAspect="1"/>
          </p:cNvPicPr>
          <p:nvPr/>
        </p:nvPicPr>
        <p:blipFill>
          <a:blip r:embed="rId2"/>
          <a:stretch>
            <a:fillRect/>
          </a:stretch>
        </p:blipFill>
        <p:spPr>
          <a:xfrm>
            <a:off x="616366" y="56324"/>
            <a:ext cx="10959267" cy="6745351"/>
          </a:xfrm>
          <a:prstGeom prst="rect">
            <a:avLst/>
          </a:prstGeom>
        </p:spPr>
      </p:pic>
    </p:spTree>
    <p:extLst>
      <p:ext uri="{BB962C8B-B14F-4D97-AF65-F5344CB8AC3E}">
        <p14:creationId xmlns:p14="http://schemas.microsoft.com/office/powerpoint/2010/main" val="369266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B11AA88-D99B-3624-72A3-7F51DFC3AA77}"/>
              </a:ext>
            </a:extLst>
          </p:cNvPr>
          <p:cNvSpPr txBox="1"/>
          <p:nvPr/>
        </p:nvSpPr>
        <p:spPr>
          <a:xfrm>
            <a:off x="227351" y="402503"/>
            <a:ext cx="8976610" cy="5293757"/>
          </a:xfrm>
          <a:prstGeom prst="rect">
            <a:avLst/>
          </a:prstGeom>
          <a:noFill/>
        </p:spPr>
        <p:txBody>
          <a:bodyPr wrap="square">
            <a:spAutoFit/>
          </a:bodyPr>
          <a:lstStyle/>
          <a:p>
            <a:pPr algn="just"/>
            <a:r>
              <a:rPr lang="it-IT" sz="3200" dirty="0">
                <a:latin typeface="URWPalladioL"/>
              </a:rPr>
              <a:t>Metodo </a:t>
            </a:r>
            <a:r>
              <a:rPr lang="it-IT" sz="3200" dirty="0" err="1">
                <a:latin typeface="URWPalladioL"/>
              </a:rPr>
              <a:t>Kjeldahl</a:t>
            </a:r>
            <a:endParaRPr lang="it-IT" sz="3200" dirty="0">
              <a:latin typeface="URWPalladioL"/>
            </a:endParaRPr>
          </a:p>
          <a:p>
            <a:pPr algn="just"/>
            <a:endParaRPr lang="it-IT" dirty="0">
              <a:latin typeface="URWPalladioL"/>
            </a:endParaRPr>
          </a:p>
          <a:p>
            <a:pPr algn="just"/>
            <a:r>
              <a:rPr lang="it-IT" sz="2400" dirty="0">
                <a:latin typeface="URWPalladioL"/>
              </a:rPr>
              <a:t>Il metodo </a:t>
            </a:r>
            <a:r>
              <a:rPr lang="it-IT" sz="2400" dirty="0" err="1">
                <a:latin typeface="URWPalladioL"/>
              </a:rPr>
              <a:t>Kjeldahl</a:t>
            </a:r>
            <a:r>
              <a:rPr lang="it-IT" sz="2400" dirty="0">
                <a:latin typeface="URWPalladioL"/>
              </a:rPr>
              <a:t> prevede la digestione del campione con un acido forte in modo che venga rilasciato azoto ammoniacale, che viene poi quantificato utilizzando una tecnica di titolazione. </a:t>
            </a:r>
          </a:p>
          <a:p>
            <a:pPr algn="just"/>
            <a:endParaRPr lang="it-IT" sz="2400" dirty="0">
              <a:latin typeface="URWPalladioL"/>
            </a:endParaRPr>
          </a:p>
          <a:p>
            <a:pPr algn="just"/>
            <a:r>
              <a:rPr lang="it-IT" sz="2400" dirty="0">
                <a:latin typeface="URWPalladioL"/>
              </a:rPr>
              <a:t>La quantità di proteine viene quindi calcolata dalla concentrazione di azoto dell'alimento utilizzando un fattore di conversione (di solito 6,25 che equivale a 0,16 g di azoto per grammo di proteina). </a:t>
            </a:r>
          </a:p>
          <a:p>
            <a:pPr algn="just"/>
            <a:endParaRPr lang="it-IT" sz="2400" dirty="0">
              <a:latin typeface="URWPalladioL"/>
            </a:endParaRPr>
          </a:p>
          <a:p>
            <a:pPr algn="just"/>
            <a:r>
              <a:rPr lang="it-IT" sz="2400" dirty="0">
                <a:latin typeface="URWPalladioL"/>
              </a:rPr>
              <a:t>il fattore di conversione/correzione di 6,25 non è adatto a tutti i tipi di proteine</a:t>
            </a:r>
          </a:p>
          <a:p>
            <a:pPr algn="just"/>
            <a:r>
              <a:rPr lang="it-IT" sz="2400" dirty="0">
                <a:latin typeface="URWPalladioL"/>
              </a:rPr>
              <a:t>Fattore di conversione 4.9 per il pesce e 4.7 per la farina e 5.4 per altri prodotti a base di cereali.</a:t>
            </a:r>
          </a:p>
        </p:txBody>
      </p:sp>
      <p:pic>
        <p:nvPicPr>
          <p:cNvPr id="4" name="Immagine 3">
            <a:extLst>
              <a:ext uri="{FF2B5EF4-FFF2-40B4-BE49-F238E27FC236}">
                <a16:creationId xmlns:a16="http://schemas.microsoft.com/office/drawing/2014/main" id="{02E8C2B5-F6E3-FA81-85A0-EF0727DC0457}"/>
              </a:ext>
            </a:extLst>
          </p:cNvPr>
          <p:cNvPicPr>
            <a:picLocks noChangeAspect="1"/>
          </p:cNvPicPr>
          <p:nvPr/>
        </p:nvPicPr>
        <p:blipFill>
          <a:blip r:embed="rId2"/>
          <a:stretch>
            <a:fillRect/>
          </a:stretch>
        </p:blipFill>
        <p:spPr>
          <a:xfrm>
            <a:off x="9488773" y="122338"/>
            <a:ext cx="2323475" cy="3110459"/>
          </a:xfrm>
          <a:prstGeom prst="rect">
            <a:avLst/>
          </a:prstGeom>
        </p:spPr>
      </p:pic>
      <p:pic>
        <p:nvPicPr>
          <p:cNvPr id="5" name="Immagine 4">
            <a:extLst>
              <a:ext uri="{FF2B5EF4-FFF2-40B4-BE49-F238E27FC236}">
                <a16:creationId xmlns:a16="http://schemas.microsoft.com/office/drawing/2014/main" id="{FD20F1FD-A559-FB71-D92E-548CBC430551}"/>
              </a:ext>
            </a:extLst>
          </p:cNvPr>
          <p:cNvPicPr>
            <a:picLocks noChangeAspect="1"/>
          </p:cNvPicPr>
          <p:nvPr/>
        </p:nvPicPr>
        <p:blipFill>
          <a:blip r:embed="rId3"/>
          <a:stretch>
            <a:fillRect/>
          </a:stretch>
        </p:blipFill>
        <p:spPr>
          <a:xfrm>
            <a:off x="9225616" y="3885875"/>
            <a:ext cx="2849787" cy="2849787"/>
          </a:xfrm>
          <a:prstGeom prst="rect">
            <a:avLst/>
          </a:prstGeom>
        </p:spPr>
      </p:pic>
    </p:spTree>
    <p:extLst>
      <p:ext uri="{BB962C8B-B14F-4D97-AF65-F5344CB8AC3E}">
        <p14:creationId xmlns:p14="http://schemas.microsoft.com/office/powerpoint/2010/main" val="1781407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0313C7F-C191-452B-FE96-FE4E3B9442C6}"/>
              </a:ext>
            </a:extLst>
          </p:cNvPr>
          <p:cNvSpPr txBox="1"/>
          <p:nvPr/>
        </p:nvSpPr>
        <p:spPr>
          <a:xfrm>
            <a:off x="329784" y="46967"/>
            <a:ext cx="11257613" cy="6755696"/>
          </a:xfrm>
          <a:prstGeom prst="rect">
            <a:avLst/>
          </a:prstGeom>
          <a:noFill/>
        </p:spPr>
        <p:txBody>
          <a:bodyPr wrap="square">
            <a:spAutoFit/>
          </a:bodyPr>
          <a:lstStyle/>
          <a:p>
            <a:pPr algn="l"/>
            <a:r>
              <a:rPr lang="it-IT" sz="3200" b="1" i="0" u="none" strike="noStrike" dirty="0">
                <a:solidFill>
                  <a:srgbClr val="424242"/>
                </a:solidFill>
                <a:effectLst/>
                <a:latin typeface="Montserrat" panose="020F0502020204030204" pitchFamily="34" charset="0"/>
              </a:rPr>
              <a:t>Le fasi del Metodo </a:t>
            </a:r>
            <a:r>
              <a:rPr lang="it-IT" sz="3200" b="1" i="0" u="none" strike="noStrike" dirty="0" err="1">
                <a:solidFill>
                  <a:srgbClr val="424242"/>
                </a:solidFill>
                <a:effectLst/>
                <a:latin typeface="Montserrat" panose="020F0502020204030204" pitchFamily="34" charset="0"/>
              </a:rPr>
              <a:t>Kjeldahl</a:t>
            </a:r>
            <a:endParaRPr lang="it-IT" sz="3200" b="1" i="0" u="none" strike="noStrike" dirty="0">
              <a:solidFill>
                <a:srgbClr val="424242"/>
              </a:solidFill>
              <a:effectLst/>
              <a:latin typeface="Montserrat" panose="020F0502020204030204" pitchFamily="34" charset="0"/>
            </a:endParaRPr>
          </a:p>
          <a:p>
            <a:pPr algn="l"/>
            <a:endParaRPr lang="it-IT" sz="3200" b="1" i="0" u="none" strike="noStrike" dirty="0">
              <a:solidFill>
                <a:srgbClr val="424242"/>
              </a:solidFill>
              <a:effectLst/>
              <a:latin typeface="Montserrat" panose="020F0502020204030204" pitchFamily="34" charset="0"/>
            </a:endParaRPr>
          </a:p>
          <a:p>
            <a:pPr algn="l"/>
            <a:r>
              <a:rPr lang="it-IT" sz="2300" b="1" dirty="0">
                <a:latin typeface="URWPalladioL"/>
              </a:rPr>
              <a:t>Digestione</a:t>
            </a:r>
            <a:br>
              <a:rPr lang="it-IT" sz="2300" dirty="0">
                <a:latin typeface="URWPalladioL"/>
              </a:rPr>
            </a:br>
            <a:r>
              <a:rPr lang="it-IT" sz="2300" dirty="0">
                <a:latin typeface="URWPalladioL"/>
              </a:rPr>
              <a:t>La decomposizione dell'azoto presente in campioni organici utilizzando una soluzione acida concentrata. Questo si ottiene facendo bollire un campione omogeneo in acido solforico concentrato. Il risultato finale è un sale solfato di ammonio.</a:t>
            </a:r>
            <a:br>
              <a:rPr lang="it-IT" sz="2300" dirty="0">
                <a:latin typeface="URWPalladioL"/>
              </a:rPr>
            </a:br>
            <a:br>
              <a:rPr lang="it-IT" sz="2300" dirty="0">
                <a:latin typeface="URWPalladioL"/>
              </a:rPr>
            </a:br>
            <a:r>
              <a:rPr lang="it-IT" sz="2300" b="1" dirty="0">
                <a:latin typeface="URWPalladioL"/>
              </a:rPr>
              <a:t>Distillazione</a:t>
            </a:r>
            <a:br>
              <a:rPr lang="it-IT" sz="2300" dirty="0">
                <a:latin typeface="URWPalladioL"/>
              </a:rPr>
            </a:br>
            <a:r>
              <a:rPr lang="it-IT" sz="2300" dirty="0">
                <a:latin typeface="URWPalladioL"/>
              </a:rPr>
              <a:t>Aggiunta di una base alla miscela di digestione acida per convertire NH</a:t>
            </a:r>
            <a:r>
              <a:rPr lang="it-IT" sz="2300" baseline="-25000" dirty="0">
                <a:latin typeface="URWPalladioL"/>
              </a:rPr>
              <a:t>4</a:t>
            </a:r>
            <a:r>
              <a:rPr lang="it-IT" sz="2300" baseline="30000" dirty="0">
                <a:latin typeface="URWPalladioL"/>
              </a:rPr>
              <a:t>+</a:t>
            </a:r>
            <a:r>
              <a:rPr lang="it-IT" sz="2300" dirty="0">
                <a:latin typeface="URWPalladioL"/>
              </a:rPr>
              <a:t> in NH</a:t>
            </a:r>
            <a:r>
              <a:rPr lang="it-IT" sz="2300" baseline="-25000" dirty="0">
                <a:latin typeface="URWPalladioL"/>
              </a:rPr>
              <a:t>3</a:t>
            </a:r>
            <a:r>
              <a:rPr lang="it-IT" sz="2300" dirty="0">
                <a:latin typeface="URWPalladioL"/>
              </a:rPr>
              <a:t>, seguita da ebollizione e condensazione di ammoniaca NH</a:t>
            </a:r>
            <a:r>
              <a:rPr lang="it-IT" sz="2300" baseline="-25000" dirty="0">
                <a:latin typeface="URWPalladioL"/>
              </a:rPr>
              <a:t>3</a:t>
            </a:r>
            <a:r>
              <a:rPr lang="it-IT" sz="2300" dirty="0">
                <a:latin typeface="URWPalladioL"/>
              </a:rPr>
              <a:t> allo stato gassoso in una soluzione ricevente.</a:t>
            </a:r>
            <a:br>
              <a:rPr lang="it-IT" sz="2300" dirty="0">
                <a:latin typeface="URWPalladioL"/>
              </a:rPr>
            </a:br>
            <a:br>
              <a:rPr lang="it-IT" sz="2300" dirty="0">
                <a:latin typeface="URWPalladioL"/>
              </a:rPr>
            </a:br>
            <a:r>
              <a:rPr lang="it-IT" sz="2300" b="1" dirty="0">
                <a:latin typeface="URWPalladioL"/>
              </a:rPr>
              <a:t>Titolazione</a:t>
            </a:r>
            <a:br>
              <a:rPr lang="it-IT" sz="2300" dirty="0">
                <a:latin typeface="URWPalladioL"/>
              </a:rPr>
            </a:br>
            <a:r>
              <a:rPr lang="it-IT" sz="2300" dirty="0">
                <a:latin typeface="URWPalladioL"/>
              </a:rPr>
              <a:t>Quantificare la quantità di ammoniaca nella soluzione ricevente. La quantità di azoto in un campione può essere calcolata dalla quantità quantificata di ioni ammoniaca nella soluzione ricevente cioè una quantità nota di acido in eccesso. La determinazione quantitativa dell'ammoniaca prodotta è realizzata mediante </a:t>
            </a:r>
            <a:r>
              <a:rPr lang="it-IT" sz="2300" dirty="0">
                <a:latin typeface="URWPalladioL"/>
                <a:hlinkClick r:id="rId2" tooltip="Titolazione (chimica)">
                  <a:extLst>
                    <a:ext uri="{A12FA001-AC4F-418D-AE19-62706E023703}">
                      <ahyp:hlinkClr xmlns:ahyp="http://schemas.microsoft.com/office/drawing/2018/hyperlinkcolor" val="tx"/>
                    </a:ext>
                  </a:extLst>
                </a:hlinkClick>
              </a:rPr>
              <a:t>titolazione acido-base</a:t>
            </a:r>
            <a:r>
              <a:rPr lang="it-IT" sz="2300" dirty="0">
                <a:latin typeface="URWPalladioL"/>
              </a:rPr>
              <a:t> con indicatore fenolftaleina.</a:t>
            </a:r>
          </a:p>
          <a:p>
            <a:pPr algn="l"/>
            <a:endParaRPr lang="it-IT" sz="2400" dirty="0">
              <a:latin typeface="URWPalladioL"/>
            </a:endParaRPr>
          </a:p>
        </p:txBody>
      </p:sp>
    </p:spTree>
    <p:extLst>
      <p:ext uri="{BB962C8B-B14F-4D97-AF65-F5344CB8AC3E}">
        <p14:creationId xmlns:p14="http://schemas.microsoft.com/office/powerpoint/2010/main" val="398926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4C741B6-59DE-3B4D-7B5A-0AB6E12F7AF1}"/>
              </a:ext>
            </a:extLst>
          </p:cNvPr>
          <p:cNvSpPr txBox="1"/>
          <p:nvPr/>
        </p:nvSpPr>
        <p:spPr>
          <a:xfrm>
            <a:off x="377252" y="458237"/>
            <a:ext cx="11437495" cy="5047536"/>
          </a:xfrm>
          <a:prstGeom prst="rect">
            <a:avLst/>
          </a:prstGeom>
          <a:noFill/>
        </p:spPr>
        <p:txBody>
          <a:bodyPr wrap="square">
            <a:spAutoFit/>
          </a:bodyPr>
          <a:lstStyle/>
          <a:p>
            <a:r>
              <a:rPr lang="it-IT" sz="2300" b="1" dirty="0">
                <a:effectLst/>
                <a:latin typeface="ArialMT"/>
              </a:rPr>
              <a:t>METODO BRADFORD</a:t>
            </a:r>
          </a:p>
          <a:p>
            <a:endParaRPr lang="it-IT" sz="2300" dirty="0">
              <a:effectLst/>
              <a:latin typeface="ArialMT"/>
            </a:endParaRPr>
          </a:p>
          <a:p>
            <a:r>
              <a:rPr lang="it-IT" sz="2300" dirty="0">
                <a:effectLst/>
                <a:latin typeface="ArialMT"/>
              </a:rPr>
              <a:t>Il saggio Bradford è basato sull’utilizzo del colorante </a:t>
            </a:r>
            <a:r>
              <a:rPr lang="it-IT" sz="2300" dirty="0" err="1">
                <a:effectLst/>
                <a:latin typeface="ArialMT"/>
              </a:rPr>
              <a:t>Coomassie</a:t>
            </a:r>
            <a:r>
              <a:rPr lang="it-IT" sz="2300" dirty="0">
                <a:effectLst/>
                <a:latin typeface="ArialMT"/>
              </a:rPr>
              <a:t> </a:t>
            </a:r>
            <a:r>
              <a:rPr lang="it-IT" sz="2300" dirty="0" err="1">
                <a:effectLst/>
                <a:latin typeface="ArialMT"/>
              </a:rPr>
              <a:t>Brilliant</a:t>
            </a:r>
            <a:r>
              <a:rPr lang="it-IT" sz="2300" dirty="0">
                <a:effectLst/>
                <a:latin typeface="ArialMT"/>
              </a:rPr>
              <a:t> Blue G-250 e descritto per la prima volta da Marion M. Bradford (1976). Il meccanismo di base del test è il legame del colorante a pH acido con i residui basici di arginina, istidina, fenilalanina, triptofano e tirosina. </a:t>
            </a:r>
          </a:p>
          <a:p>
            <a:endParaRPr lang="it-IT" sz="2300" dirty="0"/>
          </a:p>
          <a:p>
            <a:r>
              <a:rPr lang="it-IT" sz="2300" dirty="0">
                <a:effectLst/>
                <a:latin typeface="ArialMT"/>
              </a:rPr>
              <a:t>Il colorante libero (</a:t>
            </a:r>
            <a:r>
              <a:rPr lang="it-IT" sz="2300" i="1" dirty="0">
                <a:effectLst/>
                <a:latin typeface="Arial" panose="020B0604020202020204" pitchFamily="34" charset="0"/>
              </a:rPr>
              <a:t>forma cationica</a:t>
            </a:r>
            <a:r>
              <a:rPr lang="it-IT" sz="2300" dirty="0">
                <a:effectLst/>
                <a:latin typeface="ArialMT"/>
              </a:rPr>
              <a:t>) presenta un massimo di assorbimento a 465 nm e un colore rosso, dopo il legame con le proteine, si osserva uno spostamento del massimo di assorbimento a 595 nm a causa della stabilizzazione della </a:t>
            </a:r>
            <a:r>
              <a:rPr lang="it-IT" sz="2300" i="1" dirty="0">
                <a:effectLst/>
                <a:latin typeface="Arial" panose="020B0604020202020204" pitchFamily="34" charset="0"/>
              </a:rPr>
              <a:t>forma anionica </a:t>
            </a:r>
            <a:r>
              <a:rPr lang="it-IT" sz="2300" dirty="0">
                <a:effectLst/>
                <a:latin typeface="ArialMT"/>
              </a:rPr>
              <a:t>del colorante che presenta un colore blu. </a:t>
            </a:r>
          </a:p>
          <a:p>
            <a:endParaRPr lang="it-IT" sz="2300" dirty="0">
              <a:latin typeface="ArialMT"/>
            </a:endParaRPr>
          </a:p>
          <a:p>
            <a:r>
              <a:rPr lang="it-IT" sz="2300" dirty="0">
                <a:effectLst/>
                <a:latin typeface="ArialMT"/>
              </a:rPr>
              <a:t>La colorazione ha una </a:t>
            </a:r>
            <a:r>
              <a:rPr lang="it-IT" sz="2300" dirty="0" err="1">
                <a:effectLst/>
                <a:latin typeface="ArialMT"/>
              </a:rPr>
              <a:t>intensita</a:t>
            </a:r>
            <a:r>
              <a:rPr lang="it-IT" sz="2300" dirty="0">
                <a:effectLst/>
                <a:latin typeface="ArialMT"/>
              </a:rPr>
              <a:t> direttamente proporzionale alla contenuto proteico del campione in esame. </a:t>
            </a:r>
            <a:endParaRPr lang="it-IT" sz="2300" dirty="0"/>
          </a:p>
        </p:txBody>
      </p:sp>
    </p:spTree>
    <p:extLst>
      <p:ext uri="{BB962C8B-B14F-4D97-AF65-F5344CB8AC3E}">
        <p14:creationId xmlns:p14="http://schemas.microsoft.com/office/powerpoint/2010/main" val="22380201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3025</TotalTime>
  <Words>1965</Words>
  <Application>Microsoft Macintosh PowerPoint</Application>
  <PresentationFormat>Widescreen</PresentationFormat>
  <Paragraphs>157</Paragraphs>
  <Slides>21</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21</vt:i4>
      </vt:variant>
    </vt:vector>
  </HeadingPairs>
  <TitlesOfParts>
    <vt:vector size="33" baseType="lpstr">
      <vt:lpstr>AdvP7BCC</vt:lpstr>
      <vt:lpstr>Arial</vt:lpstr>
      <vt:lpstr>ArialMT</vt:lpstr>
      <vt:lpstr>AvantGardeCom</vt:lpstr>
      <vt:lpstr>Calibri</vt:lpstr>
      <vt:lpstr>Calibri Light</vt:lpstr>
      <vt:lpstr>Montserrat</vt:lpstr>
      <vt:lpstr>Open Sans</vt:lpstr>
      <vt:lpstr>Poppins</vt:lpstr>
      <vt:lpstr>URWPalladioL</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giorgia lancia</dc:creator>
  <cp:lastModifiedBy>giorgia lancia</cp:lastModifiedBy>
  <cp:revision>9</cp:revision>
  <dcterms:created xsi:type="dcterms:W3CDTF">2023-11-04T08:35:56Z</dcterms:created>
  <dcterms:modified xsi:type="dcterms:W3CDTF">2024-01-21T09:03:53Z</dcterms:modified>
</cp:coreProperties>
</file>