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256" r:id="rId3"/>
    <p:sldId id="341" r:id="rId4"/>
    <p:sldId id="327" r:id="rId5"/>
    <p:sldId id="328" r:id="rId6"/>
    <p:sldId id="323" r:id="rId7"/>
    <p:sldId id="329" r:id="rId8"/>
    <p:sldId id="324" r:id="rId9"/>
    <p:sldId id="326" r:id="rId10"/>
    <p:sldId id="335" r:id="rId11"/>
    <p:sldId id="336" r:id="rId12"/>
    <p:sldId id="325" r:id="rId13"/>
    <p:sldId id="330" r:id="rId14"/>
    <p:sldId id="337" r:id="rId15"/>
    <p:sldId id="293" r:id="rId16"/>
    <p:sldId id="331" r:id="rId17"/>
    <p:sldId id="332" r:id="rId18"/>
    <p:sldId id="338" r:id="rId19"/>
    <p:sldId id="340" r:id="rId20"/>
    <p:sldId id="339" r:id="rId21"/>
    <p:sldId id="343" r:id="rId22"/>
    <p:sldId id="342" r:id="rId23"/>
    <p:sldId id="344" r:id="rId24"/>
    <p:sldId id="333" r:id="rId25"/>
    <p:sldId id="334" r:id="rId26"/>
    <p:sldId id="345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22"/>
    <a:srgbClr val="006C31"/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9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02.12.2020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60059"/>
            <a:ext cx="9144000" cy="360726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r>
              <a:rPr lang="en-US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BREXIT </a:t>
            </a:r>
            <a:br>
              <a:rPr lang="en-US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br>
              <a:rPr lang="en-US" sz="49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900" b="1" dirty="0">
                <a:solidFill>
                  <a:srgbClr val="FF0000"/>
                </a:solidFill>
              </a:rPr>
            </a:br>
            <a:r>
              <a:rPr lang="en-US" sz="4900" b="1" dirty="0" err="1">
                <a:solidFill>
                  <a:srgbClr val="FF0000"/>
                </a:solidFill>
              </a:rPr>
              <a:t>Rapporti</a:t>
            </a:r>
            <a:r>
              <a:rPr lang="en-US" sz="4900" b="1" dirty="0">
                <a:solidFill>
                  <a:srgbClr val="FF0000"/>
                </a:solidFill>
              </a:rPr>
              <a:t> UK/</a:t>
            </a:r>
            <a:r>
              <a:rPr lang="en-US" sz="4900" b="1" dirty="0" err="1">
                <a:solidFill>
                  <a:srgbClr val="FF0000"/>
                </a:solidFill>
              </a:rPr>
              <a:t>mercato</a:t>
            </a:r>
            <a:r>
              <a:rPr lang="en-US" sz="4900" b="1" dirty="0">
                <a:solidFill>
                  <a:srgbClr val="FF0000"/>
                </a:solidFill>
              </a:rPr>
              <a:t> </a:t>
            </a:r>
            <a:r>
              <a:rPr lang="en-US" sz="4900" b="1" dirty="0" err="1">
                <a:solidFill>
                  <a:srgbClr val="FF0000"/>
                </a:solidFill>
              </a:rPr>
              <a:t>unico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79524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Lezione</a:t>
            </a:r>
          </a:p>
          <a:p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Per il corso di Diritto del Mercato unico 2020</a:t>
            </a:r>
            <a:endParaRPr lang="it-IT" sz="22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577130"/>
            <a:ext cx="10515600" cy="298534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Baskerville Old Face" panose="02020602080505020303" pitchFamily="18" charset="0"/>
              </a:rPr>
            </a:b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dirty="0">
                <a:solidFill>
                  <a:srgbClr val="006C31"/>
                </a:solidFill>
                <a:latin typeface="Baskerville Old Face" panose="02020602080505020303" pitchFamily="18" charset="0"/>
              </a:rPr>
              <a:t>L’INTERMEZZO </a:t>
            </a:r>
            <a:br>
              <a:rPr lang="en-US" dirty="0">
                <a:solidFill>
                  <a:srgbClr val="006C31"/>
                </a:solidFill>
                <a:latin typeface="Baskerville Old Face" panose="02020602080505020303" pitchFamily="18" charset="0"/>
              </a:rPr>
            </a:br>
            <a:r>
              <a:rPr lang="en-US" dirty="0">
                <a:solidFill>
                  <a:srgbClr val="006C31"/>
                </a:solidFill>
                <a:latin typeface="Baskerville Old Face" panose="02020602080505020303" pitchFamily="18" charset="0"/>
              </a:rPr>
              <a:t>DEI 2 ANNI</a:t>
            </a:r>
            <a:endParaRPr lang="it-IT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52614"/>
          </a:xfrm>
        </p:spPr>
        <p:txBody>
          <a:bodyPr>
            <a:normAutofit/>
          </a:bodyPr>
          <a:lstStyle/>
          <a:p>
            <a:pPr algn="ctr"/>
            <a:endParaRPr lang="en-US" sz="2800" dirty="0">
              <a:solidFill>
                <a:srgbClr val="996633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48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Prorogato</a:t>
            </a:r>
            <a:r>
              <a:rPr lang="en-U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(secondo </a:t>
            </a:r>
            <a:r>
              <a:rPr lang="en-US" sz="48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regole</a:t>
            </a:r>
            <a:r>
              <a:rPr lang="en-U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dell’art</a:t>
            </a:r>
            <a:r>
              <a:rPr lang="en-U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. 50)</a:t>
            </a:r>
            <a:endParaRPr lang="it-IT" sz="48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781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Partecipazione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piena</a:t>
            </a:r>
            <a:endParaRPr lang="de-DE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Baskerville Old Face" panose="02020602080505020303" pitchFamily="18" charset="0"/>
              </a:rPr>
              <a:t>Dimissioni</a:t>
            </a:r>
            <a:r>
              <a:rPr lang="en-US" sz="3200" dirty="0">
                <a:latin typeface="Baskerville Old Face" panose="02020602080505020303" pitchFamily="18" charset="0"/>
              </a:rPr>
              <a:t> del “</a:t>
            </a:r>
            <a:r>
              <a:rPr lang="en-US" sz="3200" dirty="0" err="1">
                <a:latin typeface="Baskerville Old Face" panose="02020602080505020303" pitchFamily="18" charset="0"/>
              </a:rPr>
              <a:t>Commissario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britannico</a:t>
            </a:r>
            <a:r>
              <a:rPr lang="en-US" sz="3200" dirty="0">
                <a:latin typeface="Baskerville Old Face" panose="02020602080505020303" pitchFamily="18" charset="0"/>
              </a:rPr>
              <a:t>”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Baskerville Old Face" panose="02020602080505020303" pitchFamily="18" charset="0"/>
              </a:rPr>
              <a:t>Modifica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alle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i="1" dirty="0" err="1">
                <a:latin typeface="Baskerville Old Face" panose="02020602080505020303" pitchFamily="18" charset="0"/>
              </a:rPr>
              <a:t>trojke</a:t>
            </a:r>
            <a:r>
              <a:rPr lang="en-US" sz="3200" i="1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della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Presidenza</a:t>
            </a:r>
            <a:r>
              <a:rPr lang="en-US" sz="3200" dirty="0">
                <a:latin typeface="Baskerville Old Face" panose="02020602080505020303" pitchFamily="18" charset="0"/>
              </a:rPr>
              <a:t> a </a:t>
            </a:r>
            <a:r>
              <a:rPr lang="en-US" sz="3200" dirty="0" err="1">
                <a:latin typeface="Baskerville Old Face" panose="02020602080505020303" pitchFamily="18" charset="0"/>
              </a:rPr>
              <a:t>rotazione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Baskerville Old Face" panose="02020602080505020303" pitchFamily="18" charset="0"/>
              </a:rPr>
              <a:t>Delegazione</a:t>
            </a:r>
            <a:r>
              <a:rPr lang="en-US" sz="3200" dirty="0">
                <a:latin typeface="Baskerville Old Face" panose="02020602080505020303" pitchFamily="18" charset="0"/>
              </a:rPr>
              <a:t> GB al </a:t>
            </a:r>
            <a:r>
              <a:rPr lang="en-US" sz="3200" dirty="0" err="1">
                <a:latin typeface="Baskerville Old Face" panose="02020602080505020303" pitchFamily="18" charset="0"/>
              </a:rPr>
              <a:t>Parlamento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europeo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Baskerville Old Face" panose="02020602080505020303" pitchFamily="18" charset="0"/>
              </a:rPr>
              <a:t>Ministri</a:t>
            </a:r>
            <a:r>
              <a:rPr lang="en-US" sz="3200" dirty="0">
                <a:latin typeface="Baskerville Old Face" panose="02020602080505020303" pitchFamily="18" charset="0"/>
              </a:rPr>
              <a:t> GB in </a:t>
            </a:r>
            <a:r>
              <a:rPr lang="en-US" sz="3200" dirty="0" err="1"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latin typeface="Baskerville Old Face" panose="02020602080505020303" pitchFamily="18" charset="0"/>
              </a:rPr>
              <a:t>/</a:t>
            </a:r>
            <a:r>
              <a:rPr lang="en-US" sz="3200" dirty="0" err="1"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europeo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Baskerville Old Face" panose="02020602080505020303" pitchFamily="18" charset="0"/>
              </a:rPr>
              <a:t>Rinvii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pregiudiziali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all’UE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Baskerville Old Face" panose="02020602080505020303" pitchFamily="18" charset="0"/>
              </a:rPr>
              <a:t>Ricorsi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statali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Baskerville Old Face" panose="02020602080505020303" pitchFamily="18" charset="0"/>
              </a:rPr>
              <a:t>Ricorsi</a:t>
            </a:r>
            <a:r>
              <a:rPr lang="en-US" sz="3200" dirty="0">
                <a:latin typeface="Baskerville Old Face" panose="02020602080505020303" pitchFamily="18" charset="0"/>
              </a:rPr>
              <a:t> per </a:t>
            </a:r>
            <a:r>
              <a:rPr lang="en-US" sz="3200" dirty="0" err="1">
                <a:latin typeface="Baskerville Old Face" panose="02020602080505020303" pitchFamily="18" charset="0"/>
              </a:rPr>
              <a:t>inadempimento</a:t>
            </a:r>
            <a:r>
              <a:rPr lang="en-US" sz="3200" dirty="0">
                <a:latin typeface="Baskerville Old Face" panose="02020602080505020303" pitchFamily="18" charset="0"/>
              </a:rPr>
              <a:t> di GB</a:t>
            </a:r>
            <a:endParaRPr lang="de-DE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362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UN IMPREVISTO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POST-FACTUM?</a:t>
            </a:r>
          </a:p>
        </p:txBody>
      </p:sp>
    </p:spTree>
    <p:extLst>
      <p:ext uri="{BB962C8B-B14F-4D97-AF65-F5344CB8AC3E}">
        <p14:creationId xmlns:p14="http://schemas.microsoft.com/office/powerpoint/2010/main" val="23102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3001" y="503339"/>
            <a:ext cx="10476360" cy="559545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9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4900" b="1" dirty="0" err="1">
                <a:solidFill>
                  <a:srgbClr val="00B050"/>
                </a:solidFill>
                <a:latin typeface="Calibri"/>
                <a:cs typeface="Calibri"/>
              </a:rPr>
              <a:t>Revoca</a:t>
            </a:r>
            <a:br>
              <a:rPr lang="en-US" sz="4900" b="1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49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il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9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Regno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9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Unito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9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poteva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9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ritirare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la </a:t>
            </a:r>
            <a:r>
              <a:rPr lang="en-US" sz="49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dichiarazione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49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recesso</a:t>
            </a:r>
            <a:r>
              <a:rPr lang="en-US" sz="49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?</a:t>
            </a:r>
            <a:endParaRPr lang="en-US" sz="4900" b="1" dirty="0">
              <a:solidFill>
                <a:schemeClr val="accent6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9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3001" y="2063692"/>
            <a:ext cx="10476360" cy="4035103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it-IT" sz="4400" b="1" dirty="0">
                <a:solidFill>
                  <a:srgbClr val="006C31"/>
                </a:solidFill>
                <a:latin typeface="Calibri"/>
                <a:cs typeface="Calibri"/>
              </a:rPr>
              <a:t>Sentenza CGUE 10 dicembre 2018</a:t>
            </a:r>
            <a:br>
              <a:rPr lang="it-IT" sz="4400" b="1" dirty="0">
                <a:solidFill>
                  <a:srgbClr val="006C31"/>
                </a:solidFill>
                <a:latin typeface="Calibri"/>
                <a:cs typeface="Calibri"/>
              </a:rPr>
            </a:br>
            <a:r>
              <a:rPr lang="it-IT" sz="4400" b="1" dirty="0">
                <a:solidFill>
                  <a:srgbClr val="006C31"/>
                </a:solidFill>
                <a:latin typeface="Calibri"/>
                <a:cs typeface="Calibri"/>
              </a:rPr>
              <a:t>causa C-621/18 </a:t>
            </a:r>
            <a:r>
              <a:rPr lang="it-IT" sz="4400" b="1" dirty="0" err="1">
                <a:solidFill>
                  <a:srgbClr val="006C31"/>
                </a:solidFill>
                <a:latin typeface="Calibri"/>
                <a:cs typeface="Calibri"/>
              </a:rPr>
              <a:t>Whigtman</a:t>
            </a:r>
            <a:r>
              <a:rPr lang="it-IT" sz="4400" b="1" dirty="0">
                <a:solidFill>
                  <a:srgbClr val="006C31"/>
                </a:solidFill>
                <a:latin typeface="Calibri"/>
                <a:cs typeface="Calibri"/>
              </a:rPr>
              <a:t> e altri</a:t>
            </a:r>
            <a:b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49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soluzione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positiva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,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sulla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base di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un’interpretazione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“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alla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luce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dei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Trattati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complessivamente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considerati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”</a:t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</a:b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(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il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diritto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internazionale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generale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,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che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prevede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il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ritiro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del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recesso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prima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dei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suoi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effetti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, è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considerato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 solo a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supporto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  <a:cs typeface="Calibri"/>
              </a:rPr>
              <a:t>)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6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577130"/>
            <a:ext cx="10515600" cy="298534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br>
              <a:rPr lang="en-US" dirty="0">
                <a:latin typeface="Baskerville Old Face" panose="02020602080505020303" pitchFamily="18" charset="0"/>
              </a:rPr>
            </a:b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dirty="0">
                <a:latin typeface="Baskerville Old Face" panose="02020602080505020303" pitchFamily="18" charset="0"/>
              </a:rPr>
              <a:t>L’ACCORDO DI RECESSO</a:t>
            </a:r>
            <a:endParaRPr lang="it-IT" dirty="0">
              <a:latin typeface="Baskerville Old Face" panose="02020602080505020303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>
              <a:solidFill>
                <a:srgbClr val="996633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Una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storia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complicatissima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!</a:t>
            </a:r>
            <a:endParaRPr lang="it-IT" sz="3600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91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Procedura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conclusione</a:t>
            </a:r>
            <a:endParaRPr lang="de-DE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- </a:t>
            </a:r>
            <a:r>
              <a:rPr lang="en-US" sz="3200" dirty="0" err="1"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europeo</a:t>
            </a:r>
            <a:r>
              <a:rPr lang="en-US" sz="3200" dirty="0">
                <a:latin typeface="Baskerville Old Face" panose="02020602080505020303" pitchFamily="18" charset="0"/>
              </a:rPr>
              <a:t>: </a:t>
            </a:r>
            <a:r>
              <a:rPr lang="en-US" sz="3200" dirty="0" err="1">
                <a:latin typeface="Baskerville Old Face" panose="02020602080505020303" pitchFamily="18" charset="0"/>
              </a:rPr>
              <a:t>linee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guida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Baskerville Old Face" panose="02020602080505020303" pitchFamily="18" charset="0"/>
              </a:rPr>
              <a:t>Commissione</a:t>
            </a:r>
            <a:r>
              <a:rPr lang="en-US" sz="3200" dirty="0">
                <a:latin typeface="Baskerville Old Face" panose="02020602080505020303" pitchFamily="18" charset="0"/>
              </a:rPr>
              <a:t>: </a:t>
            </a:r>
            <a:r>
              <a:rPr lang="en-US" sz="3200" dirty="0" err="1">
                <a:latin typeface="Baskerville Old Face" panose="02020602080505020303" pitchFamily="18" charset="0"/>
              </a:rPr>
              <a:t>raccomandazione</a:t>
            </a:r>
            <a:r>
              <a:rPr lang="en-US" sz="3200" dirty="0">
                <a:latin typeface="Baskerville Old Face" panose="02020602080505020303" pitchFamily="18" charset="0"/>
              </a:rPr>
              <a:t> al </a:t>
            </a:r>
            <a:r>
              <a:rPr lang="en-US" sz="3200" dirty="0" err="1"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sull’avvio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negoziati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latin typeface="Baskerville Old Face" panose="02020602080505020303" pitchFamily="18" charset="0"/>
              </a:rPr>
              <a:t>: </a:t>
            </a:r>
            <a:r>
              <a:rPr lang="en-US" sz="3200" dirty="0" err="1">
                <a:latin typeface="Baskerville Old Face" panose="02020602080505020303" pitchFamily="18" charset="0"/>
              </a:rPr>
              <a:t>avvio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dei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negoziati</a:t>
            </a:r>
            <a:r>
              <a:rPr lang="en-US" sz="3200" dirty="0">
                <a:latin typeface="Baskerville Old Face" panose="02020602080505020303" pitchFamily="18" charset="0"/>
              </a:rPr>
              <a:t> + </a:t>
            </a:r>
            <a:r>
              <a:rPr lang="en-US" sz="3200" dirty="0" err="1">
                <a:latin typeface="Baskerville Old Face" panose="02020602080505020303" pitchFamily="18" charset="0"/>
              </a:rPr>
              <a:t>nomina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negoziatori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b="1" dirty="0" err="1">
                <a:latin typeface="Bradley Hand ITC" panose="03070402050302030203" pitchFamily="66" charset="0"/>
              </a:rPr>
              <a:t>negoziati</a:t>
            </a:r>
            <a:endParaRPr lang="en-US" sz="3200" b="1" dirty="0">
              <a:latin typeface="Bradley Hand ITC" panose="03070402050302030203" pitchFamily="66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Parlamento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: 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approvazione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(</a:t>
            </a:r>
            <a:r>
              <a:rPr lang="en-US" sz="3200" dirty="0" err="1">
                <a:solidFill>
                  <a:srgbClr val="C00000"/>
                </a:solidFill>
                <a:latin typeface="Bradley Hand ITC" panose="03070402050302030203" pitchFamily="66" charset="0"/>
              </a:rPr>
              <a:t>maggioranza</a:t>
            </a:r>
            <a:r>
              <a:rPr lang="en-US" sz="3200" dirty="0">
                <a:solidFill>
                  <a:srgbClr val="C00000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radley Hand ITC" panose="03070402050302030203" pitchFamily="66" charset="0"/>
              </a:rPr>
              <a:t>semplice</a:t>
            </a:r>
            <a:r>
              <a:rPr lang="en-US" sz="3200" dirty="0">
                <a:solidFill>
                  <a:srgbClr val="0070C0"/>
                </a:solidFill>
                <a:latin typeface="Bradley Hand ITC" panose="03070402050302030203" pitchFamily="66" charset="0"/>
              </a:rPr>
              <a:t>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Consiglio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: 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conclusione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(</a:t>
            </a:r>
            <a:r>
              <a:rPr lang="en-US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maggioranza</a:t>
            </a:r>
            <a:r>
              <a:rPr lang="en-US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qualificata</a:t>
            </a:r>
            <a:r>
              <a:rPr lang="en-US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“</a:t>
            </a:r>
            <a:r>
              <a:rPr lang="en-US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aggravata</a:t>
            </a:r>
            <a:r>
              <a:rPr lang="en-US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”: 72% SM + 65% </a:t>
            </a:r>
            <a:r>
              <a:rPr lang="en-US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popolazione</a:t>
            </a:r>
            <a:r>
              <a:rPr lang="en-US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)</a:t>
            </a:r>
            <a:endParaRPr lang="de-DE" sz="3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46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Contenuti</a:t>
            </a:r>
            <a:r>
              <a:rPr lang="de-DE" b="1" u="sng" dirty="0">
                <a:solidFill>
                  <a:srgbClr val="006C31"/>
                </a:solidFill>
                <a:latin typeface="Baskerville Old Face" panose="02020602080505020303" pitchFamily="18" charset="0"/>
              </a:rPr>
              <a:t> ACCORDO „May“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b="1" dirty="0" err="1">
                <a:solidFill>
                  <a:srgbClr val="006C31"/>
                </a:solidFill>
                <a:latin typeface="Bradley Hand ITC" panose="03070402050302030203" pitchFamily="66" charset="0"/>
              </a:rPr>
              <a:t>disciplina</a:t>
            </a:r>
            <a:r>
              <a:rPr lang="en-US" sz="3200" b="1" dirty="0">
                <a:solidFill>
                  <a:srgbClr val="006C31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b="1" dirty="0" err="1">
                <a:solidFill>
                  <a:srgbClr val="006C31"/>
                </a:solidFill>
                <a:latin typeface="Bradley Hand ITC" panose="03070402050302030203" pitchFamily="66" charset="0"/>
              </a:rPr>
              <a:t>dei</a:t>
            </a:r>
            <a:r>
              <a:rPr lang="en-US" sz="3200" b="1" dirty="0">
                <a:solidFill>
                  <a:srgbClr val="006C31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b="1" dirty="0" err="1">
                <a:solidFill>
                  <a:srgbClr val="006C31"/>
                </a:solidFill>
                <a:latin typeface="Bradley Hand ITC" panose="03070402050302030203" pitchFamily="66" charset="0"/>
              </a:rPr>
              <a:t>rapporti</a:t>
            </a:r>
            <a:r>
              <a:rPr lang="en-US" sz="3200" b="1" dirty="0">
                <a:solidFill>
                  <a:srgbClr val="006C31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b="1" dirty="0" err="1">
                <a:solidFill>
                  <a:srgbClr val="006C31"/>
                </a:solidFill>
                <a:latin typeface="Bradley Hand ITC" panose="03070402050302030203" pitchFamily="66" charset="0"/>
              </a:rPr>
              <a:t>giuridici</a:t>
            </a:r>
            <a:r>
              <a:rPr lang="en-US" sz="3200" b="1" dirty="0">
                <a:solidFill>
                  <a:srgbClr val="006C31"/>
                </a:solidFill>
                <a:latin typeface="Bradley Hand ITC" panose="03070402050302030203" pitchFamily="66" charset="0"/>
              </a:rPr>
              <a:t> in </a:t>
            </a:r>
            <a:r>
              <a:rPr lang="en-US" sz="3200" b="1" dirty="0" err="1">
                <a:solidFill>
                  <a:srgbClr val="006C31"/>
                </a:solidFill>
                <a:latin typeface="Bradley Hand ITC" panose="03070402050302030203" pitchFamily="66" charset="0"/>
              </a:rPr>
              <a:t>essere</a:t>
            </a:r>
            <a:r>
              <a:rPr lang="en-US" sz="3200" b="1" dirty="0">
                <a:solidFill>
                  <a:srgbClr val="006C31"/>
                </a:solidFill>
                <a:latin typeface="Bradley Hand ITC" panose="03070402050302030203" pitchFamily="66" charset="0"/>
              </a:rPr>
              <a:t> al </a:t>
            </a:r>
            <a:r>
              <a:rPr lang="en-US" sz="3200" b="1" dirty="0" err="1">
                <a:solidFill>
                  <a:srgbClr val="006C31"/>
                </a:solidFill>
                <a:latin typeface="Bradley Hand ITC" panose="03070402050302030203" pitchFamily="66" charset="0"/>
              </a:rPr>
              <a:t>momento</a:t>
            </a:r>
            <a:r>
              <a:rPr lang="en-US" sz="3200" b="1" dirty="0">
                <a:solidFill>
                  <a:srgbClr val="006C31"/>
                </a:solidFill>
                <a:latin typeface="Bradley Hand ITC" panose="03070402050302030203" pitchFamily="66" charset="0"/>
              </a:rPr>
              <a:t> del </a:t>
            </a:r>
            <a:r>
              <a:rPr lang="en-US" sz="3200" b="1" dirty="0" err="1">
                <a:solidFill>
                  <a:srgbClr val="006C31"/>
                </a:solidFill>
                <a:latin typeface="Bradley Hand ITC" panose="03070402050302030203" pitchFamily="66" charset="0"/>
              </a:rPr>
              <a:t>recesso</a:t>
            </a:r>
            <a:endParaRPr lang="en-US" sz="3200" b="1" dirty="0">
              <a:solidFill>
                <a:srgbClr val="006C31"/>
              </a:solidFill>
              <a:latin typeface="Bradley Hand ITC" panose="03070402050302030203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3200" b="1" dirty="0">
              <a:solidFill>
                <a:srgbClr val="0070C0"/>
              </a:solidFill>
              <a:latin typeface="Bradley Hand ITC" panose="03070402050302030203" pitchFamily="66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de-DE" sz="3200" dirty="0" err="1">
                <a:latin typeface="Baskerville Old Face" panose="02020602080505020303" pitchFamily="18" charset="0"/>
              </a:rPr>
              <a:t>Diritti</a:t>
            </a:r>
            <a:r>
              <a:rPr lang="de-DE" sz="3200" dirty="0">
                <a:latin typeface="Baskerville Old Face" panose="02020602080505020303" pitchFamily="18" charset="0"/>
              </a:rPr>
              <a:t> </a:t>
            </a:r>
            <a:r>
              <a:rPr lang="de-DE" sz="3200" dirty="0" err="1">
                <a:latin typeface="Baskerville Old Face" panose="02020602080505020303" pitchFamily="18" charset="0"/>
              </a:rPr>
              <a:t>dei</a:t>
            </a:r>
            <a:r>
              <a:rPr lang="de-DE" sz="3200" dirty="0">
                <a:latin typeface="Baskerville Old Face" panose="02020602080505020303" pitchFamily="18" charset="0"/>
              </a:rPr>
              <a:t> </a:t>
            </a:r>
            <a:r>
              <a:rPr lang="de-DE" sz="3200" dirty="0" err="1">
                <a:latin typeface="Baskerville Old Face" panose="02020602080505020303" pitchFamily="18" charset="0"/>
              </a:rPr>
              <a:t>cittadini</a:t>
            </a:r>
            <a:r>
              <a:rPr lang="de-DE" sz="3200" dirty="0">
                <a:latin typeface="Baskerville Old Face" panose="02020602080505020303" pitchFamily="18" charset="0"/>
              </a:rPr>
              <a:t> </a:t>
            </a:r>
            <a:r>
              <a:rPr lang="de-DE" sz="3200" dirty="0" err="1">
                <a:latin typeface="Baskerville Old Face" panose="02020602080505020303" pitchFamily="18" charset="0"/>
              </a:rPr>
              <a:t>europei</a:t>
            </a:r>
            <a:endParaRPr lang="de-DE" sz="3200" dirty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de-DE" sz="3200" dirty="0" err="1">
                <a:latin typeface="Baskerville Old Face" panose="02020602080505020303" pitchFamily="18" charset="0"/>
              </a:rPr>
              <a:t>L‘assegno</a:t>
            </a:r>
            <a:r>
              <a:rPr lang="de-DE" sz="3200" dirty="0">
                <a:latin typeface="Baskerville Old Face" panose="02020602080505020303" pitchFamily="18" charset="0"/>
              </a:rPr>
              <a:t> </a:t>
            </a:r>
            <a:r>
              <a:rPr lang="de-DE" sz="3200" dirty="0" err="1">
                <a:latin typeface="Baskerville Old Face" panose="02020602080505020303" pitchFamily="18" charset="0"/>
              </a:rPr>
              <a:t>divorzile</a:t>
            </a:r>
            <a:r>
              <a:rPr lang="de-DE" sz="3200" dirty="0">
                <a:latin typeface="Baskerville Old Face" panose="02020602080505020303" pitchFamily="18" charset="0"/>
              </a:rPr>
              <a:t> (</a:t>
            </a:r>
            <a:r>
              <a:rPr lang="de-DE" sz="3200" b="1" dirty="0" err="1">
                <a:latin typeface="Bradley Hand ITC" panose="03070402050302030203" pitchFamily="66" charset="0"/>
              </a:rPr>
              <a:t>divorce</a:t>
            </a:r>
            <a:r>
              <a:rPr lang="de-DE" sz="3200" b="1" dirty="0">
                <a:latin typeface="Bradley Hand ITC" panose="03070402050302030203" pitchFamily="66" charset="0"/>
              </a:rPr>
              <a:t> </a:t>
            </a:r>
            <a:r>
              <a:rPr lang="de-DE" sz="3200" b="1" dirty="0" err="1">
                <a:latin typeface="Bradley Hand ITC" panose="03070402050302030203" pitchFamily="66" charset="0"/>
              </a:rPr>
              <a:t>bill</a:t>
            </a:r>
            <a:r>
              <a:rPr lang="de-DE" sz="3200" dirty="0">
                <a:latin typeface="Bradley Hand ITC" panose="03070402050302030203" pitchFamily="66" charset="0"/>
              </a:rPr>
              <a:t>)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de-DE" sz="32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Irlanda</a:t>
            </a:r>
            <a:r>
              <a:rPr lang="de-DE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del Nord (</a:t>
            </a:r>
            <a:r>
              <a:rPr lang="de-DE" sz="32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circolazione</a:t>
            </a:r>
            <a:r>
              <a:rPr lang="de-DE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de-DE" sz="32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persone</a:t>
            </a:r>
            <a:r>
              <a:rPr lang="de-DE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e merci)- </a:t>
            </a:r>
            <a:r>
              <a:rPr lang="de-DE" sz="32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il</a:t>
            </a:r>
            <a:r>
              <a:rPr lang="de-DE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de-DE" sz="32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backstop</a:t>
            </a:r>
            <a:endParaRPr lang="de-DE" sz="3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de-DE" sz="3200" dirty="0" err="1">
                <a:latin typeface="Baskerville Old Face" panose="02020602080505020303" pitchFamily="18" charset="0"/>
              </a:rPr>
              <a:t>Periodo</a:t>
            </a:r>
            <a:r>
              <a:rPr lang="de-DE" sz="3200" dirty="0">
                <a:latin typeface="Baskerville Old Face" panose="02020602080505020303" pitchFamily="18" charset="0"/>
              </a:rPr>
              <a:t> di </a:t>
            </a:r>
            <a:r>
              <a:rPr lang="de-DE" sz="3200" dirty="0" err="1">
                <a:latin typeface="Baskerville Old Face" panose="02020602080505020303" pitchFamily="18" charset="0"/>
              </a:rPr>
              <a:t>transizione</a:t>
            </a:r>
            <a:r>
              <a:rPr lang="de-DE" sz="3200" dirty="0">
                <a:latin typeface="Baskerville Old Face" panose="02020602080505020303" pitchFamily="18" charset="0"/>
              </a:rPr>
              <a:t> (</a:t>
            </a:r>
            <a:r>
              <a:rPr lang="de-DE" sz="3200" dirty="0" err="1">
                <a:latin typeface="Baskerville Old Face" panose="02020602080505020303" pitchFamily="18" charset="0"/>
              </a:rPr>
              <a:t>fino</a:t>
            </a:r>
            <a:r>
              <a:rPr lang="de-DE" sz="3200" dirty="0">
                <a:latin typeface="Baskerville Old Face" panose="02020602080505020303" pitchFamily="18" charset="0"/>
              </a:rPr>
              <a:t> al 31 </a:t>
            </a:r>
            <a:r>
              <a:rPr lang="de-DE" sz="3200" dirty="0" err="1">
                <a:latin typeface="Baskerville Old Face" panose="02020602080505020303" pitchFamily="18" charset="0"/>
              </a:rPr>
              <a:t>dicembre</a:t>
            </a:r>
            <a:r>
              <a:rPr lang="de-DE" sz="3200" dirty="0">
                <a:latin typeface="Baskerville Old Face" panose="02020602080505020303" pitchFamily="18" charset="0"/>
              </a:rPr>
              <a:t> 2020, </a:t>
            </a:r>
            <a:r>
              <a:rPr lang="de-DE" sz="3200" dirty="0" err="1">
                <a:latin typeface="Baskerville Old Face" panose="02020602080505020303" pitchFamily="18" charset="0"/>
              </a:rPr>
              <a:t>estendibile</a:t>
            </a:r>
            <a:r>
              <a:rPr lang="de-DE" sz="3200" dirty="0">
                <a:latin typeface="Baskerville Old Face" panose="020206020805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6702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Destini</a:t>
            </a:r>
            <a:endParaRPr lang="de-DE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alibri"/>
                <a:cs typeface="Calibri"/>
              </a:rPr>
              <a:t>¤</a:t>
            </a:r>
            <a:r>
              <a:rPr lang="en-US" sz="3200" b="1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Calibri"/>
                <a:cs typeface="Calibri"/>
              </a:rPr>
              <a:t>13 </a:t>
            </a:r>
            <a:r>
              <a:rPr lang="en-US" sz="3200" dirty="0" err="1">
                <a:solidFill>
                  <a:srgbClr val="C00000"/>
                </a:solidFill>
                <a:latin typeface="Calibri"/>
                <a:cs typeface="Calibri"/>
              </a:rPr>
              <a:t>novembre</a:t>
            </a:r>
            <a:r>
              <a:rPr lang="en-US" sz="3200" dirty="0">
                <a:solidFill>
                  <a:srgbClr val="C00000"/>
                </a:solidFill>
                <a:latin typeface="Garamond" panose="02020404030301010803" pitchFamily="18" charset="0"/>
                <a:cs typeface="Calibri"/>
              </a:rPr>
              <a:t> 2018</a:t>
            </a:r>
            <a:r>
              <a:rPr lang="en-US" sz="3200" b="1" dirty="0">
                <a:solidFill>
                  <a:srgbClr val="C00000"/>
                </a:solidFill>
                <a:latin typeface="Calibri"/>
                <a:cs typeface="Calibri"/>
              </a:rPr>
              <a:t> → </a:t>
            </a:r>
            <a:r>
              <a:rPr lang="en-US" sz="3200" b="1" dirty="0" err="1">
                <a:solidFill>
                  <a:srgbClr val="C00000"/>
                </a:solidFill>
                <a:latin typeface="Calibri"/>
                <a:cs typeface="Calibri"/>
              </a:rPr>
              <a:t>accordo</a:t>
            </a:r>
            <a:r>
              <a:rPr lang="en-US" sz="32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/>
                <a:cs typeface="Calibri"/>
              </a:rPr>
              <a:t>provvisorio</a:t>
            </a:r>
            <a:endParaRPr lang="en-US" sz="32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C00000"/>
                </a:solidFill>
                <a:latin typeface="Calibri"/>
                <a:cs typeface="Calibri"/>
              </a:rPr>
              <a:t>				(</a:t>
            </a:r>
            <a:r>
              <a:rPr lang="en-US" sz="3200" b="1" dirty="0" err="1">
                <a:solidFill>
                  <a:srgbClr val="C00000"/>
                </a:solidFill>
                <a:latin typeface="Calibri"/>
                <a:cs typeface="Calibri"/>
              </a:rPr>
              <a:t>negoziatori</a:t>
            </a:r>
            <a:r>
              <a:rPr lang="en-US" sz="3200" b="1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br>
              <a:rPr lang="en-US" sz="3200" b="1" dirty="0">
                <a:solidFill>
                  <a:srgbClr val="00B0F0"/>
                </a:solidFill>
                <a:latin typeface="Calibri"/>
                <a:cs typeface="Calibri"/>
              </a:rPr>
            </a:b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¤ </a:t>
            </a:r>
            <a:r>
              <a:rPr lang="en-US" sz="3200" dirty="0">
                <a:solidFill>
                  <a:srgbClr val="006C31"/>
                </a:solidFill>
                <a:latin typeface="Calibri"/>
                <a:cs typeface="Calibri"/>
              </a:rPr>
              <a:t>14 </a:t>
            </a:r>
            <a:r>
              <a:rPr lang="en-US" sz="3200" dirty="0" err="1">
                <a:solidFill>
                  <a:srgbClr val="006C31"/>
                </a:solidFill>
                <a:latin typeface="Calibri"/>
                <a:cs typeface="Calibri"/>
              </a:rPr>
              <a:t>novembre</a:t>
            </a:r>
            <a:r>
              <a:rPr lang="en-US" sz="3200" dirty="0">
                <a:solidFill>
                  <a:srgbClr val="006C31"/>
                </a:solidFill>
                <a:latin typeface="Garamond" panose="02020404030301010803" pitchFamily="18" charset="0"/>
                <a:cs typeface="Calibri"/>
              </a:rPr>
              <a:t> 2018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 → </a:t>
            </a:r>
            <a:r>
              <a:rPr lang="en-US" sz="3200" b="1" dirty="0" err="1">
                <a:solidFill>
                  <a:srgbClr val="006C31"/>
                </a:solidFill>
                <a:latin typeface="Calibri"/>
                <a:cs typeface="Calibri"/>
              </a:rPr>
              <a:t>voto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 UK Cabinet </a:t>
            </a:r>
            <a:b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</a:b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¤ </a:t>
            </a:r>
            <a:r>
              <a:rPr lang="en-US" sz="3200" dirty="0">
                <a:solidFill>
                  <a:srgbClr val="006C31"/>
                </a:solidFill>
                <a:latin typeface="Calibri"/>
                <a:cs typeface="Calibri"/>
              </a:rPr>
              <a:t>25 </a:t>
            </a:r>
            <a:r>
              <a:rPr lang="en-US" sz="3200" dirty="0" err="1">
                <a:solidFill>
                  <a:srgbClr val="006C31"/>
                </a:solidFill>
                <a:latin typeface="Calibri"/>
                <a:cs typeface="Calibri"/>
              </a:rPr>
              <a:t>novembre</a:t>
            </a:r>
            <a:r>
              <a:rPr lang="en-US" sz="3200" dirty="0">
                <a:solidFill>
                  <a:srgbClr val="006C31"/>
                </a:solidFill>
                <a:latin typeface="Garamond" panose="02020404030301010803" pitchFamily="18" charset="0"/>
                <a:cs typeface="Calibri"/>
              </a:rPr>
              <a:t> 2018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 → </a:t>
            </a:r>
            <a:r>
              <a:rPr lang="en-US" sz="3200" b="1" dirty="0" err="1">
                <a:solidFill>
                  <a:srgbClr val="006C31"/>
                </a:solidFill>
                <a:latin typeface="Calibri"/>
                <a:cs typeface="Calibri"/>
              </a:rPr>
              <a:t>voto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 CE 28-1</a:t>
            </a:r>
            <a:b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</a:b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¤ </a:t>
            </a:r>
            <a:r>
              <a:rPr lang="en-US" sz="3200" dirty="0">
                <a:solidFill>
                  <a:srgbClr val="006C31"/>
                </a:solidFill>
                <a:latin typeface="Calibri"/>
                <a:cs typeface="Calibri"/>
              </a:rPr>
              <a:t>15 </a:t>
            </a:r>
            <a:r>
              <a:rPr lang="en-US" sz="3200" dirty="0" err="1">
                <a:solidFill>
                  <a:srgbClr val="006C31"/>
                </a:solidFill>
                <a:latin typeface="Calibri"/>
                <a:cs typeface="Calibri"/>
              </a:rPr>
              <a:t>gennaio</a:t>
            </a:r>
            <a:r>
              <a:rPr lang="en-US" sz="3200" dirty="0">
                <a:solidFill>
                  <a:srgbClr val="006C31"/>
                </a:solidFill>
                <a:latin typeface="Garamond" panose="02020404030301010803" pitchFamily="18" charset="0"/>
                <a:cs typeface="Calibri"/>
              </a:rPr>
              <a:t> 2019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 → </a:t>
            </a:r>
            <a:r>
              <a:rPr lang="en-US" sz="3200" b="1" dirty="0" err="1">
                <a:solidFill>
                  <a:srgbClr val="006C31"/>
                </a:solidFill>
                <a:latin typeface="Calibri"/>
                <a:cs typeface="Calibri"/>
              </a:rPr>
              <a:t>voto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 House of Commons: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			</a:t>
            </a:r>
            <a:r>
              <a:rPr lang="en-US" sz="3200" b="1" dirty="0">
                <a:solidFill>
                  <a:srgbClr val="C00000"/>
                </a:solidFill>
                <a:latin typeface="Calibri"/>
                <a:cs typeface="Calibri"/>
              </a:rPr>
              <a:t>NO </a:t>
            </a:r>
            <a:r>
              <a:rPr lang="en-US" sz="3200" b="1" dirty="0" err="1">
                <a:solidFill>
                  <a:srgbClr val="C00000"/>
                </a:solidFill>
                <a:latin typeface="Calibri"/>
                <a:cs typeface="Calibri"/>
              </a:rPr>
              <a:t>all’accordo</a:t>
            </a:r>
            <a:r>
              <a:rPr lang="en-US" sz="3200" b="1" dirty="0">
                <a:solidFill>
                  <a:srgbClr val="C00000"/>
                </a:solidFill>
                <a:latin typeface="Calibri"/>
                <a:cs typeface="Calibri"/>
              </a:rPr>
              <a:t> (</a:t>
            </a: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432 v. contrari - 202 v. favorevoli)</a:t>
            </a:r>
            <a:br>
              <a:rPr lang="en-US" sz="3200" b="1" dirty="0">
                <a:solidFill>
                  <a:srgbClr val="00B0F0"/>
                </a:solidFill>
                <a:latin typeface="Calibri"/>
                <a:cs typeface="Calibri"/>
              </a:rPr>
            </a:b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¤ </a:t>
            </a:r>
            <a:r>
              <a:rPr lang="en-US" sz="3200" dirty="0">
                <a:solidFill>
                  <a:srgbClr val="006C31"/>
                </a:solidFill>
                <a:latin typeface="Calibri"/>
                <a:cs typeface="Calibri"/>
              </a:rPr>
              <a:t>29 </a:t>
            </a:r>
            <a:r>
              <a:rPr lang="en-US" sz="3200" dirty="0" err="1">
                <a:solidFill>
                  <a:srgbClr val="006C31"/>
                </a:solidFill>
                <a:latin typeface="Calibri"/>
                <a:cs typeface="Calibri"/>
              </a:rPr>
              <a:t>gennaio</a:t>
            </a:r>
            <a:r>
              <a:rPr lang="en-US" sz="3200" dirty="0">
                <a:solidFill>
                  <a:srgbClr val="006C31"/>
                </a:solidFill>
                <a:latin typeface="Garamond" panose="02020404030301010803" pitchFamily="18" charset="0"/>
                <a:cs typeface="Calibri"/>
              </a:rPr>
              <a:t> 2019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 → </a:t>
            </a:r>
            <a:r>
              <a:rPr lang="en-US" sz="3200" b="1" dirty="0" err="1">
                <a:solidFill>
                  <a:srgbClr val="006C31"/>
                </a:solidFill>
                <a:latin typeface="Calibri"/>
                <a:cs typeface="Calibri"/>
              </a:rPr>
              <a:t>voto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 </a:t>
            </a:r>
            <a:r>
              <a:rPr lang="en-US" sz="3200" b="1" dirty="0" err="1">
                <a:solidFill>
                  <a:srgbClr val="006C31"/>
                </a:solidFill>
                <a:latin typeface="Calibri"/>
                <a:cs typeface="Calibri"/>
              </a:rPr>
              <a:t>HoC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 </a:t>
            </a:r>
            <a:r>
              <a:rPr lang="en-US" sz="3200" b="1" dirty="0" err="1">
                <a:solidFill>
                  <a:srgbClr val="006C31"/>
                </a:solidFill>
                <a:latin typeface="Calibri"/>
                <a:cs typeface="Calibri"/>
              </a:rPr>
              <a:t>nuovo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 </a:t>
            </a:r>
            <a:r>
              <a:rPr lang="en-US" sz="3200" b="1" dirty="0" err="1">
                <a:solidFill>
                  <a:srgbClr val="006C31"/>
                </a:solidFill>
                <a:latin typeface="Calibri"/>
                <a:cs typeface="Calibri"/>
              </a:rPr>
              <a:t>mandato</a:t>
            </a:r>
            <a:endParaRPr lang="en-US" sz="3200" b="1" dirty="0">
              <a:solidFill>
                <a:srgbClr val="006C31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¤ 12-14 marzo 2019 → </a:t>
            </a:r>
            <a:r>
              <a:rPr lang="it-IT" sz="3200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HoC</a:t>
            </a: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respinge 3 mozioni del governo sull’uscita</a:t>
            </a:r>
            <a:b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</a:b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	</a:t>
            </a: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1) a. modificato (391 contrari – 242 favorevoli)</a:t>
            </a:r>
            <a:b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	2)	</a:t>
            </a:r>
            <a:r>
              <a:rPr lang="it-IT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NO«no</a:t>
            </a: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deal» (312 favorevoli – 308 contrari)</a:t>
            </a:r>
            <a:b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	</a:t>
            </a:r>
            <a:r>
              <a:rPr lang="it-IT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3) rinvio per nuovo accordo (412 </a:t>
            </a:r>
            <a:r>
              <a:rPr lang="it-IT" sz="3200" b="1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favorev</a:t>
            </a:r>
            <a:r>
              <a:rPr lang="it-IT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 – 210 contr)</a:t>
            </a:r>
            <a:br>
              <a:rPr lang="it-IT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endParaRPr lang="de-DE" sz="3200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249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Destini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(</a:t>
            </a:r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segue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¤ 21 marzo 2019 →</a:t>
            </a: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UK chiede proroga fino a 30 giugno 2019</a:t>
            </a:r>
          </a:p>
          <a:p>
            <a:pPr marL="0" indent="0" algn="just">
              <a:lnSpc>
                <a:spcPct val="100000"/>
              </a:lnSpc>
              <a:buNone/>
            </a:pPr>
            <a:b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Consiglio europeo: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	*proroga </a:t>
            </a: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al 22 maggio</a:t>
            </a: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se </a:t>
            </a:r>
            <a:r>
              <a:rPr lang="it-IT" sz="3200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HoC</a:t>
            </a: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adotta accordo </a:t>
            </a:r>
            <a:b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</a:b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	* proroga </a:t>
            </a: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al 12 aprile</a:t>
            </a: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se </a:t>
            </a:r>
            <a:r>
              <a:rPr lang="it-IT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HoC</a:t>
            </a: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NON adotta → 	</a:t>
            </a: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uscita «no 	deal»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3200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endParaRPr lang="de-DE" sz="3200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97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ANTEFATTO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Destini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(</a:t>
            </a:r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segue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¤ 29 marzo 2019 → voto </a:t>
            </a:r>
            <a:r>
              <a:rPr lang="it-IT" sz="3200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HoC</a:t>
            </a: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b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</a:b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	</a:t>
            </a:r>
            <a:r>
              <a:rPr lang="it-IT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NO all’accordo (344 contrari-286 favorevoli)</a:t>
            </a:r>
            <a:br>
              <a:rPr lang="it-IT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	</a:t>
            </a:r>
            <a:r>
              <a:rPr lang="it-IT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→uscita «no deal» il 12 aprile!</a:t>
            </a:r>
            <a:b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</a:br>
            <a:endParaRPr lang="it-IT" sz="3200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¤ 2 aprile 2019 → CE (con UK) decide proroga</a:t>
            </a:r>
            <a:b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</a:b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*fino al 31 ottobre 2019, o fino al primo giorno del mese successivo a quello in cui sia eventualmente approvato l'accordo di revoca, </a:t>
            </a:r>
            <a:r>
              <a:rPr lang="it-IT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se elezioni PE </a:t>
            </a:r>
            <a:b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</a:b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* fino al 1° giugno 2019, </a:t>
            </a:r>
            <a:r>
              <a:rPr lang="it-IT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se NO elezioni PE</a:t>
            </a: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b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</a:br>
            <a:endParaRPr lang="it-IT" sz="3200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¤ </a:t>
            </a:r>
            <a:r>
              <a:rPr lang="it-IT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23 maggio 2019 → elezioni PE (UK partecipa)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endParaRPr lang="de-DE" sz="3200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07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Ultimo(i) </a:t>
            </a:r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atto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(i)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¤ 24 gennaio 2020 →</a:t>
            </a: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firma dell’accordo di recesso da parte del Presidente UE, Presidente Commissione, Primo Ministro UK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3200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[23 gennaio: UK </a:t>
            </a:r>
            <a:r>
              <a:rPr lang="it-IT" sz="32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Withdrawal</a:t>
            </a: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 Bill termina procedura di approvazione)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3200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29 gennaio 2020: approvazione PE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30 gennaio 2020: voto Consiglio </a:t>
            </a:r>
          </a:p>
          <a:p>
            <a:pPr marL="0" indent="0" algn="just">
              <a:lnSpc>
                <a:spcPct val="100000"/>
              </a:lnSpc>
              <a:buNone/>
            </a:pPr>
            <a:b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Il recesso ha effetto a partire dal 1° febbraio</a:t>
            </a:r>
            <a:endParaRPr lang="it-IT" sz="320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it-IT" sz="3200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endParaRPr lang="de-DE" sz="3200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792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TERMINI DEL RECESSO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FONTI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Political</a:t>
            </a: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it-IT" sz="3200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Declaration</a:t>
            </a: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(ottobre 2019)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Accordo di recesso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Protocollo sull’Irlanda del Nord</a:t>
            </a:r>
            <a:endParaRPr lang="it-IT" sz="320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it-IT" sz="3200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de-DE" sz="3200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54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TERMINI DEL RECESSO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Punti principali</a:t>
            </a:r>
          </a:p>
          <a:p>
            <a:pPr algn="just">
              <a:lnSpc>
                <a:spcPct val="100000"/>
              </a:lnSpc>
            </a:pPr>
            <a:r>
              <a:rPr lang="it-IT" sz="32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Periodo transitorio: fino al 31 dicembre 2020 (con divieto di proroga)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«business </a:t>
            </a:r>
            <a:r>
              <a:rPr lang="it-IT" sz="3200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as</a:t>
            </a: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it-IT" sz="3200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usual</a:t>
            </a: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» per tutti: cittadini UK in altri Paesi UE, cittadini UE in UK, imprese + il diritto UE seguiterà a trovare applicazione in UK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UK NON partecipa alle istituzioni</a:t>
            </a:r>
          </a:p>
          <a:p>
            <a:pPr marL="0" indent="0" algn="ctr">
              <a:lnSpc>
                <a:spcPct val="100000"/>
              </a:lnSpc>
              <a:buNone/>
            </a:pPr>
            <a:endParaRPr lang="it-IT" sz="3200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de-DE" sz="3200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223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577130"/>
            <a:ext cx="10515600" cy="298534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Baskerville Old Face" panose="02020602080505020303" pitchFamily="18" charset="0"/>
              </a:rPr>
            </a:b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dirty="0">
                <a:solidFill>
                  <a:srgbClr val="006C31"/>
                </a:solidFill>
                <a:latin typeface="Baskerville Old Face" panose="02020602080505020303" pitchFamily="18" charset="0"/>
              </a:rPr>
              <a:t>IL QUADRO</a:t>
            </a:r>
            <a:br>
              <a:rPr lang="en-US" dirty="0">
                <a:solidFill>
                  <a:srgbClr val="006C31"/>
                </a:solidFill>
                <a:latin typeface="Baskerville Old Face" panose="02020602080505020303" pitchFamily="18" charset="0"/>
              </a:rPr>
            </a:br>
            <a:r>
              <a:rPr lang="en-US" dirty="0">
                <a:solidFill>
                  <a:srgbClr val="006C31"/>
                </a:solidFill>
                <a:latin typeface="Baskerville Old Face" panose="02020602080505020303" pitchFamily="18" charset="0"/>
              </a:rPr>
              <a:t>DELLE FUTURE RELAZIONI</a:t>
            </a:r>
            <a:endParaRPr lang="it-IT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52614"/>
          </a:xfrm>
        </p:spPr>
        <p:txBody>
          <a:bodyPr>
            <a:normAutofit/>
          </a:bodyPr>
          <a:lstStyle/>
          <a:p>
            <a:pPr algn="ctr"/>
            <a:endParaRPr lang="en-US" sz="2800" dirty="0">
              <a:solidFill>
                <a:srgbClr val="996633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36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formalmente</a:t>
            </a:r>
            <a:r>
              <a:rPr lang="en-U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rinviato</a:t>
            </a:r>
            <a:r>
              <a:rPr lang="en-U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all’indomani</a:t>
            </a:r>
            <a:r>
              <a:rPr lang="en-U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dell’accordo</a:t>
            </a:r>
            <a:r>
              <a:rPr lang="en-US" sz="3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6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recesso</a:t>
            </a:r>
            <a:endParaRPr lang="en-US" sz="3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/>
            <a:endParaRPr lang="en-US" sz="3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/>
            <a:endParaRPr lang="it-IT" sz="3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45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Tentativi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giudiziali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conservare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la </a:t>
            </a:r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cittadinanza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UE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u="sng" dirty="0">
                <a:latin typeface="Baskerville Old Face" panose="02020602080505020303" pitchFamily="18" charset="0"/>
              </a:rPr>
              <a:t>Walker: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contestata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l’invalidità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della</a:t>
            </a:r>
            <a:r>
              <a:rPr lang="en-US" sz="3200" dirty="0">
                <a:latin typeface="Baskerville Old Face" panose="02020602080505020303" pitchFamily="18" charset="0"/>
              </a:rPr>
              <a:t> normative UE </a:t>
            </a:r>
            <a:r>
              <a:rPr lang="en-US" sz="3200" dirty="0" err="1">
                <a:latin typeface="Baskerville Old Face" panose="02020602080505020303" pitchFamily="18" charset="0"/>
              </a:rPr>
              <a:t>sull’eccezione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dei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visti</a:t>
            </a:r>
            <a:r>
              <a:rPr lang="en-US" sz="3200" dirty="0">
                <a:latin typeface="Baskerville Old Face" panose="02020602080505020303" pitchFamily="18" charset="0"/>
              </a:rPr>
              <a:t> in </a:t>
            </a:r>
            <a:r>
              <a:rPr lang="en-US" sz="3200" dirty="0" err="1">
                <a:latin typeface="Baskerville Old Face" panose="02020602080505020303" pitchFamily="18" charset="0"/>
              </a:rPr>
              <a:t>entrata</a:t>
            </a:r>
            <a:r>
              <a:rPr lang="en-US" sz="3200" dirty="0">
                <a:latin typeface="Baskerville Old Face" panose="02020602080505020303" pitchFamily="18" charset="0"/>
              </a:rPr>
              <a:t> a breve </a:t>
            </a:r>
            <a:r>
              <a:rPr lang="en-US" sz="3200" dirty="0" err="1">
                <a:latin typeface="Baskerville Old Face" panose="02020602080505020303" pitchFamily="18" charset="0"/>
              </a:rPr>
              <a:t>termine</a:t>
            </a:r>
            <a:r>
              <a:rPr lang="en-US" sz="3200" dirty="0">
                <a:latin typeface="Baskerville Old Face" panose="02020602080505020303" pitchFamily="18" charset="0"/>
              </a:rPr>
              <a:t> per </a:t>
            </a:r>
            <a:r>
              <a:rPr lang="en-US" sz="3200" dirty="0" err="1">
                <a:latin typeface="Baskerville Old Face" panose="02020602080505020303" pitchFamily="18" charset="0"/>
              </a:rPr>
              <a:t>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cittadini</a:t>
            </a:r>
            <a:r>
              <a:rPr lang="en-US" sz="3200" dirty="0">
                <a:latin typeface="Baskerville Old Face" panose="02020602080505020303" pitchFamily="18" charset="0"/>
              </a:rPr>
              <a:t> UK dopo la Brexit, </a:t>
            </a:r>
            <a:r>
              <a:rPr lang="en-US" sz="3200" u="sng" dirty="0">
                <a:latin typeface="Baskerville Old Face" panose="02020602080505020303" pitchFamily="18" charset="0"/>
              </a:rPr>
              <a:t>in </a:t>
            </a:r>
            <a:r>
              <a:rPr lang="en-US" sz="3200" u="sng" dirty="0" err="1">
                <a:latin typeface="Baskerville Old Face" panose="02020602080505020303" pitchFamily="18" charset="0"/>
              </a:rPr>
              <a:t>quanto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questi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restano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cittadini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europei</a:t>
            </a: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(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corte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UE 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negata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legittimazione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ad 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agire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u="sng" dirty="0">
                <a:latin typeface="Baskerville Old Face" panose="02020602080505020303" pitchFamily="18" charset="0"/>
              </a:rPr>
              <a:t>Schindler:</a:t>
            </a:r>
            <a:r>
              <a:rPr lang="en-US" sz="3200" dirty="0">
                <a:latin typeface="Baskerville Old Face" panose="02020602080505020303" pitchFamily="18" charset="0"/>
              </a:rPr>
              <a:t> la </a:t>
            </a:r>
            <a:r>
              <a:rPr lang="en-US" sz="3200" dirty="0" err="1">
                <a:latin typeface="Baskerville Old Face" panose="02020602080505020303" pitchFamily="18" charset="0"/>
              </a:rPr>
              <a:t>Commissione</a:t>
            </a:r>
            <a:r>
              <a:rPr lang="en-US" sz="3200" dirty="0">
                <a:latin typeface="Baskerville Old Face" panose="02020602080505020303" pitchFamily="18" charset="0"/>
              </a:rPr>
              <a:t> ha </a:t>
            </a:r>
            <a:r>
              <a:rPr lang="en-US" sz="3200" dirty="0" err="1">
                <a:latin typeface="Baskerville Old Face" panose="02020602080505020303" pitchFamily="18" charset="0"/>
              </a:rPr>
              <a:t>l’obbligo</a:t>
            </a:r>
            <a:r>
              <a:rPr lang="en-US" sz="3200" dirty="0">
                <a:latin typeface="Baskerville Old Face" panose="02020602080505020303" pitchFamily="18" charset="0"/>
              </a:rPr>
              <a:t> di </a:t>
            </a:r>
            <a:r>
              <a:rPr lang="en-US" sz="3200" dirty="0" err="1">
                <a:latin typeface="Baskerville Old Face" panose="02020602080505020303" pitchFamily="18" charset="0"/>
              </a:rPr>
              <a:t>creare</a:t>
            </a:r>
            <a:r>
              <a:rPr lang="en-US" sz="3200" dirty="0">
                <a:latin typeface="Baskerville Old Face" panose="02020602080505020303" pitchFamily="18" charset="0"/>
              </a:rPr>
              <a:t> uno status </a:t>
            </a:r>
            <a:r>
              <a:rPr lang="en-US" sz="3200" dirty="0" err="1">
                <a:latin typeface="Baskerville Old Face" panose="02020602080505020303" pitchFamily="18" charset="0"/>
              </a:rPr>
              <a:t>speciale</a:t>
            </a:r>
            <a:r>
              <a:rPr lang="en-US" sz="3200" dirty="0">
                <a:latin typeface="Baskerville Old Face" panose="02020602080505020303" pitchFamily="18" charset="0"/>
              </a:rPr>
              <a:t> per I </a:t>
            </a:r>
            <a:r>
              <a:rPr lang="en-US" sz="3200" dirty="0" err="1">
                <a:latin typeface="Baskerville Old Face" panose="02020602080505020303" pitchFamily="18" charset="0"/>
              </a:rPr>
              <a:t>cittadini</a:t>
            </a:r>
            <a:r>
              <a:rPr lang="en-US" sz="3200" dirty="0">
                <a:latin typeface="Baskerville Old Face" panose="02020602080505020303" pitchFamily="18" charset="0"/>
              </a:rPr>
              <a:t> UK resident </a:t>
            </a:r>
            <a:r>
              <a:rPr lang="en-US" sz="3200" dirty="0" err="1">
                <a:latin typeface="Baskerville Old Face" panose="02020602080505020303" pitchFamily="18" charset="0"/>
              </a:rPr>
              <a:t>nell’UE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(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sentenza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appello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luglio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 2020: la 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Commissione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 NON ha 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questi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poteri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)</a:t>
            </a:r>
            <a:endParaRPr lang="en-US" sz="3200" u="sng" dirty="0">
              <a:solidFill>
                <a:srgbClr val="004C22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</a:rPr>
              <a:t>3) 3 </a:t>
            </a:r>
            <a:r>
              <a:rPr lang="en-US" sz="3200" dirty="0" err="1">
                <a:latin typeface="Baskerville Old Face" panose="02020602080505020303" pitchFamily="18" charset="0"/>
              </a:rPr>
              <a:t>casi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>
                <a:latin typeface="Baskerville Old Face" panose="02020602080505020303" pitchFamily="18" charset="0"/>
              </a:rPr>
              <a:t>pendenti</a:t>
            </a:r>
            <a:endParaRPr lang="en-US" sz="3200" dirty="0">
              <a:solidFill>
                <a:srgbClr val="004C22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de-DE" sz="32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32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Scenari</a:t>
            </a:r>
            <a:r>
              <a:rPr lang="de-DE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possibili</a:t>
            </a:r>
            <a:endParaRPr lang="de-DE" b="1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>
                <a:latin typeface="Baskerville Old Face" panose="02020602080505020303" pitchFamily="18" charset="0"/>
              </a:rPr>
              <a:t>Associazione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europea</a:t>
            </a:r>
            <a:r>
              <a:rPr lang="en-US" sz="3200" dirty="0">
                <a:latin typeface="Baskerville Old Face" panose="02020602080505020303" pitchFamily="18" charset="0"/>
              </a:rPr>
              <a:t> di Libero </a:t>
            </a:r>
            <a:r>
              <a:rPr lang="en-US" sz="3200" dirty="0" err="1">
                <a:latin typeface="Baskerville Old Face" panose="02020602080505020303" pitchFamily="18" charset="0"/>
              </a:rPr>
              <a:t>Scambio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	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(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eventualmente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Spazio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economico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europeo</a:t>
            </a:r>
            <a:r>
              <a:rPr lang="en-US" sz="32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>
                <a:latin typeface="Baskerville Old Face" panose="02020602080505020303" pitchFamily="18" charset="0"/>
              </a:rPr>
              <a:t>Accordi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bilaterali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settoriali</a:t>
            </a:r>
            <a:r>
              <a:rPr lang="en-US" sz="3200" dirty="0">
                <a:latin typeface="Baskerville Old Face" panose="02020602080505020303" pitchFamily="18" charset="0"/>
              </a:rPr>
              <a:t> (</a:t>
            </a:r>
            <a:r>
              <a:rPr lang="en-US" sz="3200" dirty="0" err="1">
                <a:latin typeface="Baskerville Old Face" panose="02020602080505020303" pitchFamily="18" charset="0"/>
              </a:rPr>
              <a:t>modello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svizzero</a:t>
            </a:r>
            <a:r>
              <a:rPr lang="en-US" sz="3200" dirty="0">
                <a:latin typeface="Baskerville Old Face" panose="02020602080505020303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>
                <a:latin typeface="Baskerville Old Face" panose="02020602080505020303" pitchFamily="18" charset="0"/>
              </a:rPr>
              <a:t>Accordo</a:t>
            </a:r>
            <a:r>
              <a:rPr lang="en-US" sz="3200" dirty="0">
                <a:latin typeface="Baskerville Old Face" panose="02020602080505020303" pitchFamily="18" charset="0"/>
              </a:rPr>
              <a:t> di </a:t>
            </a:r>
            <a:r>
              <a:rPr lang="en-US" sz="3200" dirty="0" err="1">
                <a:latin typeface="Baskerville Old Face" panose="02020602080505020303" pitchFamily="18" charset="0"/>
              </a:rPr>
              <a:t>associazione</a:t>
            </a:r>
            <a:r>
              <a:rPr lang="en-US" sz="3200" dirty="0">
                <a:latin typeface="Baskerville Old Face" panose="02020602080505020303" pitchFamily="18" charset="0"/>
              </a:rPr>
              <a:t> (art. 217 TFUE)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 (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cfr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modello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turco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 con 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unione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solidFill>
                  <a:srgbClr val="004C22"/>
                </a:solidFill>
                <a:latin typeface="Baskerville Old Face" panose="02020602080505020303" pitchFamily="18" charset="0"/>
              </a:rPr>
              <a:t>doganale</a:t>
            </a:r>
            <a:r>
              <a:rPr lang="en-US" sz="3200" dirty="0">
                <a:solidFill>
                  <a:srgbClr val="004C22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de-DE" sz="3200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98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Il contesto normativo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Diritto di recesso inserito con il Trattato di Lisbona</a:t>
            </a:r>
          </a:p>
          <a:p>
            <a:pPr marL="0" indent="0">
              <a:buNone/>
            </a:pPr>
            <a:r>
              <a:rPr lang="it-IT" dirty="0"/>
              <a:t>(art. 50 TUE)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NB: il recesso dai trattati è previsto dal diritto internazionale generale!</a:t>
            </a:r>
          </a:p>
        </p:txBody>
      </p:sp>
    </p:spTree>
    <p:extLst>
      <p:ext uri="{BB962C8B-B14F-4D97-AF65-F5344CB8AC3E}">
        <p14:creationId xmlns:p14="http://schemas.microsoft.com/office/powerpoint/2010/main" val="103122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577130"/>
            <a:ext cx="10515600" cy="298534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Baskerville Old Face" panose="02020602080505020303" pitchFamily="18" charset="0"/>
              </a:rPr>
            </a:br>
            <a:br>
              <a:rPr lang="en-US" dirty="0">
                <a:latin typeface="Baskerville Old Face" panose="02020602080505020303" pitchFamily="18" charset="0"/>
              </a:rPr>
            </a:br>
            <a:r>
              <a:rPr lang="it-IT" i="1" dirty="0"/>
              <a:t>New </a:t>
            </a:r>
            <a:r>
              <a:rPr lang="it-IT" i="1" dirty="0" err="1"/>
              <a:t>Settlement</a:t>
            </a:r>
            <a:r>
              <a:rPr lang="it-IT" i="1" dirty="0"/>
              <a:t> for the </a:t>
            </a:r>
            <a:r>
              <a:rPr lang="it-IT" i="1" dirty="0" err="1"/>
              <a:t>United</a:t>
            </a:r>
            <a:r>
              <a:rPr lang="it-IT" i="1" dirty="0"/>
              <a:t> Kingdom </a:t>
            </a:r>
            <a:r>
              <a:rPr lang="it-IT" i="1" dirty="0" err="1"/>
              <a:t>within</a:t>
            </a:r>
            <a:r>
              <a:rPr lang="it-IT" i="1" dirty="0"/>
              <a:t> the </a:t>
            </a:r>
            <a:r>
              <a:rPr lang="it-IT" i="1" dirty="0" err="1"/>
              <a:t>European</a:t>
            </a:r>
            <a:r>
              <a:rPr lang="it-IT" i="1" dirty="0"/>
              <a:t> Union</a:t>
            </a:r>
            <a:br>
              <a:rPr lang="it-IT" i="1" dirty="0"/>
            </a:br>
            <a:r>
              <a:rPr lang="it-IT" sz="4400" i="1" dirty="0">
                <a:latin typeface="Bauhaus 93" panose="04030905020B02020C02" pitchFamily="82" charset="0"/>
              </a:rPr>
              <a:t>Consiglio europeo 18-19 febbraio 2016</a:t>
            </a:r>
            <a:endParaRPr lang="it-IT" sz="4400" dirty="0">
              <a:latin typeface="Baskerville Old Face" panose="02020602080505020303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2079785"/>
          </a:xfrm>
        </p:spPr>
        <p:txBody>
          <a:bodyPr>
            <a:normAutofit lnSpcReduction="10000"/>
          </a:bodyPr>
          <a:lstStyle/>
          <a:p>
            <a:pPr algn="ctr"/>
            <a:endParaRPr lang="en-US" sz="2800" dirty="0">
              <a:solidFill>
                <a:srgbClr val="996633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Accordo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in forma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semplificata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tra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gli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membri</a:t>
            </a:r>
            <a:endParaRPr lang="en-US" sz="3600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Sarebbe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entrato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in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vigore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in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caso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esito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u="sng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negativo</a:t>
            </a:r>
            <a:r>
              <a:rPr lang="en-US" sz="3600" u="sng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del referendum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sull’uscita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del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Regno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unito</a:t>
            </a:r>
            <a:r>
              <a:rPr lang="en-US" sz="3600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dall’UE</a:t>
            </a:r>
            <a:endParaRPr lang="it-IT" sz="3600" dirty="0">
              <a:solidFill>
                <a:srgbClr val="006C3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28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u="sng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Temi</a:t>
            </a:r>
            <a:r>
              <a:rPr lang="de-DE" b="1" u="sng" dirty="0">
                <a:solidFill>
                  <a:srgbClr val="006C31"/>
                </a:solidFill>
                <a:latin typeface="Baskerville Old Face" panose="02020602080505020303" pitchFamily="18" charset="0"/>
              </a:rPr>
              <a:t> del „New Settlement“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00000"/>
              </a:lnSpc>
              <a:buAutoNum type="alphaUcPeriod"/>
            </a:pPr>
            <a:r>
              <a:rPr lang="en-US" sz="3200" dirty="0">
                <a:latin typeface="Baskerville Old Face" panose="02020602080505020303" pitchFamily="18" charset="0"/>
              </a:rPr>
              <a:t>Governance </a:t>
            </a:r>
            <a:r>
              <a:rPr lang="en-US" sz="3200" dirty="0" err="1">
                <a:latin typeface="Baskerville Old Face" panose="02020602080505020303" pitchFamily="18" charset="0"/>
              </a:rPr>
              <a:t>economica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lphaUcPeriod"/>
            </a:pPr>
            <a:r>
              <a:rPr lang="en-US" sz="3200" dirty="0" err="1">
                <a:latin typeface="Baskerville Old Face" panose="02020602080505020303" pitchFamily="18" charset="0"/>
              </a:rPr>
              <a:t>Competitività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lphaUcPeriod"/>
            </a:pPr>
            <a:r>
              <a:rPr lang="en-US" sz="3200" dirty="0" err="1">
                <a:latin typeface="Baskerville Old Face" panose="02020602080505020303" pitchFamily="18" charset="0"/>
              </a:rPr>
              <a:t>Sovranità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lphaUcPeriod"/>
            </a:pPr>
            <a:r>
              <a:rPr lang="en-US" sz="3200" dirty="0" err="1">
                <a:latin typeface="Baskerville Old Face" panose="02020602080505020303" pitchFamily="18" charset="0"/>
              </a:rPr>
              <a:t>Benefici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sociali</a:t>
            </a:r>
            <a:r>
              <a:rPr lang="en-US" sz="3200" dirty="0">
                <a:latin typeface="Baskerville Old Face" panose="02020602080505020303" pitchFamily="18" charset="0"/>
              </a:rPr>
              <a:t> e </a:t>
            </a:r>
            <a:r>
              <a:rPr lang="en-US" sz="3200" u="sng" dirty="0" err="1">
                <a:latin typeface="Baskerville Old Face" panose="02020602080505020303" pitchFamily="18" charset="0"/>
              </a:rPr>
              <a:t>libertà</a:t>
            </a:r>
            <a:r>
              <a:rPr lang="en-US" sz="3200" u="sng" dirty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>
                <a:latin typeface="Baskerville Old Face" panose="02020602080505020303" pitchFamily="18" charset="0"/>
              </a:rPr>
              <a:t>circolazione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dei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cittadini</a:t>
            </a:r>
            <a:r>
              <a:rPr lang="en-US" sz="3200" u="sng" dirty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>
                <a:latin typeface="Baskerville Old Face" panose="02020602080505020303" pitchFamily="18" charset="0"/>
              </a:rPr>
              <a:t>europei</a:t>
            </a: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err="1">
                <a:solidFill>
                  <a:srgbClr val="004C22"/>
                </a:solidFill>
                <a:latin typeface="Bradley Hand ITC" panose="03070402050302030203" pitchFamily="66" charset="0"/>
              </a:rPr>
              <a:t>Ulteriori</a:t>
            </a:r>
            <a:r>
              <a:rPr lang="en-US" sz="3200" b="1" dirty="0">
                <a:solidFill>
                  <a:srgbClr val="004C22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b="1" dirty="0" err="1">
                <a:solidFill>
                  <a:srgbClr val="004C22"/>
                </a:solidFill>
                <a:latin typeface="Bradley Hand ITC" panose="03070402050302030203" pitchFamily="66" charset="0"/>
              </a:rPr>
              <a:t>modalità</a:t>
            </a:r>
            <a:r>
              <a:rPr lang="en-US" sz="3200" b="1" dirty="0">
                <a:solidFill>
                  <a:srgbClr val="004C22"/>
                </a:solidFill>
                <a:latin typeface="Bradley Hand ITC" panose="03070402050302030203" pitchFamily="66" charset="0"/>
              </a:rPr>
              <a:t> di </a:t>
            </a:r>
            <a:r>
              <a:rPr lang="en-US" sz="3200" b="1" dirty="0" err="1">
                <a:solidFill>
                  <a:srgbClr val="004C22"/>
                </a:solidFill>
                <a:latin typeface="Bradley Hand ITC" panose="03070402050302030203" pitchFamily="66" charset="0"/>
              </a:rPr>
              <a:t>integrazione</a:t>
            </a:r>
            <a:r>
              <a:rPr lang="en-US" sz="3200" b="1" dirty="0">
                <a:solidFill>
                  <a:srgbClr val="004C22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b="1" dirty="0" err="1">
                <a:solidFill>
                  <a:srgbClr val="004C22"/>
                </a:solidFill>
                <a:latin typeface="Bradley Hand ITC" panose="03070402050302030203" pitchFamily="66" charset="0"/>
              </a:rPr>
              <a:t>differenziata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endParaRPr lang="de-DE" sz="2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1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FATTO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57834" y="1644242"/>
            <a:ext cx="10476360" cy="3566562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rgbClr val="006C31"/>
                </a:solidFill>
                <a:latin typeface="Calibri"/>
                <a:cs typeface="Calibri"/>
              </a:rPr>
              <a:t>¤ </a:t>
            </a:r>
            <a:r>
              <a:rPr lang="en-US" dirty="0">
                <a:solidFill>
                  <a:srgbClr val="006C31"/>
                </a:solidFill>
                <a:latin typeface="Calibri"/>
                <a:cs typeface="Calibri"/>
              </a:rPr>
              <a:t>23 </a:t>
            </a:r>
            <a:r>
              <a:rPr lang="en-US" dirty="0" err="1">
                <a:solidFill>
                  <a:srgbClr val="006C31"/>
                </a:solidFill>
                <a:latin typeface="Baskerville Old Face" panose="02020602080505020303" pitchFamily="18" charset="0"/>
              </a:rPr>
              <a:t>giugno</a:t>
            </a:r>
            <a:r>
              <a:rPr lang="en-US" dirty="0">
                <a:solidFill>
                  <a:srgbClr val="006C31"/>
                </a:solidFill>
                <a:latin typeface="Baskerville Old Face" panose="02020602080505020303" pitchFamily="18" charset="0"/>
              </a:rPr>
              <a:t> 2016</a:t>
            </a:r>
            <a:r>
              <a:rPr lang="en-US" b="1" dirty="0">
                <a:solidFill>
                  <a:srgbClr val="006C31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>
                <a:solidFill>
                  <a:srgbClr val="006C31"/>
                </a:solidFill>
                <a:latin typeface="Calibri"/>
                <a:cs typeface="Calibri"/>
              </a:rPr>
              <a:t>→ referendum</a:t>
            </a:r>
            <a:br>
              <a:rPr lang="en-US" b="1" dirty="0">
                <a:solidFill>
                  <a:srgbClr val="00B0F0"/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3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novembre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2016 → Alta Corte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16 </a:t>
            </a:r>
            <a:r>
              <a:rPr lang="en-US" sz="3600" b="1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marzo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2017 → E. U. (Notification of Withdrawal) Bill</a:t>
            </a:r>
            <a:br>
              <a:rPr lang="en-US" sz="3600" b="1" dirty="0">
                <a:solidFill>
                  <a:srgbClr val="00B050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¤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29 </a:t>
            </a:r>
            <a:r>
              <a:rPr lang="en-US" dirty="0" err="1">
                <a:solidFill>
                  <a:srgbClr val="FF0000"/>
                </a:solidFill>
                <a:latin typeface="Garamond" panose="02020404030301010803" pitchFamily="18" charset="0"/>
                <a:cs typeface="Calibri"/>
              </a:rPr>
              <a:t>marzo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  <a:cs typeface="Calibri"/>
              </a:rPr>
              <a:t> 2017</a:t>
            </a:r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 → </a:t>
            </a:r>
            <a:r>
              <a:rPr lang="en-US" b="1" dirty="0" err="1">
                <a:solidFill>
                  <a:srgbClr val="FF0000"/>
                </a:solidFill>
                <a:latin typeface="Calibri"/>
                <a:cs typeface="Calibri"/>
              </a:rPr>
              <a:t>lettera</a:t>
            </a:r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/>
                <a:cs typeface="Calibri"/>
              </a:rPr>
              <a:t>notifica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REGOLE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nell’Unione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europea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)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3001" y="570451"/>
            <a:ext cx="10476360" cy="5863905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200" b="1" dirty="0" err="1">
                <a:solidFill>
                  <a:srgbClr val="006C31"/>
                </a:solidFill>
                <a:latin typeface="Calibri"/>
                <a:cs typeface="Calibri"/>
              </a:rPr>
              <a:t>Dall’art</a:t>
            </a:r>
            <a:r>
              <a:rPr lang="en-US" sz="3200" b="1" dirty="0">
                <a:solidFill>
                  <a:srgbClr val="006C31"/>
                </a:solidFill>
                <a:latin typeface="Calibri"/>
                <a:cs typeface="Calibri"/>
              </a:rPr>
              <a:t>. 50 TUE]</a:t>
            </a:r>
            <a:br>
              <a:rPr lang="en-US" b="1" dirty="0">
                <a:solidFill>
                  <a:srgbClr val="00B0F0"/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stipulazione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un </a:t>
            </a:r>
            <a:r>
              <a:rPr lang="en-US" sz="3600" b="1" dirty="0" err="1">
                <a:solidFill>
                  <a:srgbClr val="FF0000"/>
                </a:solidFill>
                <a:latin typeface="Calibri"/>
                <a:cs typeface="Calibri"/>
              </a:rPr>
              <a:t>accordo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Calibri"/>
              </a:rPr>
              <a:t> di </a:t>
            </a:r>
            <a:r>
              <a:rPr lang="en-US" sz="3600" b="1" dirty="0" err="1">
                <a:solidFill>
                  <a:srgbClr val="FF0000"/>
                </a:solidFill>
                <a:latin typeface="Calibri"/>
                <a:cs typeface="Calibri"/>
              </a:rPr>
              <a:t>recesso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tra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UE e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Stato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b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recedente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regole</a:t>
            </a:r>
            <a:r>
              <a:rPr lang="en-US" sz="3600" b="1" dirty="0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sulla</a:t>
            </a:r>
            <a:r>
              <a:rPr lang="en-US" sz="3600" b="1" dirty="0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competenza</a:t>
            </a:r>
            <a:r>
              <a:rPr lang="en-US" sz="3600" b="1" dirty="0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 a </a:t>
            </a:r>
            <a:r>
              <a:rPr lang="en-US" sz="3600" b="1" dirty="0" err="1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stipulare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)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</a:b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l’accordo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di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recesso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alibri"/>
                <a:cs typeface="Calibri"/>
              </a:rPr>
              <a:t>NON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è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necessario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determinazione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del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Calibri"/>
              </a:rPr>
              <a:t>“</a:t>
            </a:r>
            <a:r>
              <a:rPr lang="en-US" sz="3600" b="1" dirty="0" err="1">
                <a:solidFill>
                  <a:srgbClr val="FF0000"/>
                </a:solidFill>
                <a:latin typeface="Calibri"/>
                <a:cs typeface="Calibri"/>
              </a:rPr>
              <a:t>quadro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/>
                <a:cs typeface="Calibri"/>
              </a:rPr>
              <a:t>delle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Calibri"/>
              </a:rPr>
              <a:t> future </a:t>
            </a:r>
            <a:r>
              <a:rPr lang="en-US" sz="3600" b="1" dirty="0" err="1">
                <a:solidFill>
                  <a:srgbClr val="FF0000"/>
                </a:solidFill>
                <a:latin typeface="Calibri"/>
                <a:cs typeface="Calibri"/>
              </a:rPr>
              <a:t>relazioni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Calibri"/>
              </a:rPr>
              <a:t>” (=ALTRO ACCORDO)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 </a:t>
            </a:r>
            <a:r>
              <a:rPr lang="en-US" sz="3600" b="1" i="1" dirty="0">
                <a:solidFill>
                  <a:srgbClr val="FF0000"/>
                </a:solidFill>
                <a:latin typeface="Calibri"/>
                <a:cs typeface="Calibri"/>
              </a:rPr>
              <a:t>dies a quo</a:t>
            </a:r>
            <a:r>
              <a:rPr lang="en-US" sz="3600" b="1" i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(data a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partire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dalla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quale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il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recesso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ha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effetto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)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→ </a:t>
            </a:r>
            <a:r>
              <a:rPr lang="en-US" sz="3600" b="1" dirty="0" err="1">
                <a:solidFill>
                  <a:srgbClr val="FF0000"/>
                </a:solidFill>
                <a:latin typeface="Calibri"/>
                <a:cs typeface="Calibri"/>
              </a:rPr>
              <a:t>l’“intermezzo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Calibri"/>
              </a:rPr>
              <a:t>” di 2 </a:t>
            </a:r>
            <a:r>
              <a:rPr lang="en-US" sz="3600" b="1" dirty="0" err="1">
                <a:solidFill>
                  <a:srgbClr val="FF0000"/>
                </a:solidFill>
                <a:latin typeface="Calibri"/>
                <a:cs typeface="Calibri"/>
              </a:rPr>
              <a:t>anni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(e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modalità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 di </a:t>
            </a:r>
            <a:r>
              <a:rPr lang="en-US" sz="3100" b="1" dirty="0" err="1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prolungamento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Bradley Hand ITC" panose="03070402050302030203" pitchFamily="66" charset="0"/>
                <a:cs typeface="Calibri"/>
              </a:rPr>
              <a:t>)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¤ </a:t>
            </a:r>
            <a:r>
              <a:rPr lang="en-US" sz="3600" b="1" dirty="0" err="1">
                <a:solidFill>
                  <a:srgbClr val="FF0000"/>
                </a:solidFill>
                <a:latin typeface="Calibri"/>
                <a:cs typeface="Calibri"/>
              </a:rPr>
              <a:t>possibilità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Calibri"/>
              </a:rPr>
              <a:t> di </a:t>
            </a:r>
            <a:r>
              <a:rPr lang="en-US" sz="3600" b="1" dirty="0" err="1">
                <a:solidFill>
                  <a:srgbClr val="FF0000"/>
                </a:solidFill>
                <a:latin typeface="Calibri"/>
                <a:cs typeface="Calibri"/>
              </a:rPr>
              <a:t>riammissione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post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recesso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6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Personalizzato 2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6946</TotalTime>
  <Words>1069</Words>
  <Application>Microsoft Office PowerPoint</Application>
  <PresentationFormat>Widescreen</PresentationFormat>
  <Paragraphs>108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3" baseType="lpstr">
      <vt:lpstr>Arial</vt:lpstr>
      <vt:lpstr>Baskerville Old Face</vt:lpstr>
      <vt:lpstr>Bauhaus 93</vt:lpstr>
      <vt:lpstr>Bradley Hand ITC</vt:lpstr>
      <vt:lpstr>Calibri</vt:lpstr>
      <vt:lpstr>Garamond</vt:lpstr>
      <vt:lpstr>Office Theme</vt:lpstr>
      <vt:lpstr>            BREXIT  e  Rapporti UK/mercato unico</vt:lpstr>
      <vt:lpstr>ANTEFATTO </vt:lpstr>
      <vt:lpstr>Il contesto normativo</vt:lpstr>
      <vt:lpstr>  New Settlement for the United Kingdom within the European Union Consiglio europeo 18-19 febbraio 2016</vt:lpstr>
      <vt:lpstr>Temi del „New Settlement“</vt:lpstr>
      <vt:lpstr>FATTO </vt:lpstr>
      <vt:lpstr>      ¤ 23 giugno 2016 → referendum ¤ 3 novembre 2016 → Alta Corte ¤ 16 marzo 2017 → E. U. (Notification of Withdrawal) Bill ¤ 29 marzo 2017 → lettera notifica</vt:lpstr>
      <vt:lpstr>REGOLE (nell’Unione europea) </vt:lpstr>
      <vt:lpstr>     Dall’art. 50 TUE] ¤ stipulazione di un accordo di recesso tra UE e Stato  recedente (regole sulla competenza a stipulare) ¤ l’accordo di recesso NON è necessario ¤ determinazione del “quadro delle future relazioni” (=ALTRO ACCORDO) ¤  dies a quo (data a partire dalla quale il recesso ha effetto) → l’“intermezzo” di 2 anni (e modalità di prolungamento) ¤ possibilità di riammissione post recesso</vt:lpstr>
      <vt:lpstr>  L’INTERMEZZO  DEI 2 ANNI</vt:lpstr>
      <vt:lpstr>Partecipazione piena</vt:lpstr>
      <vt:lpstr>UN IMPREVISTO POST-FACTUM?</vt:lpstr>
      <vt:lpstr> Revoca il Regno Unito poteva ritirare la dichiarazione di recesso?</vt:lpstr>
      <vt:lpstr>        Sentenza CGUE 10 dicembre 2018 causa C-621/18 Whigtman e altri  soluzione positiva, sulla base di un’interpretazione “alla luce dei Trattati complessivamente considerati” (il diritto internazionale generale, che prevede il ritiro del recesso prima dei suoi effetti, è considerato solo a supporto)</vt:lpstr>
      <vt:lpstr>  L’ACCORDO DI RECESSO</vt:lpstr>
      <vt:lpstr>Procedura di conclusione</vt:lpstr>
      <vt:lpstr>Contenuti ACCORDO „May“</vt:lpstr>
      <vt:lpstr>Destini</vt:lpstr>
      <vt:lpstr>Destini (segue)</vt:lpstr>
      <vt:lpstr>Destini (segue)</vt:lpstr>
      <vt:lpstr>Ultimo(i) atto(i)</vt:lpstr>
      <vt:lpstr>TERMINI DEL RECESSO</vt:lpstr>
      <vt:lpstr>TERMINI DEL RECESSO</vt:lpstr>
      <vt:lpstr>  IL QUADRO DELLE FUTURE RELAZIONI</vt:lpstr>
      <vt:lpstr>Tentativi giudiziali di conservare la cittadinanza UE</vt:lpstr>
      <vt:lpstr>Scenari possibili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 Pistoia</cp:lastModifiedBy>
  <cp:revision>271</cp:revision>
  <dcterms:created xsi:type="dcterms:W3CDTF">2015-06-03T12:37:49Z</dcterms:created>
  <dcterms:modified xsi:type="dcterms:W3CDTF">2020-12-02T09:49:28Z</dcterms:modified>
</cp:coreProperties>
</file>