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5" r:id="rId3"/>
    <p:sldId id="286" r:id="rId4"/>
    <p:sldId id="293" r:id="rId5"/>
    <p:sldId id="294" r:id="rId6"/>
    <p:sldId id="287" r:id="rId7"/>
    <p:sldId id="292" r:id="rId8"/>
    <p:sldId id="288" r:id="rId9"/>
    <p:sldId id="289" r:id="rId10"/>
    <p:sldId id="295" r:id="rId11"/>
    <p:sldId id="296" r:id="rId12"/>
    <p:sldId id="297" r:id="rId13"/>
    <p:sldId id="298" r:id="rId14"/>
    <p:sldId id="299" r:id="rId15"/>
    <p:sldId id="304" r:id="rId16"/>
    <p:sldId id="290" r:id="rId17"/>
    <p:sldId id="291" r:id="rId18"/>
    <p:sldId id="300" r:id="rId19"/>
    <p:sldId id="301" r:id="rId20"/>
    <p:sldId id="302" r:id="rId21"/>
    <p:sldId id="30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5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5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="" xmlns:a16="http://schemas.microsoft.com/office/drawing/2014/main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la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Giurisprudenza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solo i danni derivanti in modo diretto dall’atto di avaria sono ammessi alla contribuzione.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Distinzione tra avaria-danno (il provvedimento del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comandante incide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un bene della spedizione) e avaria-spesa (il provvedimento provoca una spesa o un «sacrificio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Oggetto dell’avaria: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79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sacrificio deve essere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straordinario,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affinché possa essere ammesso.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riferimento al «danno», questo non deve risultare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un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ordinario deterioramento delle cose esterne; la spesa, invece, non deve essere recuperabile in modo ordinario.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Straordinarietà dell’avaria: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44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compimento di un atto di avaria comune determina una diminuzione del patrimonio dei partecipanti alla spedizione marittima. Caratteri fondamentali del provvedimento sono: l’intenzionalità e la ragionevolezza del provvedimento voluto dal comandante. 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8"/>
            <a:ext cx="3962401" cy="161054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Intenzionalità e ragionevolezza del provvedimento: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610616" y="4119417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17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L’elemento che giustifica la liceità del provvedimento del capitano è il conseguimento della salvezza comune della spedizione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Scopo della salvezza comune: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17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pericolo deve coinvolgere sia la nave, che il carico, ma non è necessario che sia imminente al momento della deliberazione, in quanto è possibile che si presenti come pericolo futuro, purché sia tale da determinare un pregiudizio per la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spedizione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Situazione di pericolo: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17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«L'assicuratore risponde, nei limiti del contratto, delle somme dovute dall'assicurato per contribuzione in avaria comune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97296" y="2212799"/>
            <a:ext cx="3962401" cy="144429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Profili assicurativi</a:t>
            </a:r>
          </a:p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526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5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 a livello internazionale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L’istituto della contribuzione è operativo solo per le avarie prodotte da atto volontario, pertanto non quelle prodotte da un caso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fortuito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7855528" y="2414892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 versione del 2016 (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 2016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6568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 a livello internazionale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Tali Regole considerano atti di avaria quei provvedimenti che comportano un sacrificio straordinario o una spesa straordinaria assunti al fine della salvezza comune, che siano diretti ad evitare un pericolo per i beni coinvolti nella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spedizione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58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Richiamate tramite l’inserimento nei contratti della clausola «di richiamo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Formulazione 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endParaRPr lang="it-IT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York-Antwerp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70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2080971" y="1497496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71700" y="3608193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Primo gruppo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fattispecie «ammesse in avaria comune»</a:t>
            </a:r>
          </a:p>
          <a:p>
            <a:pPr algn="ctr"/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gruppo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criteri per la valutazione economica dei beni ammessi in avaria comune o alla relativa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1438805" y="224201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616364" y="1995055"/>
            <a:ext cx="9217891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XXIII e Cap. XXIV</a:t>
            </a:r>
          </a:p>
          <a:p>
            <a:pPr algn="ctr"/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comune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30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2080971" y="1497496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71700" y="3608193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di uno strumento ai fini dell’applicazione delle Regole di York e Anversa 2016:</a:t>
            </a:r>
          </a:p>
          <a:p>
            <a:pPr algn="ctr"/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 guide to General </a:t>
            </a:r>
            <a:r>
              <a:rPr lang="it-IT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it-IT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1438805" y="224201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65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2080971" y="1497496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Regole di York e Anversa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71700" y="3608193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di liquidazione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Danno: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perdita, danneggiamento o deterioramento per la salvezza comune di un bene coinvolto nella spedizione marittima;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Spesa: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qualsiasi esborso di denaro riconducibile alla salvezza comune, con caratteristica di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straordinarietà</a:t>
            </a:r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1438805" y="224201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5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1330037" y="1602111"/>
            <a:ext cx="5763491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563418" y="2804433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più antichi istituti del diritto marittimo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9065491" y="1682013"/>
            <a:ext cx="2738582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istituti corrispondenti nel settore aeronautico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7407564" y="1979188"/>
            <a:ext cx="1182255" cy="471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7504545" y="3012250"/>
            <a:ext cx="3962401" cy="12734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isciplinata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nella prassi commerciale internazionale è disposta secondo rinvio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negoziale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ccia circolare a destra 8"/>
          <p:cNvSpPr/>
          <p:nvPr/>
        </p:nvSpPr>
        <p:spPr>
          <a:xfrm rot="19961373">
            <a:off x="6446982" y="2851724"/>
            <a:ext cx="1006763" cy="1288870"/>
          </a:xfrm>
          <a:prstGeom prst="curvedRightArrow">
            <a:avLst>
              <a:gd name="adj1" fmla="val 25000"/>
              <a:gd name="adj2" fmla="val 50000"/>
              <a:gd name="adj3" fmla="val 43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153763" y="4411755"/>
            <a:ext cx="9959526" cy="12593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 elaborazione risulta essere la Conferenza di Anversa convocata dalla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odification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atios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1877.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Regole aggiornate periodicamente, l’ultima versione risale al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715818" y="5561488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egole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formulate secondo una previsione generale ed una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particolare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5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302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«Se nel corso del viaggio si verificano eventi che mettono in pericolo la spedizione, il comandante deve cercare di assicurarne la salvezza con tutti i mezzi che sono a sua immediata disposizione o che egli può procurarsi riparando in un porto ovvero richiedendo l'assistenza di altre navi.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 tal fine è necessario procurarsi denaro, il comandante deve provvedere ai sensi dell'articolo 307. 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è necessario sacrificare o danneggiare parti della nave o del carico, egli deve, per quanto è possibile, procedere cominciando dalle cose di minor valore e da quelle per cui più utile si appalesa il sacrificio e meno indispensabile la conservazione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8" name="Picture 2" descr="Risultati immagini per avaria marittima">
            <a:extLst>
              <a:ext uri="{FF2B5EF4-FFF2-40B4-BE49-F238E27FC236}">
                <a16:creationId xmlns="" xmlns:a16="http://schemas.microsoft.com/office/drawing/2014/main" id="{985AB850-E59F-4C82-9AE4-7039FD60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29" y="2170784"/>
            <a:ext cx="3011207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37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302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Vengono ricompresi tutti quegli adempimenti che rientrano nei poteri del soggetto a capo della spedizione e che concretano l’atto di avaria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Legislatore ha previsto che il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comandante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debba procedere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un tentativo di salvezza della spedizione con tutti i mezzi a sua immediata disposizione o che può procurarsi chiedendo assistenza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 provvedimento è obbligatoriamente adottato dal comandante.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8" name="Picture 2" descr="Risultati immagini per avaria marittima">
            <a:extLst>
              <a:ext uri="{FF2B5EF4-FFF2-40B4-BE49-F238E27FC236}">
                <a16:creationId xmlns="" xmlns:a16="http://schemas.microsoft.com/office/drawing/2014/main" id="{985AB850-E59F-4C82-9AE4-7039FD60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29" y="2170784"/>
            <a:ext cx="3011207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60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469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23572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«Le spese e i danni direttamente prodotti dai provvedimenti ragionevolmente presi, a norma dell'articolo 302, dal comandante, o da altri in sua vece, per la salvezza della spedizione, sono avarie comuni e vengono ripartiti fra tutti gli interessati alla spedizione stessa, sempre che il danno volontariamente prodotto non sia quello stesso che si sarebbe necessariamente verificato secondo il corso naturale degli eventi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8" name="Picture 2" descr="Risultati immagini per avaria marittima">
            <a:extLst>
              <a:ext uri="{FF2B5EF4-FFF2-40B4-BE49-F238E27FC236}">
                <a16:creationId xmlns="" xmlns:a16="http://schemas.microsoft.com/office/drawing/2014/main" id="{985AB850-E59F-4C82-9AE4-7039FD60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29" y="2170784"/>
            <a:ext cx="3011207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8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03564" y="227172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469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1351763" y="3885284"/>
            <a:ext cx="9959526" cy="19336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contemplato un provvedimento ragionevole, con certi requisiti, che produce danni e/o spese: </a:t>
            </a:r>
            <a:endParaRPr lang="it-IT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atto 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avaria comune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provvedimento è ragionevolmente adottato.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rinvio all’articolo 302 è funzionale all’individuazione di provvedimenti idonei a costituire un atto di avaria.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="" xmlns:a16="http://schemas.microsoft.com/office/drawing/2014/main" id="{D0A7FAA1-6BBE-4055-99C8-9FCE49F5081C}"/>
              </a:ext>
            </a:extLst>
          </p:cNvPr>
          <p:cNvSpPr/>
          <p:nvPr/>
        </p:nvSpPr>
        <p:spPr>
          <a:xfrm>
            <a:off x="667469" y="3272134"/>
            <a:ext cx="684294" cy="1643270"/>
          </a:xfrm>
          <a:prstGeom prst="curvedRightArrow">
            <a:avLst>
              <a:gd name="adj1" fmla="val 25000"/>
              <a:gd name="adj2" fmla="val 50000"/>
              <a:gd name="adj3" fmla="val 7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8" name="Picture 2" descr="Risultati immagini per avaria marittima">
            <a:extLst>
              <a:ext uri="{FF2B5EF4-FFF2-40B4-BE49-F238E27FC236}">
                <a16:creationId xmlns="" xmlns:a16="http://schemas.microsoft.com/office/drawing/2014/main" id="{985AB850-E59F-4C82-9AE4-7039FD60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29" y="2170784"/>
            <a:ext cx="3011207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95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315855" y="1371201"/>
            <a:ext cx="6299200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4525818" y="3676075"/>
            <a:ext cx="6724073" cy="2558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LcParenR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iconducibilità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comandante;</a:t>
            </a:r>
          </a:p>
          <a:p>
            <a:pPr marL="342900" indent="-342900" algn="ctr">
              <a:buAutoNum type="alphaLcParenR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agionevolezza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AutoNum type="alphaLcParenR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inalizzazione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comune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salvezza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822036" y="2508869"/>
            <a:ext cx="3962401" cy="10654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Elementi ricorrenti:</a:t>
            </a:r>
          </a:p>
        </p:txBody>
      </p:sp>
      <p:sp>
        <p:nvSpPr>
          <p:cNvPr id="8" name="Freccia circolare a destra 7"/>
          <p:cNvSpPr/>
          <p:nvPr/>
        </p:nvSpPr>
        <p:spPr>
          <a:xfrm>
            <a:off x="3519055" y="3482109"/>
            <a:ext cx="1080654" cy="1565566"/>
          </a:xfrm>
          <a:prstGeom prst="curvedRightArrow">
            <a:avLst>
              <a:gd name="adj1" fmla="val 25000"/>
              <a:gd name="adj2" fmla="val 50000"/>
              <a:gd name="adj3" fmla="val 54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Picture 2" descr="Risultati immagini per avaria marittima">
            <a:extLst>
              <a:ext uri="{FF2B5EF4-FFF2-40B4-BE49-F238E27FC236}">
                <a16:creationId xmlns="" xmlns:a16="http://schemas.microsoft.com/office/drawing/2014/main" id="{F8F09806-AD8D-4A32-B55C-8F19B04B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2" y="4805371"/>
            <a:ext cx="3111928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2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9F7A7EA8-4EC9-4565-B56C-EAB12F90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 txBox="1">
            <a:spLocks/>
          </p:cNvSpPr>
          <p:nvPr/>
        </p:nvSpPr>
        <p:spPr>
          <a:xfrm>
            <a:off x="2080971" y="273742"/>
            <a:ext cx="8912225" cy="79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Contribuzione in avaria comune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9CB3C909-87B3-4AF3-806A-3CEFAABCC82C}"/>
              </a:ext>
            </a:extLst>
          </p:cNvPr>
          <p:cNvSpPr/>
          <p:nvPr/>
        </p:nvSpPr>
        <p:spPr>
          <a:xfrm>
            <a:off x="3000856" y="1288073"/>
            <a:ext cx="7677341" cy="13073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contribuzione in avaria comune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2793999" y="2964872"/>
            <a:ext cx="3962401" cy="18998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 creditoria: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partecipano tutti i soggetti che hanno sostenuto spese o subito danni, diretta conseguenza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dell’avaria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2D2E491E-C30C-4D1D-9A02-7E02F42AFD2F}"/>
              </a:ext>
            </a:extLst>
          </p:cNvPr>
          <p:cNvSpPr/>
          <p:nvPr/>
        </p:nvSpPr>
        <p:spPr>
          <a:xfrm>
            <a:off x="6661340" y="2964872"/>
            <a:ext cx="3962401" cy="18998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 debitoria: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proprietari dei beni coinvolti a vario titolo, nella spedizione marittima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circolare a destra 7"/>
          <p:cNvSpPr/>
          <p:nvPr/>
        </p:nvSpPr>
        <p:spPr>
          <a:xfrm>
            <a:off x="1533234" y="1791854"/>
            <a:ext cx="1343892" cy="2346037"/>
          </a:xfrm>
          <a:prstGeom prst="curvedRightArrow">
            <a:avLst>
              <a:gd name="adj1" fmla="val 25000"/>
              <a:gd name="adj2" fmla="val 50000"/>
              <a:gd name="adj3" fmla="val 38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circolare a sinistra 8"/>
          <p:cNvSpPr/>
          <p:nvPr/>
        </p:nvSpPr>
        <p:spPr>
          <a:xfrm>
            <a:off x="10678197" y="1840145"/>
            <a:ext cx="1161859" cy="2297746"/>
          </a:xfrm>
          <a:prstGeom prst="curvedLeftArrow">
            <a:avLst>
              <a:gd name="adj1" fmla="val 25000"/>
              <a:gd name="adj2" fmla="val 50000"/>
              <a:gd name="adj3" fmla="val 52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6" name="Picture 2" descr="Risultati immagini per avaria marittima">
            <a:extLst>
              <a:ext uri="{FF2B5EF4-FFF2-40B4-BE49-F238E27FC236}">
                <a16:creationId xmlns="" xmlns:a16="http://schemas.microsoft.com/office/drawing/2014/main" id="{FDF8B894-558C-4A52-8C70-65E3AF896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6" y="4988356"/>
            <a:ext cx="3011207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111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1108</TotalTime>
  <Words>1055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168</cp:revision>
  <dcterms:created xsi:type="dcterms:W3CDTF">2019-06-28T16:40:01Z</dcterms:created>
  <dcterms:modified xsi:type="dcterms:W3CDTF">2020-12-16T11:19:39Z</dcterms:modified>
</cp:coreProperties>
</file>