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3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MERCATO </a:t>
            </a:r>
            <a: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DELL’ARTE</a:t>
            </a:r>
            <a:br>
              <a:rPr lang="en-US" sz="2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Arti,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Musica e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Spettacolo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(L-3)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59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305724"/>
            <a:ext cx="4386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XXIX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LEZIONE –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F8F34-C658-653E-EB38-86DA7F5F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5637242"/>
            <a:ext cx="2737765" cy="9017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48C866-0DDA-7BEA-31EF-3A0080242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844" y="24916"/>
            <a:ext cx="1728788" cy="1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188440" y="5657309"/>
            <a:ext cx="49107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 DI SCAMBIO DELLE OPERE D’ARTE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A990276-0B84-B192-3154-D9359A7FAB8A}"/>
              </a:ext>
            </a:extLst>
          </p:cNvPr>
          <p:cNvSpPr txBox="1">
            <a:spLocks/>
          </p:cNvSpPr>
          <p:nvPr/>
        </p:nvSpPr>
        <p:spPr>
          <a:xfrm>
            <a:off x="72404" y="1317071"/>
            <a:ext cx="11762935" cy="49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 passato prevaleva un legame diretto tra artista e “principe”, con il lavoro artistico svolto su commissione che definiva nei dettagli soggetto, tempo di esecuzione e prezzo dell’opera (la relazione tra domanda e offerta, quando diventa personale, incorpora forme di reciprocità).</a:t>
            </a: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Il modello di mercato si afferma, invece, a partire dal diciassettesimo secolo con l’aumento della domanda di opere d’arte da parte della borghesia (esempi: Salon annuale di Parigi che, nella seconda metà dell’’800, diventa un punto di riferimento per collezionisti e artisti di ogni genere; sviluppo in Italia del mercato delle opere liriche).</a:t>
            </a:r>
          </a:p>
          <a:p>
            <a:pPr algn="l"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Capacità del mercato di autoregolarsi individuando regole volte a favorire l’ampliamento degli scambi: si diffonde la figura dell’intermediario capace di soddisfare la domanda potenziale.</a:t>
            </a:r>
          </a:p>
        </p:txBody>
      </p:sp>
    </p:spTree>
    <p:extLst>
      <p:ext uri="{BB962C8B-B14F-4D97-AF65-F5344CB8AC3E}">
        <p14:creationId xmlns:p14="http://schemas.microsoft.com/office/powerpoint/2010/main" val="416807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400924" y="5703203"/>
            <a:ext cx="438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MERCATO DELL’ARTE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7F4EA495-B669-5FB9-6CB8-0C5A73D79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7" y="1475301"/>
            <a:ext cx="5173577" cy="3818693"/>
          </a:xfrm>
        </p:spPr>
        <p:txBody>
          <a:bodyPr>
            <a:normAutofit/>
          </a:bodyPr>
          <a:lstStyle/>
          <a:p>
            <a:pPr algn="just"/>
            <a:r>
              <a:rPr lang="it-IT" alt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Oggetto di studio dell’economia dell’arte:</a:t>
            </a:r>
          </a:p>
          <a:p>
            <a:pPr algn="just"/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Insieme di attività che vengono definite come “beni e servizi artistici”.</a:t>
            </a:r>
          </a:p>
          <a:p>
            <a:pPr algn="just"/>
            <a:endParaRPr lang="it-IT" altLang="it-IT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alt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Problema:</a:t>
            </a:r>
          </a:p>
          <a:p>
            <a:pPr algn="just"/>
            <a:r>
              <a:rPr lang="it-IT" alt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individuazione delle caratteristiche che fanno assumere la “connotazione artistica”.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E81848-829D-A5F4-FFF8-096F7D975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" t="13937" r="2391" b="13232"/>
          <a:stretch/>
        </p:blipFill>
        <p:spPr>
          <a:xfrm>
            <a:off x="5378633" y="832752"/>
            <a:ext cx="6765480" cy="338716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51BB6D-8C37-170E-8530-447AAD076FD2}"/>
              </a:ext>
            </a:extLst>
          </p:cNvPr>
          <p:cNvSpPr txBox="1"/>
          <p:nvPr/>
        </p:nvSpPr>
        <p:spPr>
          <a:xfrm>
            <a:off x="5532876" y="4379495"/>
            <a:ext cx="638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Daniel Spoerri, The Frozen </a:t>
            </a:r>
            <a:r>
              <a:rPr lang="it-IT" dirty="0" err="1"/>
              <a:t>Dinner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4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840813" y="6075997"/>
            <a:ext cx="5358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DEFINIZIONE DI BENE ARTISTICO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83E5DDEB-06CD-2002-47F8-379D0D0DE651}"/>
              </a:ext>
            </a:extLst>
          </p:cNvPr>
          <p:cNvSpPr txBox="1">
            <a:spLocks/>
          </p:cNvSpPr>
          <p:nvPr/>
        </p:nvSpPr>
        <p:spPr>
          <a:xfrm>
            <a:off x="0" y="1264835"/>
            <a:ext cx="7868758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Definizione</a:t>
            </a:r>
            <a:r>
              <a:rPr lang="en-US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John Ruskin (</a:t>
            </a:r>
            <a:r>
              <a:rPr lang="en-US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Policy of Arts, 1857) </a:t>
            </a:r>
          </a:p>
          <a:p>
            <a:r>
              <a:rPr lang="en-US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proprietà di un bene artistico devono essere tre: originalità, inutilità e realizzazione manuale.</a:t>
            </a:r>
          </a:p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MA:</a:t>
            </a:r>
          </a:p>
          <a:p>
            <a:endParaRPr lang="it-IT" alt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Fotografie e film sono multiple e seriali.</a:t>
            </a:r>
          </a:p>
          <a:p>
            <a:endParaRPr lang="it-IT" alt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Gli oggetti di culto hanno una loro utilità.</a:t>
            </a:r>
          </a:p>
          <a:p>
            <a:endParaRPr lang="it-IT" alt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Alcuni beni artistici non sono realizzati manualmente (esempio: gli impacchettamenti di Christo).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882BAC-C6A1-DFFD-77BF-E0572D778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073" y="1916848"/>
            <a:ext cx="4118570" cy="27208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A476B2-031D-7233-0E40-A753092E3D34}"/>
              </a:ext>
            </a:extLst>
          </p:cNvPr>
          <p:cNvSpPr txBox="1"/>
          <p:nvPr/>
        </p:nvSpPr>
        <p:spPr>
          <a:xfrm>
            <a:off x="8122567" y="4767824"/>
            <a:ext cx="381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Christo, Porta Pinciana a Roma, 1974</a:t>
            </a:r>
          </a:p>
        </p:txBody>
      </p:sp>
    </p:spTree>
    <p:extLst>
      <p:ext uri="{BB962C8B-B14F-4D97-AF65-F5344CB8AC3E}">
        <p14:creationId xmlns:p14="http://schemas.microsoft.com/office/powerpoint/2010/main" val="138609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642176" y="5838580"/>
            <a:ext cx="5358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…ALTRE DEFINIZIONI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68FDD76-1820-3A60-001C-C023BA5D76A8}"/>
              </a:ext>
            </a:extLst>
          </p:cNvPr>
          <p:cNvSpPr txBox="1">
            <a:spLocks/>
          </p:cNvSpPr>
          <p:nvPr/>
        </p:nvSpPr>
        <p:spPr>
          <a:xfrm>
            <a:off x="0" y="1475301"/>
            <a:ext cx="12192000" cy="554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it-IT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Throsby</a:t>
            </a: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caratteristiche del bene d’arte sono identificate da tre proprietà: 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(invenzione connessa all’atto della produzione artistica); la presenza e la trasmissione all’esterno di un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 simbolico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l’esistenza di una qualche forma di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proprietà intellettuale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Pommerehne</a:t>
            </a: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Granica 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bene d’arte ha caratteristiche primarie e secondarie: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•Caratteristiche primarie: sono di natura estetica e distintive.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•Caratteristiche secondarie: sono elementi storici e finanziari in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comune con altri beni.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84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642176" y="5838580"/>
            <a:ext cx="5358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…ALTRE DEFINIZIONI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818913C-CCCE-F8E7-10AF-E0BCB3B55891}"/>
              </a:ext>
            </a:extLst>
          </p:cNvPr>
          <p:cNvSpPr txBox="1">
            <a:spLocks/>
          </p:cNvSpPr>
          <p:nvPr/>
        </p:nvSpPr>
        <p:spPr>
          <a:xfrm>
            <a:off x="0" y="1428362"/>
            <a:ext cx="12285961" cy="515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Davaroux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Pflieger</a:t>
            </a:r>
            <a:r>
              <a:rPr lang="it-I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Rouget</a:t>
            </a:r>
            <a:endParaRPr lang="it-IT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Qualità nascosta dei beni artistici; il bene d’arte è riconosciuto come tale solo quando la sua qualità intrinseca viene rivelata dalle mostre, dalla critica,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Diana </a:t>
            </a:r>
            <a:r>
              <a:rPr lang="it-IT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Crane</a:t>
            </a: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beni artistici si caratterizzano per un particolare sistema di selezione, che avviene attraverso una rete di esperti (i critici) e 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appropriabilità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dell’artista è in genere bassa, legata al diritto d’autore.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</a:t>
            </a:r>
            <a:r>
              <a:rPr lang="it-IT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Bourdieu</a:t>
            </a:r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(approccio sociologico) </a:t>
            </a:r>
          </a:p>
          <a:p>
            <a:pPr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cruciale del bene artistico è la definizione sociale: ciò che è arte o non è arte deriva dalla valutazione della società piuttosto che da caratteristiche psicologiche dell’individuo o da caratteristiche intrinseche del bene.</a:t>
            </a:r>
          </a:p>
        </p:txBody>
      </p:sp>
    </p:spTree>
    <p:extLst>
      <p:ext uri="{BB962C8B-B14F-4D97-AF65-F5344CB8AC3E}">
        <p14:creationId xmlns:p14="http://schemas.microsoft.com/office/powerpoint/2010/main" val="74008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197895" y="5686089"/>
            <a:ext cx="49107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BENI ARTISTICI ALL’INTERNO DEL MERCATO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E19249B-6B30-4138-26C6-785B9AD454F2}"/>
              </a:ext>
            </a:extLst>
          </p:cNvPr>
          <p:cNvSpPr txBox="1">
            <a:spLocks/>
          </p:cNvSpPr>
          <p:nvPr/>
        </p:nvSpPr>
        <p:spPr>
          <a:xfrm>
            <a:off x="83360" y="1612315"/>
            <a:ext cx="12195572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natura simbolica del bene artistico richiede che il simbolo stesso si materializzi in un supporto: sul mercato, perciò, l’opera d’arte ha una doppia valenza, economica e artistica. Si caratterizza per il suo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di mercato (prezzo) e per il suo valore significante (riferito all’aspetto</a:t>
            </a:r>
          </a:p>
          <a:p>
            <a:pPr algn="l">
              <a:defRPr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artistico)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L’analisi economica del bene artistico richiede un nesso tra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monetario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merito artistico: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quest’ultimo è universalmente riconosciuto, il numero degli acquirenti potenziali è maggiore di quello di una transazione in cui il merito artistico è riconosciuto da pochi.</a:t>
            </a: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 elevato prezzo di mercato si connette un condiviso riconoscimento della qualità artistica dell’opera.</a:t>
            </a:r>
          </a:p>
        </p:txBody>
      </p:sp>
    </p:spTree>
    <p:extLst>
      <p:ext uri="{BB962C8B-B14F-4D97-AF65-F5344CB8AC3E}">
        <p14:creationId xmlns:p14="http://schemas.microsoft.com/office/powerpoint/2010/main" val="196116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197895" y="5686089"/>
            <a:ext cx="49107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ARTE: CONCETTO DINAMICO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76734" y="-144689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E6C5AF4-7703-B0E8-DF98-EA6DE5426A03}"/>
              </a:ext>
            </a:extLst>
          </p:cNvPr>
          <p:cNvSpPr txBox="1">
            <a:spLocks/>
          </p:cNvSpPr>
          <p:nvPr/>
        </p:nvSpPr>
        <p:spPr>
          <a:xfrm>
            <a:off x="138016" y="1948748"/>
            <a:ext cx="4959826" cy="239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L’arte è un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concetto dinamico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muta nel tempo: è importante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l’analisi economica tenga conto di come le regole sociali e le istituzioni condizionino il comportamento degli individui, anche in campo artistico.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69BE0A-67ED-9D97-233A-836073474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053" y="512371"/>
            <a:ext cx="2736125" cy="442754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EEA4C4-BF1B-44CF-DCC9-E5B913D21578}"/>
              </a:ext>
            </a:extLst>
          </p:cNvPr>
          <p:cNvSpPr txBox="1"/>
          <p:nvPr/>
        </p:nvSpPr>
        <p:spPr>
          <a:xfrm>
            <a:off x="5216839" y="4887238"/>
            <a:ext cx="26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Libro delle ore, Francia, inizio XV secolo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3D49204-A0CC-84C8-57EB-9BC55B723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334" y="512371"/>
            <a:ext cx="2853483" cy="443241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B69C81B-96A7-C270-54B6-D740258FF885}"/>
              </a:ext>
            </a:extLst>
          </p:cNvPr>
          <p:cNvSpPr txBox="1"/>
          <p:nvPr/>
        </p:nvSpPr>
        <p:spPr>
          <a:xfrm>
            <a:off x="8622273" y="4980602"/>
            <a:ext cx="340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Dave </a:t>
            </a:r>
            <a:r>
              <a:rPr lang="it-IT" dirty="0" err="1"/>
              <a:t>McKean</a:t>
            </a:r>
            <a:r>
              <a:rPr lang="it-IT" dirty="0"/>
              <a:t>, cover di </a:t>
            </a:r>
            <a:r>
              <a:rPr lang="it-IT" dirty="0" err="1"/>
              <a:t>Sandman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43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6875338" y="5474982"/>
            <a:ext cx="592954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CAVES:</a:t>
            </a: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ECONOMICHE DI</a:t>
            </a:r>
            <a:b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BENI E SERVIZI ARTISTICI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63B3FBE-BE38-93FD-882F-F65A155D093D}"/>
              </a:ext>
            </a:extLst>
          </p:cNvPr>
          <p:cNvSpPr txBox="1">
            <a:spLocks/>
          </p:cNvSpPr>
          <p:nvPr/>
        </p:nvSpPr>
        <p:spPr>
          <a:xfrm>
            <a:off x="73905" y="1475301"/>
            <a:ext cx="11807435" cy="474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Chi domanda e chi offre è incerto sul merito artistico dei beni: prima dello scambio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nobody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è il futuro merito artistico del bene.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Il lavoro artistico deve essere fonte di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piuttosto che di sacrificio.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L’attività creativa dei prodotti semplici è svolta su base individuale, mentre l’impresa culturale produce beni e servizi artistici complessi, che richiedono necessariamente il lavoro di più artisti.</a:t>
            </a:r>
            <a:endParaRPr lang="it-IT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I beni e i servizi artistici mostrano una combinazione di differenziazione orizzontale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varietà artistica)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verticale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qualità artistica)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Il prodotto creativo è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durevole (ars longa)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26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A71575D-AF4A-92A2-BCB2-1CA5998F48D4}"/>
              </a:ext>
            </a:extLst>
          </p:cNvPr>
          <p:cNvSpPr txBox="1">
            <a:spLocks/>
          </p:cNvSpPr>
          <p:nvPr/>
        </p:nvSpPr>
        <p:spPr>
          <a:xfrm>
            <a:off x="92815" y="1290953"/>
            <a:ext cx="7308109" cy="425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6B693B-D74D-8C50-36AA-B97B77D0F8FA}"/>
              </a:ext>
            </a:extLst>
          </p:cNvPr>
          <p:cNvSpPr txBox="1"/>
          <p:nvPr/>
        </p:nvSpPr>
        <p:spPr>
          <a:xfrm>
            <a:off x="7188440" y="5657309"/>
            <a:ext cx="49107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 DI SCAMBIO DELLE OPERE D’ARTE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3FE59E-9502-20FD-DEE9-4657E7248BF8}"/>
              </a:ext>
            </a:extLst>
          </p:cNvPr>
          <p:cNvSpPr txBox="1"/>
          <p:nvPr/>
        </p:nvSpPr>
        <p:spPr>
          <a:xfrm>
            <a:off x="5768284" y="210467"/>
            <a:ext cx="63664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ARTISTICO COME BENE ECONOMICO</a:t>
            </a:r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AE8C38-BB9C-BBC4-685F-15C002F501A6}"/>
              </a:ext>
            </a:extLst>
          </p:cNvPr>
          <p:cNvSpPr txBox="1"/>
          <p:nvPr/>
        </p:nvSpPr>
        <p:spPr>
          <a:xfrm>
            <a:off x="1009829" y="6527140"/>
            <a:ext cx="53258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Dipartimento di Scienze della Comunicazione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4B83D0-3034-D200-D1E9-3B7CAC75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4" y="5624854"/>
            <a:ext cx="2737341" cy="9022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EB36BE2-625D-363E-1540-7EC3B9CF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21" y="27240"/>
            <a:ext cx="1731414" cy="123759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D943F80-B530-F157-5DD6-F7E2234B4CBD}"/>
              </a:ext>
            </a:extLst>
          </p:cNvPr>
          <p:cNvSpPr txBox="1">
            <a:spLocks/>
          </p:cNvSpPr>
          <p:nvPr/>
        </p:nvSpPr>
        <p:spPr>
          <a:xfrm>
            <a:off x="0" y="1296446"/>
            <a:ext cx="12134708" cy="557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altLang="it-IT" dirty="0"/>
              <a:t>•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dei legami,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con l’artista che vive delle “commesse” del principe (in epoca moderna diventa il modello della politica, quando l’artista lavora entro una relazione forte tra</a:t>
            </a:r>
          </a:p>
          <a:p>
            <a:pPr algn="l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politica e arte).</a:t>
            </a:r>
          </a:p>
          <a:p>
            <a:pPr algn="l"/>
            <a:endParaRPr lang="it-IT" alt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dei beni simbolici,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reciprocità e del dono nell’ambito della comunità artistica, per cui un collezionista si sente partecipe alla creazione dell’opera tramite il suo acquisto.</a:t>
            </a:r>
          </a:p>
          <a:p>
            <a:pPr algn="l"/>
            <a:endParaRPr lang="it-IT" alt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della separazione dal mercato,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cui l’artista produce il bene al buio per un committente che non conosce.</a:t>
            </a:r>
          </a:p>
          <a:p>
            <a:pPr algn="l"/>
            <a:endParaRPr lang="it-IT" altLang="it-I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Modello dell’allocazione ereditaria,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secondo cui i beni circolano per lasciti ereditari e donazioni.</a:t>
            </a:r>
          </a:p>
        </p:txBody>
      </p:sp>
    </p:spTree>
    <p:extLst>
      <p:ext uri="{BB962C8B-B14F-4D97-AF65-F5344CB8AC3E}">
        <p14:creationId xmlns:p14="http://schemas.microsoft.com/office/powerpoint/2010/main" val="9836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1009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di Office</vt:lpstr>
      <vt:lpstr>MERCATO DELL’ARTE   Discipline delle Arti, della Musica e dello Spettacolo (L-3)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44</cp:revision>
  <dcterms:created xsi:type="dcterms:W3CDTF">2022-04-26T11:54:05Z</dcterms:created>
  <dcterms:modified xsi:type="dcterms:W3CDTF">2024-08-06T07:45:42Z</dcterms:modified>
</cp:coreProperties>
</file>