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32" r:id="rId1"/>
  </p:sldMasterIdLst>
  <p:sldIdLst>
    <p:sldId id="256" r:id="rId2"/>
    <p:sldId id="288" r:id="rId3"/>
    <p:sldId id="289" r:id="rId4"/>
    <p:sldId id="292" r:id="rId5"/>
    <p:sldId id="290" r:id="rId6"/>
    <p:sldId id="291" r:id="rId7"/>
    <p:sldId id="293" r:id="rId8"/>
    <p:sldId id="294" r:id="rId9"/>
    <p:sldId id="295" r:id="rId10"/>
    <p:sldId id="296" r:id="rId11"/>
    <p:sldId id="297" r:id="rId12"/>
    <p:sldId id="298" r:id="rId13"/>
    <p:sldId id="299" r:id="rId14"/>
    <p:sldId id="300" r:id="rId15"/>
    <p:sldId id="301" r:id="rId1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74"/>
  </p:normalViewPr>
  <p:slideViewPr>
    <p:cSldViewPr snapToGrid="0">
      <p:cViewPr varScale="1">
        <p:scale>
          <a:sx n="102" d="100"/>
          <a:sy n="102" d="100"/>
        </p:scale>
        <p:origin x="952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07/02/24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54378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07/02/24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137568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07/02/24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533022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07/02/24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358414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07/02/24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48514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07/02/24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550888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07/02/24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99550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07/02/24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781099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07/02/24</a:t>
            </a:fld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104731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07/02/24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999541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07/02/24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389237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0E104C-F7BC-3743-9129-BABE01727AEB}" type="datetimeFigureOut">
              <a:rPr lang="it-IT" smtClean="0"/>
              <a:t>07/02/24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092757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s://eur-lex.europa.eu/legal-content/IT/AUTO/?uri=uriserv:170902_1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211222D-2129-BAAE-00EC-2F84CEC3954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801665"/>
            <a:ext cx="9144000" cy="1139869"/>
          </a:xfrm>
        </p:spPr>
        <p:txBody>
          <a:bodyPr>
            <a:noAutofit/>
          </a:bodyPr>
          <a:lstStyle/>
          <a:p>
            <a:pPr algn="l"/>
            <a:r>
              <a:rPr lang="it-IT" sz="4000" b="1" dirty="0">
                <a:solidFill>
                  <a:srgbClr val="00B0F0"/>
                </a:solidFill>
              </a:rPr>
              <a:t>Diritto del lavoro europeo </a:t>
            </a:r>
            <a:br>
              <a:rPr lang="it-IT" sz="4000" b="1" dirty="0">
                <a:solidFill>
                  <a:srgbClr val="00B0F0"/>
                </a:solidFill>
              </a:rPr>
            </a:br>
            <a:r>
              <a:rPr lang="it-IT" sz="4000" b="1" dirty="0">
                <a:solidFill>
                  <a:srgbClr val="00B0F0"/>
                </a:solidFill>
              </a:rPr>
              <a:t>Prof. Dr. Alessandro Nato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217CB69F-F640-CEDA-212E-18CE2713562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855934"/>
            <a:ext cx="9144000" cy="2401866"/>
          </a:xfrm>
        </p:spPr>
        <p:txBody>
          <a:bodyPr/>
          <a:lstStyle/>
          <a:p>
            <a:pPr algn="l"/>
            <a:r>
              <a:rPr lang="it-IT" b="1">
                <a:solidFill>
                  <a:srgbClr val="00B0F0"/>
                </a:solidFill>
              </a:rPr>
              <a:t>Lezione 9</a:t>
            </a:r>
            <a:endParaRPr lang="it-IT" b="1" dirty="0">
              <a:solidFill>
                <a:srgbClr val="00B0F0"/>
              </a:solidFill>
            </a:endParaRPr>
          </a:p>
          <a:p>
            <a:pPr algn="just"/>
            <a:r>
              <a:rPr lang="it-IT" b="1" i="0" u="none" strike="noStrike" dirty="0">
                <a:solidFill>
                  <a:srgbClr val="212121"/>
                </a:solidFill>
                <a:effectLst/>
                <a:latin typeface="IBM Plex Sans" panose="020B0503050203000203" pitchFamily="34" charset="0"/>
              </a:rPr>
              <a:t>Lavoratori subordinati e coordinamento dei sistemi di sicurezza sociale degli Stati membri</a:t>
            </a:r>
          </a:p>
        </p:txBody>
      </p:sp>
      <p:pic>
        <p:nvPicPr>
          <p:cNvPr id="6" name="Immagine 5">
            <a:extLst>
              <a:ext uri="{FF2B5EF4-FFF2-40B4-BE49-F238E27FC236}">
                <a16:creationId xmlns:a16="http://schemas.microsoft.com/office/drawing/2014/main" id="{42253C77-984C-32E8-95D0-1F148D43E72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39802" y="373084"/>
            <a:ext cx="4292600" cy="1739900"/>
          </a:xfrm>
          <a:prstGeom prst="rect">
            <a:avLst/>
          </a:prstGeom>
        </p:spPr>
      </p:pic>
      <p:pic>
        <p:nvPicPr>
          <p:cNvPr id="7" name="Immagine 6">
            <a:extLst>
              <a:ext uri="{FF2B5EF4-FFF2-40B4-BE49-F238E27FC236}">
                <a16:creationId xmlns:a16="http://schemas.microsoft.com/office/drawing/2014/main" id="{FB095D4B-0F17-7231-66C8-24467E1C567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38413" y="4728080"/>
            <a:ext cx="7772400" cy="20024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476441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A858417-A2E6-2C3F-D5AE-50FC37734F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>
                <a:solidFill>
                  <a:srgbClr val="00B0F0"/>
                </a:solidFill>
              </a:rPr>
              <a:t>Corte di Giustizia e coordinamento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B1677043-03D6-FE4E-932D-58D5CD1BB0F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b="1" dirty="0">
                <a:solidFill>
                  <a:srgbClr val="00B0F0"/>
                </a:solidFill>
              </a:rPr>
              <a:t>C-333/13, </a:t>
            </a:r>
            <a:r>
              <a:rPr lang="it-IT" b="1" dirty="0" err="1">
                <a:solidFill>
                  <a:srgbClr val="00B0F0"/>
                </a:solidFill>
              </a:rPr>
              <a:t>Dano</a:t>
            </a:r>
            <a:r>
              <a:rPr lang="it-IT" dirty="0"/>
              <a:t>:</a:t>
            </a:r>
          </a:p>
          <a:p>
            <a:pPr algn="just"/>
            <a:r>
              <a:rPr lang="it-IT" dirty="0"/>
              <a:t>Le prestazioni speciali in denaro di carattere non contributivo non soggiacciono al principio di esportabilità e quindi l’erogazione di tali prestazioni si interrompe nel caso in cui la persana interessata trasferisca la propria residenza in un altro Stato membro</a:t>
            </a:r>
          </a:p>
          <a:p>
            <a:pPr algn="just"/>
            <a:r>
              <a:rPr lang="it-IT" dirty="0"/>
              <a:t>Comunque la loro erogazione può essere subordinata all’esistenza di un collegamento reale con lo Stato membro ospitante  al fine di evitare un onere eccessivo per il relativo sistema</a:t>
            </a:r>
          </a:p>
        </p:txBody>
      </p:sp>
    </p:spTree>
    <p:extLst>
      <p:ext uri="{BB962C8B-B14F-4D97-AF65-F5344CB8AC3E}">
        <p14:creationId xmlns:p14="http://schemas.microsoft.com/office/powerpoint/2010/main" val="304626166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A858417-A2E6-2C3F-D5AE-50FC37734F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>
                <a:solidFill>
                  <a:srgbClr val="00B0F0"/>
                </a:solidFill>
              </a:rPr>
              <a:t>Corte di Giustizia e coordinamento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B1677043-03D6-FE4E-932D-58D5CD1BB0F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b="1" dirty="0">
                <a:solidFill>
                  <a:srgbClr val="00B0F0"/>
                </a:solidFill>
              </a:rPr>
              <a:t>C-85/11, Moreno</a:t>
            </a:r>
            <a:r>
              <a:rPr lang="it-IT" dirty="0"/>
              <a:t>:</a:t>
            </a:r>
          </a:p>
          <a:p>
            <a:r>
              <a:rPr lang="it-IT" dirty="0"/>
              <a:t>Il principio di parità di trattamento osta alla normativa di uno Stato membro che esiga ai lavoratori a tempo parziale rispetto a quelli a tempo pieno, un periodo contributivo proporzionalmente maggiore ai fini dell’eventuale concessione di una pensione di vecchiaia di tipo contributivo.</a:t>
            </a:r>
          </a:p>
        </p:txBody>
      </p:sp>
    </p:spTree>
    <p:extLst>
      <p:ext uri="{BB962C8B-B14F-4D97-AF65-F5344CB8AC3E}">
        <p14:creationId xmlns:p14="http://schemas.microsoft.com/office/powerpoint/2010/main" val="106215653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D2B44BF-73CC-25A7-54E8-4EB1C7D56E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>
                <a:solidFill>
                  <a:srgbClr val="00B0F0"/>
                </a:solidFill>
              </a:rPr>
              <a:t>Coordinamento dei regimi integrativi di previdenza sociale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5E071FBC-3B7D-6D0A-168A-51A98322A7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Regolamento 883/2004 non trova applicazione nei confronti dei regimi integrativi di previdenza sociale </a:t>
            </a:r>
          </a:p>
          <a:p>
            <a:r>
              <a:rPr lang="it-IT" b="1" dirty="0">
                <a:solidFill>
                  <a:srgbClr val="00B0F0"/>
                </a:solidFill>
              </a:rPr>
              <a:t>Direttiva 98/49/CE e Direttiva 2014/50/UE</a:t>
            </a:r>
            <a:r>
              <a:rPr lang="it-IT" dirty="0"/>
              <a:t> hanno lo scopo di tutelare i diritti pensionistici dei lavoratori che si spostano da uno Stato membro all’altro e sono iscritti a regimi pensionistici complementari. </a:t>
            </a:r>
          </a:p>
          <a:p>
            <a:r>
              <a:rPr lang="it-IT" dirty="0"/>
              <a:t>Tali direttive vanno lette insieme e prevedono q</a:t>
            </a:r>
            <a:r>
              <a:rPr lang="it-IT" b="1" dirty="0">
                <a:solidFill>
                  <a:srgbClr val="00B0F0"/>
                </a:solidFill>
              </a:rPr>
              <a:t>uattro misure principali </a:t>
            </a:r>
            <a:r>
              <a:rPr lang="it-IT" dirty="0"/>
              <a:t>per la salvaguardia dei diritti a pensione complementare dei lavoratori che si spostano all'interno della Comunità</a:t>
            </a:r>
          </a:p>
        </p:txBody>
      </p:sp>
    </p:spTree>
    <p:extLst>
      <p:ext uri="{BB962C8B-B14F-4D97-AF65-F5344CB8AC3E}">
        <p14:creationId xmlns:p14="http://schemas.microsoft.com/office/powerpoint/2010/main" val="352560902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D2B44BF-73CC-25A7-54E8-4EB1C7D56E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>
                <a:solidFill>
                  <a:srgbClr val="00B0F0"/>
                </a:solidFill>
              </a:rPr>
              <a:t>Coordinamento dei regimi integrativi di previdenza sociale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5E071FBC-3B7D-6D0A-168A-51A98322A7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822310"/>
          </a:xfrm>
        </p:spPr>
        <p:txBody>
          <a:bodyPr>
            <a:normAutofit fontScale="85000" lnSpcReduction="10000"/>
          </a:bodyPr>
          <a:lstStyle/>
          <a:p>
            <a:r>
              <a:rPr lang="it-IT" b="1" dirty="0">
                <a:solidFill>
                  <a:srgbClr val="00B0F0"/>
                </a:solidFill>
              </a:rPr>
              <a:t>Direttiva 98/49/CE e Direttiva 2014/50/UE</a:t>
            </a:r>
            <a:r>
              <a:rPr lang="it-IT" dirty="0"/>
              <a:t> quattro misure principali:</a:t>
            </a:r>
          </a:p>
          <a:p>
            <a:pPr marL="0" indent="0" algn="just">
              <a:buNone/>
            </a:pPr>
            <a:r>
              <a:rPr lang="it-IT" b="1" dirty="0">
                <a:solidFill>
                  <a:srgbClr val="00B0F0"/>
                </a:solidFill>
              </a:rPr>
              <a:t>1) </a:t>
            </a:r>
            <a:r>
              <a:rPr lang="it-IT" b="1" i="0" u="none" strike="noStrike" dirty="0">
                <a:solidFill>
                  <a:srgbClr val="00B0F0"/>
                </a:solidFill>
                <a:effectLst/>
              </a:rPr>
              <a:t>Parità di trattamento nel mantenimento dei diritti a pensione:</a:t>
            </a:r>
          </a:p>
          <a:p>
            <a:pPr lvl="2" algn="just"/>
            <a:r>
              <a:rPr lang="it-IT" sz="2600" b="0" i="0" u="none" strike="noStrike" dirty="0">
                <a:effectLst/>
              </a:rPr>
              <a:t>Stati membri devono, per le persone che hanno lasciato un regime pensionistico complementare perché sono andate a lavorare in un altro Stato membro, mantenere i diritti a pensione acquisiti nella stessa misura riservata agli iscritti nei confronti dei quali i contributi non vengono più versati, ma che restano nello stesso Stato membro.</a:t>
            </a:r>
          </a:p>
          <a:p>
            <a:pPr lvl="2" algn="just"/>
            <a:r>
              <a:rPr lang="it-IT" sz="2600" b="0" i="0" u="none" strike="noStrike" dirty="0">
                <a:effectLst/>
              </a:rPr>
              <a:t>La </a:t>
            </a:r>
            <a:r>
              <a:rPr lang="it-IT" sz="2600" b="0" i="0" u="none" strike="noStrike" dirty="0">
                <a:effectLst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direttiva 2014/50/UE</a:t>
            </a:r>
            <a:r>
              <a:rPr lang="it-IT" sz="2600" b="0" i="0" u="none" strike="noStrike" dirty="0">
                <a:effectLst/>
              </a:rPr>
              <a:t>, assicura che chiunque abbia diritti a pensione complementare non li perda quando va a vivere o lavorare in un altro paese dell’UE:</a:t>
            </a:r>
          </a:p>
          <a:p>
            <a:pPr lvl="2" algn="just"/>
            <a:r>
              <a:rPr lang="it-IT" sz="2600" b="0" i="0" u="none" strike="noStrike" dirty="0">
                <a:effectLst/>
              </a:rPr>
              <a:t>i diritti a pensione complementare debbano essere </a:t>
            </a:r>
            <a:r>
              <a:rPr lang="it-IT" sz="2600" b="1" i="0" u="none" strike="noStrike" dirty="0">
                <a:effectLst/>
              </a:rPr>
              <a:t>garantiti</a:t>
            </a:r>
            <a:r>
              <a:rPr lang="it-IT" sz="2600" b="0" i="0" u="none" strike="noStrike" dirty="0">
                <a:effectLst/>
              </a:rPr>
              <a:t> dopo 3 anni di lavoro al più tardi. Se è richiesta un'età minima, essa non deve essere superiore ai 21 anni;</a:t>
            </a:r>
          </a:p>
          <a:p>
            <a:pPr lvl="2" algn="just"/>
            <a:r>
              <a:rPr lang="it-IT" sz="2600" b="0" i="0" u="none" strike="noStrike" dirty="0">
                <a:effectLst/>
              </a:rPr>
              <a:t>i diritti dei lavoratori che lasciano un regime pensionistico di categoria prima del pensionamento debbano essere </a:t>
            </a:r>
            <a:r>
              <a:rPr lang="it-IT" sz="2600" b="1" i="0" u="none" strike="noStrike" dirty="0">
                <a:effectLst/>
              </a:rPr>
              <a:t>mantenuti</a:t>
            </a:r>
            <a:r>
              <a:rPr lang="it-IT" sz="2600" b="0" i="0" u="none" strike="noStrike" dirty="0">
                <a:effectLst/>
              </a:rPr>
              <a:t> e trattati come i diritti di quelli che rimangono nel regime, per quanto riguarda questioni come l'indicizzazione.</a:t>
            </a:r>
          </a:p>
          <a:p>
            <a:pPr marL="0" indent="0">
              <a:buNone/>
            </a:pPr>
            <a:endParaRPr lang="it-IT" b="1" i="0" u="none" strike="noStrike" dirty="0">
              <a:effectLst/>
            </a:endParaRPr>
          </a:p>
          <a:p>
            <a:pPr marL="0" indent="0" algn="just">
              <a:buNone/>
            </a:pPr>
            <a:endParaRPr lang="it-IT" b="1" dirty="0"/>
          </a:p>
        </p:txBody>
      </p:sp>
    </p:spTree>
    <p:extLst>
      <p:ext uri="{BB962C8B-B14F-4D97-AF65-F5344CB8AC3E}">
        <p14:creationId xmlns:p14="http://schemas.microsoft.com/office/powerpoint/2010/main" val="235285271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D2B44BF-73CC-25A7-54E8-4EB1C7D56E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>
                <a:solidFill>
                  <a:srgbClr val="00B0F0"/>
                </a:solidFill>
              </a:rPr>
              <a:t>Coordinamento dei regimi integrativi di previdenza sociale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5E071FBC-3B7D-6D0A-168A-51A98322A7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822310"/>
          </a:xfrm>
        </p:spPr>
        <p:txBody>
          <a:bodyPr>
            <a:normAutofit/>
          </a:bodyPr>
          <a:lstStyle/>
          <a:p>
            <a:r>
              <a:rPr lang="it-IT" b="1" dirty="0">
                <a:solidFill>
                  <a:srgbClr val="00B0F0"/>
                </a:solidFill>
              </a:rPr>
              <a:t>Direttiva 98/49/CE e Direttiva 2014/50/UE</a:t>
            </a:r>
            <a:r>
              <a:rPr lang="it-IT" dirty="0"/>
              <a:t> quattro misure principali:</a:t>
            </a:r>
          </a:p>
          <a:p>
            <a:pPr marL="0" indent="0" algn="just">
              <a:buNone/>
            </a:pPr>
            <a:r>
              <a:rPr lang="it-IT" b="1" dirty="0">
                <a:solidFill>
                  <a:srgbClr val="00B0F0"/>
                </a:solidFill>
              </a:rPr>
              <a:t>2) </a:t>
            </a:r>
            <a:r>
              <a:rPr lang="it-IT" b="1" i="0" u="none" strike="noStrike" dirty="0">
                <a:solidFill>
                  <a:srgbClr val="00B0F0"/>
                </a:solidFill>
                <a:effectLst/>
              </a:rPr>
              <a:t>Pagamenti transfrontalieri</a:t>
            </a:r>
          </a:p>
          <a:p>
            <a:pPr lvl="1" algn="just"/>
            <a:r>
              <a:rPr lang="it-IT" b="0" i="0" u="none" strike="noStrike" dirty="0">
                <a:solidFill>
                  <a:srgbClr val="333333"/>
                </a:solidFill>
                <a:effectLst/>
              </a:rPr>
              <a:t>Gli Stati membri provvedono affinché i regimi pensionistici complementari eroghino i pagamenti in altri Stati membri, al netto di eventuali imposte e spese di transazione, di tutte le prestazioni dovute in virtù di questi regimi complementari.</a:t>
            </a:r>
          </a:p>
          <a:p>
            <a:pPr marL="0" indent="0" algn="just">
              <a:buNone/>
            </a:pPr>
            <a:r>
              <a:rPr lang="it-IT" b="1" i="0" u="none" strike="noStrike" dirty="0">
                <a:solidFill>
                  <a:srgbClr val="00B0F0"/>
                </a:solidFill>
                <a:effectLst/>
              </a:rPr>
              <a:t>3) Lavoratori distaccati e pensioni complementari</a:t>
            </a:r>
          </a:p>
          <a:p>
            <a:pPr lvl="1" algn="just"/>
            <a:r>
              <a:rPr lang="it-IT" b="0" i="0" u="none" strike="noStrike" dirty="0">
                <a:solidFill>
                  <a:srgbClr val="333333"/>
                </a:solidFill>
                <a:effectLst/>
              </a:rPr>
              <a:t>I lavoratori distaccati hanno la possibilità di rimanere nel regime pensionistico del loro paese d'origine durante il periodo di distacco in un altro Stato membro. I lavoratori distaccati e, se del caso, i loro datori di lavoro sono quindi esentati da qualsiasi obbligo di versare contributi ad un regime pensionistico complementare in un altro Stato membro.</a:t>
            </a:r>
          </a:p>
          <a:p>
            <a:pPr marL="0" indent="0" algn="just">
              <a:buNone/>
            </a:pPr>
            <a:endParaRPr lang="it-IT" b="1" i="0" u="none" strike="noStrike" dirty="0">
              <a:effectLst/>
            </a:endParaRPr>
          </a:p>
          <a:p>
            <a:pPr marL="0" indent="0" algn="just">
              <a:buNone/>
            </a:pPr>
            <a:endParaRPr lang="it-IT" b="1" dirty="0"/>
          </a:p>
        </p:txBody>
      </p:sp>
    </p:spTree>
    <p:extLst>
      <p:ext uri="{BB962C8B-B14F-4D97-AF65-F5344CB8AC3E}">
        <p14:creationId xmlns:p14="http://schemas.microsoft.com/office/powerpoint/2010/main" val="68129350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D2B44BF-73CC-25A7-54E8-4EB1C7D56E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>
                <a:solidFill>
                  <a:srgbClr val="00B0F0"/>
                </a:solidFill>
              </a:rPr>
              <a:t>Coordinamento dei regimi integrativi di previdenza sociale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5E071FBC-3B7D-6D0A-168A-51A98322A7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822310"/>
          </a:xfrm>
        </p:spPr>
        <p:txBody>
          <a:bodyPr>
            <a:normAutofit/>
          </a:bodyPr>
          <a:lstStyle/>
          <a:p>
            <a:r>
              <a:rPr lang="it-IT" b="1" dirty="0">
                <a:solidFill>
                  <a:srgbClr val="00B0F0"/>
                </a:solidFill>
              </a:rPr>
              <a:t>Direttiva 98/49/CE e Direttiva 2014/50/UE</a:t>
            </a:r>
            <a:r>
              <a:rPr lang="it-IT" dirty="0"/>
              <a:t> quattro misure principali:</a:t>
            </a:r>
          </a:p>
          <a:p>
            <a:pPr algn="just"/>
            <a:r>
              <a:rPr lang="it-IT" b="1" i="0" u="none" strike="noStrike" dirty="0">
                <a:solidFill>
                  <a:srgbClr val="00B0F0"/>
                </a:solidFill>
                <a:effectLst/>
              </a:rPr>
              <a:t>4) Informazione degli iscritti</a:t>
            </a:r>
          </a:p>
          <a:p>
            <a:pPr lvl="1" algn="just"/>
            <a:r>
              <a:rPr lang="it-IT" b="0" i="0" u="none" strike="noStrike" dirty="0">
                <a:solidFill>
                  <a:srgbClr val="333333"/>
                </a:solidFill>
                <a:effectLst/>
              </a:rPr>
              <a:t>I datori di lavoro, gli amministratori o altri responsabili della gestione di un regime pensionistico complementare devono informare adeguatamente gli iscritti dei loro diritti a pensione e delle altre possibilità offerte loro dal regime complementare, quando si spostano in un altro Stato membro.</a:t>
            </a:r>
          </a:p>
          <a:p>
            <a:pPr lvl="1" algn="just"/>
            <a:r>
              <a:rPr lang="it-IT" b="0" i="0" u="none" strike="noStrike" dirty="0">
                <a:solidFill>
                  <a:srgbClr val="333333"/>
                </a:solidFill>
                <a:effectLst/>
              </a:rPr>
              <a:t>Ai sensi della direttiva 2014/50/UE, i lavoratori in un regime pensionistico complementare possono chiedere in che modo l'interruzione del lavoro o lo spostamento influenzi i loro diritti a pensione complementare e le condizioni che si applicherebbero per il futuro trattamento di tali diritti.</a:t>
            </a:r>
          </a:p>
          <a:p>
            <a:pPr lvl="1" algn="just"/>
            <a:r>
              <a:rPr lang="it-IT" b="0" i="0" u="none" strike="noStrike" dirty="0">
                <a:solidFill>
                  <a:srgbClr val="333333"/>
                </a:solidFill>
                <a:effectLst/>
              </a:rPr>
              <a:t>Le persone che hanno lasciato il regime devono essere informate circa il valore e il trattamento dei loro diritti.</a:t>
            </a:r>
          </a:p>
          <a:p>
            <a:pPr marL="0" indent="0" algn="just">
              <a:buNone/>
            </a:pPr>
            <a:endParaRPr lang="it-IT" b="1" i="0" u="none" strike="noStrike" dirty="0">
              <a:effectLst/>
            </a:endParaRPr>
          </a:p>
          <a:p>
            <a:pPr marL="0" indent="0" algn="just">
              <a:buNone/>
            </a:pPr>
            <a:endParaRPr lang="it-IT" b="1" dirty="0"/>
          </a:p>
        </p:txBody>
      </p:sp>
    </p:spTree>
    <p:extLst>
      <p:ext uri="{BB962C8B-B14F-4D97-AF65-F5344CB8AC3E}">
        <p14:creationId xmlns:p14="http://schemas.microsoft.com/office/powerpoint/2010/main" val="16651537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6305C2B-405B-6A76-2468-368B4EE74C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>
                <a:solidFill>
                  <a:srgbClr val="00B0F0"/>
                </a:solidFill>
              </a:rPr>
              <a:t>UE e sicurezza sociale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91AAEEC7-FF1E-6A0E-D55F-550FD83CDB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66725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it-IT" dirty="0"/>
          </a:p>
          <a:p>
            <a:r>
              <a:rPr lang="it-IT" dirty="0"/>
              <a:t>Competenza Stati membri in materia sicurezza sociale</a:t>
            </a:r>
          </a:p>
          <a:p>
            <a:r>
              <a:rPr lang="it-IT" dirty="0"/>
              <a:t>Legislazione UE non armonizza o unifica i trattamenti esistenti nei singoli ordinamenti degli Stati membri</a:t>
            </a:r>
          </a:p>
          <a:p>
            <a:r>
              <a:rPr lang="it-IT" dirty="0"/>
              <a:t>Intervento UE: </a:t>
            </a:r>
          </a:p>
          <a:p>
            <a:r>
              <a:rPr lang="it-IT" b="1" i="1" dirty="0">
                <a:solidFill>
                  <a:srgbClr val="00B0F0"/>
                </a:solidFill>
              </a:rPr>
              <a:t>Soft </a:t>
            </a:r>
            <a:r>
              <a:rPr lang="it-IT" b="1" i="1" dirty="0" err="1">
                <a:solidFill>
                  <a:srgbClr val="00B0F0"/>
                </a:solidFill>
              </a:rPr>
              <a:t>law</a:t>
            </a:r>
            <a:r>
              <a:rPr lang="it-IT" dirty="0"/>
              <a:t>: previsioni programmatiche e di indirizzo</a:t>
            </a:r>
          </a:p>
          <a:p>
            <a:pPr algn="just"/>
            <a:r>
              <a:rPr lang="it-IT" b="1" i="1" dirty="0">
                <a:solidFill>
                  <a:srgbClr val="00B0F0"/>
                </a:solidFill>
              </a:rPr>
              <a:t>Hard </a:t>
            </a:r>
            <a:r>
              <a:rPr lang="it-IT" b="1" i="1" dirty="0" err="1">
                <a:solidFill>
                  <a:srgbClr val="00B0F0"/>
                </a:solidFill>
              </a:rPr>
              <a:t>law</a:t>
            </a:r>
            <a:r>
              <a:rPr lang="it-IT" dirty="0"/>
              <a:t>: reg. 883/2004 che definisce uno scenario comune di riferimento entro cui poter identificare di volta in volta il singolo regime nazionale applicabile.</a:t>
            </a:r>
          </a:p>
        </p:txBody>
      </p:sp>
    </p:spTree>
    <p:extLst>
      <p:ext uri="{BB962C8B-B14F-4D97-AF65-F5344CB8AC3E}">
        <p14:creationId xmlns:p14="http://schemas.microsoft.com/office/powerpoint/2010/main" val="40009841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FA8A30F-9347-C49F-C336-B08FFF1E53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>
                <a:solidFill>
                  <a:srgbClr val="00B0F0"/>
                </a:solidFill>
              </a:rPr>
              <a:t>Sicurezza sociale e UE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4EDD21F5-ADC8-9EB0-BAA2-BCE31BBC6F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802187"/>
          </a:xfrm>
        </p:spPr>
        <p:txBody>
          <a:bodyPr>
            <a:normAutofit fontScale="92500" lnSpcReduction="10000"/>
          </a:bodyPr>
          <a:lstStyle/>
          <a:p>
            <a:r>
              <a:rPr lang="it-IT" dirty="0">
                <a:latin typeface="Calibri" panose="020F0502020204030204" pitchFamily="34" charset="0"/>
                <a:cs typeface="Calibri" panose="020F0502020204030204" pitchFamily="34" charset="0"/>
              </a:rPr>
              <a:t>Disposizioni di coordinamento reg. 883/2004 sono finalizzate alla preservazione della libertà fondamentale sancita dall’art. 45 TFUE.</a:t>
            </a:r>
          </a:p>
          <a:p>
            <a:pPr lvl="1"/>
            <a:r>
              <a:rPr lang="it-IT" dirty="0">
                <a:latin typeface="Calibri" panose="020F0502020204030204" pitchFamily="34" charset="0"/>
                <a:cs typeface="Calibri" panose="020F0502020204030204" pitchFamily="34" charset="0"/>
              </a:rPr>
              <a:t>Senza regole che garantiscono il cumulo di periodi assicurativi e contributivi difficilmente si realizza la libera circolazione dei lavoratori.</a:t>
            </a:r>
          </a:p>
          <a:p>
            <a:pPr lvl="1"/>
            <a:r>
              <a:rPr lang="it-IT" dirty="0">
                <a:latin typeface="Calibri" panose="020F0502020204030204" pitchFamily="34" charset="0"/>
                <a:cs typeface="Calibri" panose="020F0502020204030204" pitchFamily="34" charset="0"/>
              </a:rPr>
              <a:t>Art. 34 Carta diritti fondamentali</a:t>
            </a:r>
          </a:p>
          <a:p>
            <a:r>
              <a:rPr lang="it-IT" dirty="0">
                <a:latin typeface="Calibri" panose="020F0502020204030204" pitchFamily="34" charset="0"/>
                <a:cs typeface="Calibri" panose="020F0502020204030204" pitchFamily="34" charset="0"/>
              </a:rPr>
              <a:t>Le regole di coordinamento del reg. 883/2004 si applicano a (</a:t>
            </a:r>
            <a:r>
              <a:rPr lang="it-IT" b="1" dirty="0">
                <a:solidFill>
                  <a:srgbClr val="00B0F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ambito soggettivo</a:t>
            </a:r>
            <a:r>
              <a:rPr lang="it-IT" dirty="0">
                <a:latin typeface="Calibri" panose="020F0502020204030204" pitchFamily="34" charset="0"/>
                <a:cs typeface="Calibri" panose="020F0502020204030204" pitchFamily="34" charset="0"/>
              </a:rPr>
              <a:t>):</a:t>
            </a:r>
          </a:p>
          <a:p>
            <a:pPr lvl="1"/>
            <a:r>
              <a:rPr lang="it-IT" b="0" i="0" u="none" strike="noStrike" dirty="0">
                <a:solidFill>
                  <a:srgbClr val="21212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Lavoratori subordinati e coordinamento dei sistemi di sicurezza sociale degli Stati membri</a:t>
            </a:r>
            <a:r>
              <a:rPr lang="it-IT" dirty="0"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</a:p>
          <a:p>
            <a:pPr lvl="1"/>
            <a:r>
              <a:rPr lang="it-IT" dirty="0">
                <a:latin typeface="Calibri" panose="020F0502020204030204" pitchFamily="34" charset="0"/>
                <a:cs typeface="Calibri" panose="020F0502020204030204" pitchFamily="34" charset="0"/>
              </a:rPr>
              <a:t>Cittadini e familiari di Stati membri UE </a:t>
            </a:r>
          </a:p>
          <a:p>
            <a:pPr lvl="1"/>
            <a:r>
              <a:rPr lang="it-IT" dirty="0">
                <a:latin typeface="Calibri" panose="020F0502020204030204" pitchFamily="34" charset="0"/>
                <a:cs typeface="Calibri" panose="020F0502020204030204" pitchFamily="34" charset="0"/>
              </a:rPr>
              <a:t>Cittadini e familiari degli altri Paesi dello spazio economico europeo (Islanda, Liechtenstein, Norvegia) e Svizzera</a:t>
            </a:r>
          </a:p>
          <a:p>
            <a:pPr lvl="1"/>
            <a:r>
              <a:rPr lang="it-IT" dirty="0">
                <a:latin typeface="Calibri" panose="020F0502020204030204" pitchFamily="34" charset="0"/>
                <a:cs typeface="Calibri" panose="020F0502020204030204" pitchFamily="34" charset="0"/>
              </a:rPr>
              <a:t>Apolidi, rifugiati, cittadini e familiari di paesi terzi che soggiornano regolarmente nell’UE e nel SEE e che sono o sono stati assicurati in uno di questi Paesi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0402619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22959F8-D1BE-1C36-1E40-059DF488DB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>
                <a:solidFill>
                  <a:srgbClr val="00B0F0"/>
                </a:solidFill>
              </a:rPr>
              <a:t>Sicurezza sociale e UE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D2DD8F62-291F-4A24-0CD7-29F9577DC5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Il reg. 883/2004 si applica alle principali prestazioni sociali (</a:t>
            </a:r>
            <a:r>
              <a:rPr lang="it-IT" b="1" dirty="0">
                <a:solidFill>
                  <a:srgbClr val="00B0F0"/>
                </a:solidFill>
              </a:rPr>
              <a:t>ambito oggettivo</a:t>
            </a:r>
            <a:r>
              <a:rPr lang="it-IT" dirty="0"/>
              <a:t>):</a:t>
            </a:r>
          </a:p>
          <a:p>
            <a:r>
              <a:rPr lang="it-IT" dirty="0"/>
              <a:t>Malattia, maternità e paternità, infortuni sul lavoro, malattie professionali, invalidità, vecchiaia, superstiti, disoccupazione, assegni familiari, prepensionamento</a:t>
            </a:r>
          </a:p>
          <a:p>
            <a:r>
              <a:rPr lang="it-IT" dirty="0"/>
              <a:t>Non opera con riguardo all’assistenza sociale e a quella sanitaria, collegata normalmente alla situazione finanziaria e reddituale del soggetto beneficiario e sganciate da un meccanismo assicurativo.</a:t>
            </a:r>
          </a:p>
        </p:txBody>
      </p:sp>
    </p:spTree>
    <p:extLst>
      <p:ext uri="{BB962C8B-B14F-4D97-AF65-F5344CB8AC3E}">
        <p14:creationId xmlns:p14="http://schemas.microsoft.com/office/powerpoint/2010/main" val="8230856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9ADD4AC-FC18-7C3E-E9DF-6DB04D065C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>
                <a:solidFill>
                  <a:srgbClr val="00B0F0"/>
                </a:solidFill>
              </a:rPr>
              <a:t>Principi portanti del coordinamento UE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4067AEB2-3717-0120-DCB8-4AD24EE181C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Principi:</a:t>
            </a:r>
          </a:p>
          <a:p>
            <a:pPr marL="0" indent="0" algn="just">
              <a:buNone/>
            </a:pPr>
            <a:r>
              <a:rPr lang="it-IT" dirty="0"/>
              <a:t>	1) </a:t>
            </a:r>
            <a:r>
              <a:rPr lang="it-IT" b="1" dirty="0">
                <a:solidFill>
                  <a:srgbClr val="00B0F0"/>
                </a:solidFill>
              </a:rPr>
              <a:t>Parità di trattamento e divieto di discriminazione </a:t>
            </a:r>
            <a:r>
              <a:rPr lang="it-IT" dirty="0"/>
              <a:t>nella 	fruizione delle prestazioni sociali rese dai singoli ordinamenti 	nazionali (art. 4 reg. 883/2004).</a:t>
            </a:r>
          </a:p>
          <a:p>
            <a:pPr marL="0" indent="0" algn="just">
              <a:buNone/>
            </a:pPr>
            <a:r>
              <a:rPr lang="it-IT" dirty="0"/>
              <a:t>	2) </a:t>
            </a:r>
            <a:r>
              <a:rPr lang="it-IT" b="1" dirty="0">
                <a:solidFill>
                  <a:srgbClr val="00B0F0"/>
                </a:solidFill>
              </a:rPr>
              <a:t>Unicità del regime previdenziale</a:t>
            </a:r>
            <a:r>
              <a:rPr lang="it-IT" dirty="0"/>
              <a:t>: i contributi vanno versati ad 	una sola gestione. Il lavoratore è soggetto ad una sola 	legislazione previdenziale per volta.</a:t>
            </a:r>
          </a:p>
          <a:p>
            <a:pPr marL="0" indent="0" algn="just">
              <a:buNone/>
            </a:pPr>
            <a:r>
              <a:rPr lang="it-IT" dirty="0"/>
              <a:t>	3) </a:t>
            </a:r>
            <a:r>
              <a:rPr lang="it-IT" b="1" dirty="0">
                <a:solidFill>
                  <a:srgbClr val="00B0F0"/>
                </a:solidFill>
              </a:rPr>
              <a:t>Territorialità del regime previdenziale</a:t>
            </a:r>
            <a:r>
              <a:rPr lang="it-IT" dirty="0"/>
              <a:t>: il regime applicabile è 	quello in cui viene svolta la prestazione lavorativa.</a:t>
            </a:r>
          </a:p>
        </p:txBody>
      </p:sp>
    </p:spTree>
    <p:extLst>
      <p:ext uri="{BB962C8B-B14F-4D97-AF65-F5344CB8AC3E}">
        <p14:creationId xmlns:p14="http://schemas.microsoft.com/office/powerpoint/2010/main" val="30219362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9ADD4AC-FC18-7C3E-E9DF-6DB04D065C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>
                <a:solidFill>
                  <a:srgbClr val="00B0F0"/>
                </a:solidFill>
              </a:rPr>
              <a:t>Principi portanti del coordinamento UE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4067AEB2-3717-0120-DCB8-4AD24EE181C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Principi:</a:t>
            </a:r>
          </a:p>
          <a:p>
            <a:pPr marL="0" indent="0" algn="just">
              <a:buNone/>
            </a:pPr>
            <a:r>
              <a:rPr lang="it-IT" dirty="0"/>
              <a:t>	4) </a:t>
            </a:r>
            <a:r>
              <a:rPr lang="it-IT" b="1" dirty="0">
                <a:solidFill>
                  <a:srgbClr val="00B0F0"/>
                </a:solidFill>
              </a:rPr>
              <a:t>Totalizzazione dei periodi assicurativi</a:t>
            </a:r>
            <a:r>
              <a:rPr lang="it-IT" dirty="0"/>
              <a:t>: i periodi assicurativi 	devono cumularsi, le contribuzioni versate in uno Stato membro 	non andranno mai perse.</a:t>
            </a:r>
          </a:p>
          <a:p>
            <a:pPr marL="0" indent="0" algn="just">
              <a:buNone/>
            </a:pPr>
            <a:r>
              <a:rPr lang="it-IT" dirty="0"/>
              <a:t>	5) </a:t>
            </a:r>
            <a:r>
              <a:rPr lang="it-IT" b="1" dirty="0">
                <a:solidFill>
                  <a:srgbClr val="00B0F0"/>
                </a:solidFill>
              </a:rPr>
              <a:t>Esportabilità delle prestazioni</a:t>
            </a:r>
            <a:r>
              <a:rPr lang="it-IT" dirty="0"/>
              <a:t>: il soggetto che benefici di una 	prestazione sociale in denaro da parte di un regime 	previdenziale, la conserva e mantiene il diritto alla 	corresponsione anche se decide di trasferire la propria residenza 	o dimora in altro Paese europeo.</a:t>
            </a:r>
          </a:p>
        </p:txBody>
      </p:sp>
    </p:spTree>
    <p:extLst>
      <p:ext uri="{BB962C8B-B14F-4D97-AF65-F5344CB8AC3E}">
        <p14:creationId xmlns:p14="http://schemas.microsoft.com/office/powerpoint/2010/main" val="30800268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425C7D8-5A68-0CBA-7F08-D3B2EF8C08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>
                <a:solidFill>
                  <a:srgbClr val="00B0F0"/>
                </a:solidFill>
              </a:rPr>
              <a:t>Principi portanti del coordinamento UE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93A9E011-AE4B-4882-70F2-D8EEF7FD14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Parità di trattamento e divieto di discriminazione, Unicità del regime previdenziale e Totalizzazione dei periodi assicurativi </a:t>
            </a:r>
            <a:r>
              <a:rPr lang="it-IT" b="1" dirty="0">
                <a:solidFill>
                  <a:srgbClr val="00B0F0"/>
                </a:solidFill>
              </a:rPr>
              <a:t>non possono subire deroghe</a:t>
            </a:r>
            <a:r>
              <a:rPr lang="it-IT" dirty="0"/>
              <a:t>.</a:t>
            </a:r>
          </a:p>
          <a:p>
            <a:r>
              <a:rPr lang="it-IT" dirty="0"/>
              <a:t>Il </a:t>
            </a:r>
            <a:r>
              <a:rPr lang="it-IT" b="1" dirty="0">
                <a:solidFill>
                  <a:srgbClr val="00B0F0"/>
                </a:solidFill>
              </a:rPr>
              <a:t>principio di territorialità presenta due deroghe</a:t>
            </a:r>
            <a:r>
              <a:rPr lang="it-IT" dirty="0"/>
              <a:t>:</a:t>
            </a:r>
          </a:p>
          <a:p>
            <a:pPr marL="514350" indent="-514350">
              <a:buAutoNum type="alphaUcParenR"/>
            </a:pPr>
            <a:r>
              <a:rPr lang="it-IT" dirty="0"/>
              <a:t>Distacco infra-biennale</a:t>
            </a:r>
          </a:p>
          <a:p>
            <a:pPr marL="514350" indent="-514350">
              <a:buAutoNum type="alphaUcParenR"/>
            </a:pPr>
            <a:r>
              <a:rPr lang="it-IT" dirty="0"/>
              <a:t>Regola dello Stato di residenza in caso dello svolgimento di una pluralità di attività lavorative in diversi Paesi membri.</a:t>
            </a:r>
          </a:p>
        </p:txBody>
      </p:sp>
    </p:spTree>
    <p:extLst>
      <p:ext uri="{BB962C8B-B14F-4D97-AF65-F5344CB8AC3E}">
        <p14:creationId xmlns:p14="http://schemas.microsoft.com/office/powerpoint/2010/main" val="351549601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425C7D8-5A68-0CBA-7F08-D3B2EF8C08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>
                <a:solidFill>
                  <a:srgbClr val="00B0F0"/>
                </a:solidFill>
              </a:rPr>
              <a:t>Principi portanti del coordinamento UE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93A9E011-AE4B-4882-70F2-D8EEF7FD14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dirty="0"/>
              <a:t>Il </a:t>
            </a:r>
            <a:r>
              <a:rPr lang="it-IT" b="1" dirty="0">
                <a:solidFill>
                  <a:srgbClr val="00B0F0"/>
                </a:solidFill>
              </a:rPr>
              <a:t>principio di territorialità presenta due deroghe</a:t>
            </a:r>
            <a:r>
              <a:rPr lang="it-IT" dirty="0"/>
              <a:t>:</a:t>
            </a:r>
          </a:p>
          <a:p>
            <a:pPr marL="514350" indent="-514350">
              <a:buAutoNum type="alphaUcParenR"/>
            </a:pPr>
            <a:r>
              <a:rPr lang="it-IT" b="1" dirty="0">
                <a:solidFill>
                  <a:srgbClr val="00B0F0"/>
                </a:solidFill>
              </a:rPr>
              <a:t>Distacco infra-biennale</a:t>
            </a:r>
            <a:r>
              <a:rPr lang="it-IT" dirty="0"/>
              <a:t>: </a:t>
            </a:r>
          </a:p>
          <a:p>
            <a:pPr lvl="1"/>
            <a:r>
              <a:rPr lang="it-IT" dirty="0"/>
              <a:t>Obbligo di mantenere l’ancoraggio al sistema previdenziale di appartenenza durante il periodo di invio lavorativo in un diverso Stato membro per svolgere attività professionale temporanea.</a:t>
            </a:r>
          </a:p>
          <a:p>
            <a:pPr lvl="1"/>
            <a:r>
              <a:rPr lang="it-IT" dirty="0"/>
              <a:t>Al fine che si realizzi tale situazione è necessario che:</a:t>
            </a:r>
          </a:p>
          <a:p>
            <a:pPr lvl="1"/>
            <a:r>
              <a:rPr lang="it-IT" dirty="0"/>
              <a:t>il datore di lavoro distaccante abbia un centro di interessi economici nello Stato di invio, </a:t>
            </a:r>
          </a:p>
          <a:p>
            <a:pPr lvl="1"/>
            <a:r>
              <a:rPr lang="it-IT" dirty="0"/>
              <a:t>che l’attività di lavoro sia svolta per conto del datore di lavoro </a:t>
            </a:r>
          </a:p>
          <a:p>
            <a:pPr lvl="1"/>
            <a:r>
              <a:rPr lang="it-IT" dirty="0"/>
              <a:t>e che il lavoratore non venga inviato in sostituzione di altro lavoratore giunto al termine del distacco.</a:t>
            </a:r>
          </a:p>
        </p:txBody>
      </p:sp>
    </p:spTree>
    <p:extLst>
      <p:ext uri="{BB962C8B-B14F-4D97-AF65-F5344CB8AC3E}">
        <p14:creationId xmlns:p14="http://schemas.microsoft.com/office/powerpoint/2010/main" val="402549950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425C7D8-5A68-0CBA-7F08-D3B2EF8C08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>
                <a:solidFill>
                  <a:srgbClr val="00B0F0"/>
                </a:solidFill>
              </a:rPr>
              <a:t>Principi portanti del coordinamento UE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93A9E011-AE4B-4882-70F2-D8EEF7FD14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dirty="0"/>
              <a:t>Il </a:t>
            </a:r>
            <a:r>
              <a:rPr lang="it-IT" b="1" dirty="0">
                <a:solidFill>
                  <a:srgbClr val="00B0F0"/>
                </a:solidFill>
              </a:rPr>
              <a:t>principio di territorialità presenta due deroghe</a:t>
            </a:r>
            <a:r>
              <a:rPr lang="it-IT" dirty="0"/>
              <a:t>:</a:t>
            </a:r>
          </a:p>
          <a:p>
            <a:pPr marL="0" indent="0">
              <a:buNone/>
            </a:pPr>
            <a:r>
              <a:rPr lang="it-IT" dirty="0"/>
              <a:t>B) Regola dello Stato di residenza in caso dello svolgimento di una pluralità di attività lavorative in diversi Paesi membri:</a:t>
            </a:r>
          </a:p>
          <a:p>
            <a:pPr lvl="1"/>
            <a:r>
              <a:rPr lang="it-IT" dirty="0"/>
              <a:t>Attribuzione priorità al principio della </a:t>
            </a:r>
            <a:r>
              <a:rPr lang="it-IT" b="1" i="1" dirty="0" err="1">
                <a:solidFill>
                  <a:srgbClr val="00B0F0"/>
                </a:solidFill>
              </a:rPr>
              <a:t>lex</a:t>
            </a:r>
            <a:r>
              <a:rPr lang="it-IT" b="1" i="1" dirty="0">
                <a:solidFill>
                  <a:srgbClr val="00B0F0"/>
                </a:solidFill>
              </a:rPr>
              <a:t> loci </a:t>
            </a:r>
            <a:r>
              <a:rPr lang="it-IT" b="1" i="1" dirty="0" err="1">
                <a:solidFill>
                  <a:srgbClr val="00B0F0"/>
                </a:solidFill>
              </a:rPr>
              <a:t>domicilii</a:t>
            </a:r>
            <a:r>
              <a:rPr lang="it-IT" b="1" i="1" dirty="0">
                <a:solidFill>
                  <a:srgbClr val="00B0F0"/>
                </a:solidFill>
              </a:rPr>
              <a:t> </a:t>
            </a:r>
            <a:r>
              <a:rPr lang="it-IT" dirty="0"/>
              <a:t>ogni qual volta il lavoratore presti la propria attività in più Stati membri</a:t>
            </a:r>
          </a:p>
          <a:p>
            <a:pPr lvl="1"/>
            <a:r>
              <a:rPr lang="it-IT" dirty="0"/>
              <a:t>Prevalenza della disciplina previdenziale dello Stato di residenza del lavoratore ogni volta che lo stesso svolga parte sostanziale della propria attività (almeno il 25%) nel Paese di residenza. </a:t>
            </a:r>
          </a:p>
          <a:p>
            <a:pPr lvl="1"/>
            <a:r>
              <a:rPr lang="it-IT" dirty="0"/>
              <a:t>Tale deroga vale anche per gli autonomi</a:t>
            </a:r>
          </a:p>
          <a:p>
            <a:pPr lvl="1"/>
            <a:r>
              <a:rPr lang="it-IT" dirty="0"/>
              <a:t>Se il lavoratore svolge attività subordinata in un Paese e autonoma in un altro, prevale la legislazione in cui svolge l’attività subordinata.</a:t>
            </a:r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99807941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Giallo arancione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Tema di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i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580</TotalTime>
  <Words>1406</Words>
  <Application>Microsoft Macintosh PowerPoint</Application>
  <PresentationFormat>Widescreen</PresentationFormat>
  <Paragraphs>82</Paragraphs>
  <Slides>15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15</vt:i4>
      </vt:variant>
    </vt:vector>
  </HeadingPairs>
  <TitlesOfParts>
    <vt:vector size="20" baseType="lpstr">
      <vt:lpstr>Arial</vt:lpstr>
      <vt:lpstr>Calibri</vt:lpstr>
      <vt:lpstr>Calibri Light</vt:lpstr>
      <vt:lpstr>IBM Plex Sans</vt:lpstr>
      <vt:lpstr>Tema di Office</vt:lpstr>
      <vt:lpstr>Diritto del lavoro europeo  Prof. Dr. Alessandro Nato</vt:lpstr>
      <vt:lpstr>UE e sicurezza sociale</vt:lpstr>
      <vt:lpstr>Sicurezza sociale e UE</vt:lpstr>
      <vt:lpstr>Sicurezza sociale e UE</vt:lpstr>
      <vt:lpstr>Principi portanti del coordinamento UE</vt:lpstr>
      <vt:lpstr>Principi portanti del coordinamento UE</vt:lpstr>
      <vt:lpstr>Principi portanti del coordinamento UE</vt:lpstr>
      <vt:lpstr>Principi portanti del coordinamento UE</vt:lpstr>
      <vt:lpstr>Principi portanti del coordinamento UE</vt:lpstr>
      <vt:lpstr>Corte di Giustizia e coordinamento</vt:lpstr>
      <vt:lpstr>Corte di Giustizia e coordinamento</vt:lpstr>
      <vt:lpstr>Coordinamento dei regimi integrativi di previdenza sociale</vt:lpstr>
      <vt:lpstr>Coordinamento dei regimi integrativi di previdenza sociale</vt:lpstr>
      <vt:lpstr>Coordinamento dei regimi integrativi di previdenza sociale</vt:lpstr>
      <vt:lpstr>Coordinamento dei regimi integrativi di previdenza sociale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Alessandro Nato</dc:creator>
  <cp:lastModifiedBy>Alessandro Nato</cp:lastModifiedBy>
  <cp:revision>58</cp:revision>
  <dcterms:created xsi:type="dcterms:W3CDTF">2022-09-09T08:27:37Z</dcterms:created>
  <dcterms:modified xsi:type="dcterms:W3CDTF">2024-02-07T15:40:16Z</dcterms:modified>
</cp:coreProperties>
</file>