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Garamond"/>
      <p:regular r:id="rId24"/>
      <p:bold r:id="rId25"/>
      <p:italic r:id="rId26"/>
      <p:boldItalic r:id="rId27"/>
    </p:embeddedFont>
    <p:embeddedFont>
      <p:font typeface="Tahoma"/>
      <p:regular r:id="rId28"/>
      <p:bold r:id="rId29"/>
    </p:embeddedFont>
    <p:embeddedFont>
      <p:font typeface="Century Schoolbook"/>
      <p:regular r:id="rId30"/>
      <p:bold r:id="rId31"/>
      <p:italic r:id="rId32"/>
      <p:boldItalic r:id="rId33"/>
    </p:embeddedFont>
    <p:embeddedFont>
      <p:font typeface="Libre Baskerville"/>
      <p:regular r:id="rId34"/>
      <p:bold r:id="rId35"/>
      <p: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7" roundtripDataSignature="AMtx7mi/h+1CVRfS4KxZUCuCD0okFcow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ACDD0E-EBD3-47CB-BC24-D176D95E54DA}">
  <a:tblStyle styleId="{92ACDD0E-EBD3-47CB-BC24-D176D95E54D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Garamond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aramond-italic.fntdata"/><Relationship Id="rId25" Type="http://schemas.openxmlformats.org/officeDocument/2006/relationships/font" Target="fonts/Garamond-bold.fntdata"/><Relationship Id="rId28" Type="http://schemas.openxmlformats.org/officeDocument/2006/relationships/font" Target="fonts/Tahoma-regular.fntdata"/><Relationship Id="rId27" Type="http://schemas.openxmlformats.org/officeDocument/2006/relationships/font" Target="fonts/Garamon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Schoolbook-bold.fntdata"/><Relationship Id="rId30" Type="http://schemas.openxmlformats.org/officeDocument/2006/relationships/font" Target="fonts/CenturySchoolbook-regular.fntdata"/><Relationship Id="rId11" Type="http://schemas.openxmlformats.org/officeDocument/2006/relationships/slide" Target="slides/slide6.xml"/><Relationship Id="rId33" Type="http://schemas.openxmlformats.org/officeDocument/2006/relationships/font" Target="fonts/CenturySchoolbook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Schoolbook-italic.fntdata"/><Relationship Id="rId13" Type="http://schemas.openxmlformats.org/officeDocument/2006/relationships/slide" Target="slides/slide8.xml"/><Relationship Id="rId35" Type="http://schemas.openxmlformats.org/officeDocument/2006/relationships/font" Target="fonts/LibreBaskerville-bold.fntdata"/><Relationship Id="rId12" Type="http://schemas.openxmlformats.org/officeDocument/2006/relationships/slide" Target="slides/slide7.xml"/><Relationship Id="rId34" Type="http://schemas.openxmlformats.org/officeDocument/2006/relationships/font" Target="fonts/LibreBaskerville-regular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LibreBaskerville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3575" lIns="87150" spcFirstLastPara="1" rIns="87150" wrap="square" tIns="435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9fb40ce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339fb40cee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b="0" i="0" lang="it-I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9fcf82391_0_0:notes"/>
          <p:cNvSpPr txBox="1"/>
          <p:nvPr>
            <p:ph idx="1" type="body"/>
          </p:nvPr>
        </p:nvSpPr>
        <p:spPr>
          <a:xfrm>
            <a:off x="685800" y="4342845"/>
            <a:ext cx="5486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339fcf82391_0_0:notes"/>
          <p:cNvSpPr/>
          <p:nvPr>
            <p:ph idx="2" type="sldImg"/>
          </p:nvPr>
        </p:nvSpPr>
        <p:spPr>
          <a:xfrm>
            <a:off x="187569" y="685241"/>
            <a:ext cx="6483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9fcf82391_0_21:notes"/>
          <p:cNvSpPr txBox="1"/>
          <p:nvPr>
            <p:ph idx="1" type="body"/>
          </p:nvPr>
        </p:nvSpPr>
        <p:spPr>
          <a:xfrm>
            <a:off x="685800" y="4342845"/>
            <a:ext cx="5486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39fcf82391_0_21:notes"/>
          <p:cNvSpPr/>
          <p:nvPr>
            <p:ph idx="2" type="sldImg"/>
          </p:nvPr>
        </p:nvSpPr>
        <p:spPr>
          <a:xfrm>
            <a:off x="187569" y="685241"/>
            <a:ext cx="6483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9fcf82391_0_31:notes"/>
          <p:cNvSpPr txBox="1"/>
          <p:nvPr>
            <p:ph idx="1" type="body"/>
          </p:nvPr>
        </p:nvSpPr>
        <p:spPr>
          <a:xfrm>
            <a:off x="685800" y="4342845"/>
            <a:ext cx="5486400" cy="4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339fcf82391_0_31:notes"/>
          <p:cNvSpPr/>
          <p:nvPr>
            <p:ph idx="2" type="sldImg"/>
          </p:nvPr>
        </p:nvSpPr>
        <p:spPr>
          <a:xfrm>
            <a:off x="187569" y="685241"/>
            <a:ext cx="6483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6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7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7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 rot="2700000">
            <a:off x="82782" y="-1386168"/>
            <a:ext cx="2424873" cy="3611191"/>
          </a:xfrm>
          <a:custGeom>
            <a:rect b="b" l="l" r="r" t="t"/>
            <a:pathLst>
              <a:path extrusionOk="0" h="3611191" w="2424873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2700000">
            <a:off x="1571000" y="-338582"/>
            <a:ext cx="1635955" cy="1635955"/>
          </a:xfrm>
          <a:custGeom>
            <a:rect b="b" l="l" r="r" t="t"/>
            <a:pathLst>
              <a:path extrusionOk="0" h="1635955" w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2700000">
            <a:off x="9627985" y="-6588"/>
            <a:ext cx="4059393" cy="2548110"/>
          </a:xfrm>
          <a:custGeom>
            <a:rect b="b" l="l" r="r" t="t"/>
            <a:pathLst>
              <a:path extrusionOk="0" h="2548110" w="4059393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2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2700000">
            <a:off x="-29557" y="5198743"/>
            <a:ext cx="2444907" cy="2366116"/>
          </a:xfrm>
          <a:custGeom>
            <a:rect b="b" l="l" r="r" t="t"/>
            <a:pathLst>
              <a:path extrusionOk="0" h="2132734" w="2203753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2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862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2700000">
            <a:off x="3401311" y="734311"/>
            <a:ext cx="5389379" cy="5389379"/>
          </a:xfrm>
          <a:custGeom>
            <a:rect b="b" l="l" r="r" t="t"/>
            <a:pathLst>
              <a:path extrusionOk="0" h="5389379" w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2700000">
            <a:off x="2700283" y="33283"/>
            <a:ext cx="6791435" cy="6791435"/>
          </a:xfrm>
          <a:custGeom>
            <a:rect b="b" l="l" r="r" t="t"/>
            <a:pathLst>
              <a:path extrusionOk="0" h="6791435" w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4439633" y="4518923"/>
            <a:ext cx="3312734" cy="114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000"/>
              <a:buNone/>
            </a:pPr>
            <a:r>
              <a:rPr lang="it-IT" sz="2000">
                <a:solidFill>
                  <a:srgbClr val="080808"/>
                </a:solidFill>
              </a:rPr>
              <a:t>Prof. Daniela Mancini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0808"/>
              </a:buClr>
              <a:buSzPts val="2000"/>
              <a:buNone/>
            </a:pPr>
            <a:r>
              <a:rPr lang="it-IT" sz="2000">
                <a:solidFill>
                  <a:srgbClr val="080808"/>
                </a:solidFill>
              </a:rPr>
              <a:t>Università di Teramo</a:t>
            </a:r>
            <a:endParaRPr sz="2000">
              <a:solidFill>
                <a:srgbClr val="080808"/>
              </a:solidFill>
            </a:endParaRPr>
          </a:p>
        </p:txBody>
      </p:sp>
      <p:sp>
        <p:nvSpPr>
          <p:cNvPr id="98" name="Google Shape;98;p1"/>
          <p:cNvSpPr txBox="1"/>
          <p:nvPr>
            <p:ph type="ctrTitle"/>
          </p:nvPr>
        </p:nvSpPr>
        <p:spPr>
          <a:xfrm>
            <a:off x="3204642" y="2353641"/>
            <a:ext cx="5782716" cy="2150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3600"/>
              <a:buFont typeface="Calibri"/>
              <a:buNone/>
            </a:pPr>
            <a:r>
              <a:rPr lang="it-IT" sz="3600">
                <a:solidFill>
                  <a:srgbClr val="080808"/>
                </a:solidFill>
              </a:rPr>
              <a:t>Fondamenti del calcolo dei costi</a:t>
            </a:r>
            <a:endParaRPr sz="3600">
              <a:solidFill>
                <a:srgbClr val="080808"/>
              </a:solidFill>
            </a:endParaRPr>
          </a:p>
        </p:txBody>
      </p:sp>
      <p:sp>
        <p:nvSpPr>
          <p:cNvPr id="99" name="Google Shape;99;p1"/>
          <p:cNvSpPr/>
          <p:nvPr/>
        </p:nvSpPr>
        <p:spPr>
          <a:xfrm rot="2700000">
            <a:off x="9629823" y="5457591"/>
            <a:ext cx="2231794" cy="2568811"/>
          </a:xfrm>
          <a:custGeom>
            <a:rect b="b" l="l" r="r" t="t"/>
            <a:pathLst>
              <a:path extrusionOk="0" h="3384061" w="2940086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A cosa serve calcolare i costi?</a:t>
            </a:r>
            <a:endParaRPr/>
          </a:p>
        </p:txBody>
      </p:sp>
      <p:sp>
        <p:nvSpPr>
          <p:cNvPr id="242" name="Google Shape;242;p5"/>
          <p:cNvSpPr txBox="1"/>
          <p:nvPr>
            <p:ph idx="1" type="body"/>
          </p:nvPr>
        </p:nvSpPr>
        <p:spPr>
          <a:xfrm>
            <a:off x="1981200" y="1600200"/>
            <a:ext cx="8229600" cy="2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it-IT"/>
              <a:t>Per calcolare valori funzionali alla determinazione del reddito di esercizio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it-IT"/>
              <a:t>A sostegno delle scelte di convenienza economica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AutoNum type="arabicPeriod"/>
            </a:pPr>
            <a:r>
              <a:rPr lang="it-IT"/>
              <a:t>Per controllare le risorse utilizzate nei processi produttivi</a:t>
            </a:r>
            <a:endParaRPr/>
          </a:p>
        </p:txBody>
      </p:sp>
      <p:sp>
        <p:nvSpPr>
          <p:cNvPr id="243" name="Google Shape;243;p5"/>
          <p:cNvSpPr txBox="1"/>
          <p:nvPr/>
        </p:nvSpPr>
        <p:spPr>
          <a:xfrm>
            <a:off x="2566989" y="4840289"/>
            <a:ext cx="336073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Calcolo a consuntivo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"/>
          <p:cNvSpPr txBox="1"/>
          <p:nvPr/>
        </p:nvSpPr>
        <p:spPr>
          <a:xfrm>
            <a:off x="6600826" y="4840289"/>
            <a:ext cx="333057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Calcolo a preventivo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5"/>
          <p:cNvCxnSpPr>
            <a:stCxn id="242" idx="2"/>
            <a:endCxn id="244" idx="0"/>
          </p:cNvCxnSpPr>
          <p:nvPr/>
        </p:nvCxnSpPr>
        <p:spPr>
          <a:xfrm flipH="1" rot="-5400000">
            <a:off x="6907200" y="3481400"/>
            <a:ext cx="547800" cy="21702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6" name="Google Shape;246;p5"/>
          <p:cNvCxnSpPr>
            <a:stCxn id="242" idx="2"/>
            <a:endCxn id="243" idx="0"/>
          </p:cNvCxnSpPr>
          <p:nvPr/>
        </p:nvCxnSpPr>
        <p:spPr>
          <a:xfrm rot="5400000">
            <a:off x="4897800" y="3642200"/>
            <a:ext cx="547800" cy="1848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Scelte di convenienza economica</a:t>
            </a:r>
            <a:endParaRPr/>
          </a:p>
        </p:txBody>
      </p:sp>
      <p:sp>
        <p:nvSpPr>
          <p:cNvPr id="252" name="Google Shape;25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Se entrare o no in un mercato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Se dismettere un prodotto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Se esternalizzare un processo (make or buy)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Per definire i prezzi dei propri prodotti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3346451" y="1389064"/>
            <a:ext cx="4733925" cy="3938587"/>
            <a:chOff x="1776" y="912"/>
            <a:chExt cx="2208" cy="2736"/>
          </a:xfrm>
        </p:grpSpPr>
        <p:sp>
          <p:nvSpPr>
            <p:cNvPr id="258" name="Google Shape;258;p7"/>
            <p:cNvSpPr/>
            <p:nvPr/>
          </p:nvSpPr>
          <p:spPr>
            <a:xfrm>
              <a:off x="1776" y="912"/>
              <a:ext cx="1104" cy="2736"/>
            </a:xfrm>
            <a:custGeom>
              <a:rect b="b" l="l" r="r" t="t"/>
              <a:pathLst>
                <a:path extrusionOk="0" h="2736" w="1104">
                  <a:moveTo>
                    <a:pt x="1104" y="0"/>
                  </a:moveTo>
                  <a:lnTo>
                    <a:pt x="0" y="444"/>
                  </a:lnTo>
                  <a:lnTo>
                    <a:pt x="0" y="2736"/>
                  </a:lnTo>
                </a:path>
              </a:pathLst>
            </a:cu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t/>
              </a:r>
              <a:endParaRPr b="0" i="0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 flipH="1">
              <a:off x="2880" y="912"/>
              <a:ext cx="1104" cy="2736"/>
            </a:xfrm>
            <a:custGeom>
              <a:rect b="b" l="l" r="r" t="t"/>
              <a:pathLst>
                <a:path extrusionOk="0" h="2736" w="1104">
                  <a:moveTo>
                    <a:pt x="1104" y="0"/>
                  </a:moveTo>
                  <a:lnTo>
                    <a:pt x="0" y="444"/>
                  </a:lnTo>
                  <a:lnTo>
                    <a:pt x="0" y="2736"/>
                  </a:lnTo>
                </a:path>
              </a:pathLst>
            </a:cu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t/>
              </a:r>
              <a:endParaRPr b="0" i="0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260" name="Google Shape;260;p7"/>
          <p:cNvSpPr/>
          <p:nvPr/>
        </p:nvSpPr>
        <p:spPr>
          <a:xfrm>
            <a:off x="2278064" y="755650"/>
            <a:ext cx="7431087" cy="604838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b="0" i="0" lang="it-IT" sz="2954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ripartizione dei costi e dei ricavi originari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2543175" y="2373314"/>
            <a:ext cx="1481138" cy="4333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nel tempo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6872288" y="2355851"/>
            <a:ext cx="2163762" cy="479425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nello spazio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2095500" y="3640139"/>
            <a:ext cx="2438400" cy="11144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costi e ricavi di competenza di un periodo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5984876" y="3148013"/>
            <a:ext cx="4111625" cy="1916112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costi e ricavi riferiti: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ad aree produttive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a singoli prodotti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- a processi produttivi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2208214" y="5370514"/>
            <a:ext cx="7418387" cy="769937"/>
          </a:xfrm>
          <a:prstGeom prst="octagon">
            <a:avLst>
              <a:gd fmla="val 29287" name="adj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b="0" i="0" lang="it-IT" sz="2954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comunanza dei costi e dei ricavi derivati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7"/>
          <p:cNvCxnSpPr/>
          <p:nvPr/>
        </p:nvCxnSpPr>
        <p:spPr>
          <a:xfrm>
            <a:off x="4056063" y="2584450"/>
            <a:ext cx="28130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7" name="Google Shape;267;p7"/>
          <p:cNvSpPr txBox="1"/>
          <p:nvPr/>
        </p:nvSpPr>
        <p:spPr>
          <a:xfrm>
            <a:off x="5557839" y="2200275"/>
            <a:ext cx="32702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"/>
          <p:cNvSpPr/>
          <p:nvPr/>
        </p:nvSpPr>
        <p:spPr>
          <a:xfrm>
            <a:off x="1935300" y="2655900"/>
            <a:ext cx="1487400" cy="34464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costi aziendali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3" name="Google Shape;273;p8"/>
          <p:cNvSpPr/>
          <p:nvPr/>
        </p:nvSpPr>
        <p:spPr>
          <a:xfrm rot="5400000">
            <a:off x="7902675" y="3689400"/>
            <a:ext cx="3446400" cy="1379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t/>
            </a:r>
            <a:endParaRPr b="0" i="0" sz="2215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descr="Mattoni in diagonale" id="274" name="Google Shape;274;p8"/>
          <p:cNvSpPr txBox="1"/>
          <p:nvPr/>
        </p:nvSpPr>
        <p:spPr>
          <a:xfrm>
            <a:off x="8950275" y="5468950"/>
            <a:ext cx="1365300" cy="63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specifici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9120188" y="3921125"/>
            <a:ext cx="117951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comuni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6" name="Google Shape;276;p8"/>
          <p:cNvSpPr txBox="1"/>
          <p:nvPr/>
        </p:nvSpPr>
        <p:spPr>
          <a:xfrm>
            <a:off x="9050339" y="2127250"/>
            <a:ext cx="126523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prodotto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/>
          <p:nvPr/>
        </p:nvSpPr>
        <p:spPr>
          <a:xfrm rot="5400000">
            <a:off x="6146175" y="3666450"/>
            <a:ext cx="3446400" cy="142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t/>
            </a:r>
            <a:endParaRPr b="0" i="0" sz="2215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descr="Mattoni in diagonale" id="278" name="Google Shape;278;p8"/>
          <p:cNvSpPr txBox="1"/>
          <p:nvPr/>
        </p:nvSpPr>
        <p:spPr>
          <a:xfrm>
            <a:off x="7171425" y="4273550"/>
            <a:ext cx="1410600" cy="1828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specifici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7362826" y="3287713"/>
            <a:ext cx="117951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comuni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0" name="Google Shape;280;p8"/>
          <p:cNvSpPr txBox="1"/>
          <p:nvPr/>
        </p:nvSpPr>
        <p:spPr>
          <a:xfrm>
            <a:off x="7332664" y="2127250"/>
            <a:ext cx="126682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reparto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/>
          <p:nvPr/>
        </p:nvSpPr>
        <p:spPr>
          <a:xfrm rot="5400000">
            <a:off x="4437451" y="3673800"/>
            <a:ext cx="3446400" cy="1410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t/>
            </a:r>
            <a:endParaRPr b="0" i="0" sz="2215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descr="Mattoni in diagonale" id="282" name="Google Shape;282;p8"/>
          <p:cNvSpPr txBox="1"/>
          <p:nvPr/>
        </p:nvSpPr>
        <p:spPr>
          <a:xfrm>
            <a:off x="5441951" y="3429000"/>
            <a:ext cx="1424100" cy="267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specifici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5673726" y="2867025"/>
            <a:ext cx="117951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comuni</a:t>
            </a:r>
            <a:endParaRPr b="0" i="0" sz="20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4" name="Google Shape;284;p8"/>
          <p:cNvSpPr txBox="1"/>
          <p:nvPr/>
        </p:nvSpPr>
        <p:spPr>
          <a:xfrm>
            <a:off x="5491176" y="2127250"/>
            <a:ext cx="13653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divisione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" name="Google Shape;285;p8"/>
          <p:cNvGrpSpPr/>
          <p:nvPr/>
        </p:nvGrpSpPr>
        <p:grpSpPr>
          <a:xfrm>
            <a:off x="3714751" y="2127250"/>
            <a:ext cx="1424000" cy="3975100"/>
            <a:chOff x="1469" y="1272"/>
            <a:chExt cx="883" cy="2712"/>
          </a:xfrm>
        </p:grpSpPr>
        <p:sp>
          <p:nvSpPr>
            <p:cNvPr descr="Mattoni in diagonale" id="286" name="Google Shape;286;p8"/>
            <p:cNvSpPr/>
            <p:nvPr/>
          </p:nvSpPr>
          <p:spPr>
            <a:xfrm rot="-5400000">
              <a:off x="744" y="2376"/>
              <a:ext cx="2352" cy="864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 txBox="1"/>
            <p:nvPr/>
          </p:nvSpPr>
          <p:spPr>
            <a:xfrm>
              <a:off x="1469" y="1631"/>
              <a:ext cx="864" cy="2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t-IT" sz="2000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specifici</a:t>
              </a:r>
              <a:endPara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1488" y="1272"/>
              <a:ext cx="864" cy="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azienda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89" name="Google Shape;289;p8"/>
          <p:cNvCxnSpPr>
            <a:stCxn id="276" idx="0"/>
            <a:endCxn id="288" idx="0"/>
          </p:cNvCxnSpPr>
          <p:nvPr/>
        </p:nvCxnSpPr>
        <p:spPr>
          <a:xfrm rot="5400000">
            <a:off x="7062158" y="-492950"/>
            <a:ext cx="600" cy="5241000"/>
          </a:xfrm>
          <a:prstGeom prst="bentConnector3">
            <a:avLst>
              <a:gd fmla="val -39687509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8"/>
          <p:cNvCxnSpPr>
            <a:stCxn id="280" idx="0"/>
            <a:endCxn id="284" idx="0"/>
          </p:cNvCxnSpPr>
          <p:nvPr/>
        </p:nvCxnSpPr>
        <p:spPr>
          <a:xfrm rot="5400000">
            <a:off x="7069677" y="1231450"/>
            <a:ext cx="600" cy="1792200"/>
          </a:xfrm>
          <a:prstGeom prst="bentConnector3">
            <a:avLst>
              <a:gd fmla="val -396875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8"/>
          <p:cNvCxnSpPr/>
          <p:nvPr/>
        </p:nvCxnSpPr>
        <p:spPr>
          <a:xfrm>
            <a:off x="6940550" y="1530351"/>
            <a:ext cx="0" cy="42227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2" name="Google Shape;292;p8"/>
          <p:cNvSpPr/>
          <p:nvPr/>
        </p:nvSpPr>
        <p:spPr>
          <a:xfrm>
            <a:off x="5491163" y="958851"/>
            <a:ext cx="3022600" cy="60801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oggetti di costo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9"/>
          <p:cNvSpPr/>
          <p:nvPr/>
        </p:nvSpPr>
        <p:spPr>
          <a:xfrm>
            <a:off x="6119814" y="312738"/>
            <a:ext cx="4078287" cy="16875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t/>
            </a:r>
            <a:endParaRPr b="0" i="0" sz="2215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2111376" y="2211388"/>
            <a:ext cx="3654425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5"/>
              <a:buFont typeface="Noto Sans Symbols"/>
              <a:buNone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possono essere determinati in modo oggettivo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6330951" y="3687764"/>
            <a:ext cx="3656013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6238" lvl="0" marL="3762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5"/>
              <a:buFont typeface="Noto Sans Symbols"/>
              <a:buChar char="⮚"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imputando il costo all’oggetto sulla base di opportuni e soggettivi coefficienti di imputazione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2111376" y="3125789"/>
            <a:ext cx="3654425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6238" lvl="0" marL="3762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5"/>
              <a:buFont typeface="Noto Sans Symbols"/>
              <a:buChar char="⮚"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moltiplicando la quantità del fattore effettivamente consumata dall’oggetto per il suo prezzo unitario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2111376" y="4532313"/>
            <a:ext cx="3654425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6238" lvl="0" marL="3762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5"/>
              <a:buFont typeface="Noto Sans Symbols"/>
              <a:buChar char="⮚"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attribuendo direttamente il valore dei fattori produttivi i cui servizi sono impiegati in modo esclusivo dall’oggetto di costo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6330951" y="2211388"/>
            <a:ext cx="3656013" cy="63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5"/>
              <a:buFont typeface="Noto Sans Symbols"/>
              <a:buNone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possono essere determinati solo in modo soggettivo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1898651" y="312738"/>
            <a:ext cx="4079875" cy="1687512"/>
            <a:chOff x="288" y="240"/>
            <a:chExt cx="2784" cy="1152"/>
          </a:xfrm>
        </p:grpSpPr>
        <p:sp>
          <p:nvSpPr>
            <p:cNvPr id="304" name="Google Shape;304;p9"/>
            <p:cNvSpPr/>
            <p:nvPr/>
          </p:nvSpPr>
          <p:spPr>
            <a:xfrm>
              <a:off x="736" y="254"/>
              <a:ext cx="1808" cy="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54"/>
                <a:buFont typeface="Arial"/>
                <a:buNone/>
              </a:pPr>
              <a:r>
                <a:rPr b="0" i="0" lang="it-IT" sz="2954" u="none" cap="none" strike="noStrike">
                  <a:solidFill>
                    <a:schemeClr val="dk2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costi specifici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80" y="585"/>
              <a:ext cx="2495" cy="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45"/>
                <a:buFont typeface="Noto Sans Symbols"/>
                <a:buNone/>
              </a:pPr>
              <a:r>
                <a:rPr b="0" i="0" lang="it-IT" sz="1845" u="none" cap="none" strike="noStrike">
                  <a:solidFill>
                    <a:schemeClr val="dk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costi dei fattori utilizzati esclusivamente in relazione alla produzione di un definito oggetto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288" y="240"/>
              <a:ext cx="2784" cy="1152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t/>
              </a:r>
              <a:endParaRPr b="0" i="0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07" name="Google Shape;307;p9"/>
          <p:cNvSpPr/>
          <p:nvPr/>
        </p:nvSpPr>
        <p:spPr>
          <a:xfrm>
            <a:off x="7032626" y="333375"/>
            <a:ext cx="2347913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54"/>
              <a:buFont typeface="Arial"/>
              <a:buNone/>
            </a:pPr>
            <a:r>
              <a:rPr b="0" i="0" lang="it-IT" sz="2954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costi comuni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6365876" y="944564"/>
            <a:ext cx="3654425" cy="985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5"/>
              <a:buFont typeface="Noto Sans Symbols"/>
              <a:buNone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costi dei fattori impiegati contemporaneamente da più oggetti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/>
          <p:nvPr/>
        </p:nvSpPr>
        <p:spPr>
          <a:xfrm>
            <a:off x="3419475" y="728663"/>
            <a:ext cx="5430838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91"/>
              <a:buFont typeface="Arial"/>
              <a:buNone/>
            </a:pPr>
            <a:r>
              <a:rPr b="0" i="0" lang="it-IT" sz="3691" u="none" cap="none" strike="noStrik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classificazione dei costi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0"/>
          <p:cNvSpPr/>
          <p:nvPr/>
        </p:nvSpPr>
        <p:spPr>
          <a:xfrm>
            <a:off x="4799013" y="2349500"/>
            <a:ext cx="2671762" cy="21732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0" i="0" lang="it-IT" sz="3323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costi diretti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23"/>
              <a:buFont typeface="Arial"/>
              <a:buNone/>
            </a:pPr>
            <a:r>
              <a:rPr b="0" i="0" lang="it-IT" sz="3323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costi indiretti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0"/>
          <p:cNvSpPr/>
          <p:nvPr/>
        </p:nvSpPr>
        <p:spPr>
          <a:xfrm>
            <a:off x="1304925" y="1389075"/>
            <a:ext cx="4186242" cy="2179656"/>
          </a:xfrm>
          <a:prstGeom prst="irregularSeal2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relativa rispetto all’oggetto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"/>
          <p:cNvSpPr/>
          <p:nvPr/>
        </p:nvSpPr>
        <p:spPr>
          <a:xfrm>
            <a:off x="6240464" y="3441700"/>
            <a:ext cx="4008437" cy="2814638"/>
          </a:xfrm>
          <a:prstGeom prst="irregularSeal2">
            <a:avLst/>
          </a:prstGeom>
          <a:solidFill>
            <a:srgbClr val="99FF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45"/>
              <a:buFont typeface="Arial"/>
              <a:buNone/>
            </a:pPr>
            <a:r>
              <a:rPr b="0" i="0" lang="it-IT" sz="184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possibilità/ convenienza nella misurazione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1"/>
          <p:cNvGrpSpPr/>
          <p:nvPr/>
        </p:nvGrpSpPr>
        <p:grpSpPr>
          <a:xfrm>
            <a:off x="1774826" y="692151"/>
            <a:ext cx="8213725" cy="5350119"/>
            <a:chOff x="-341" y="576"/>
            <a:chExt cx="7009" cy="3651"/>
          </a:xfrm>
        </p:grpSpPr>
        <p:sp>
          <p:nvSpPr>
            <p:cNvPr id="323" name="Google Shape;323;p11"/>
            <p:cNvSpPr/>
            <p:nvPr/>
          </p:nvSpPr>
          <p:spPr>
            <a:xfrm>
              <a:off x="1653" y="576"/>
              <a:ext cx="3092" cy="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54"/>
                <a:buFont typeface="Arial"/>
                <a:buNone/>
              </a:pPr>
              <a:r>
                <a:rPr b="1" i="0" lang="it-IT" sz="2954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costi fissi/costanti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-341" y="1138"/>
              <a:ext cx="7009" cy="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it-IT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non variano al variare del volume di produzione all’interno di un certo intervallo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2068" y="1623"/>
              <a:ext cx="2255" cy="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54"/>
                <a:buFont typeface="Arial"/>
                <a:buNone/>
              </a:pPr>
              <a:r>
                <a:rPr b="1" i="0" lang="it-IT" sz="2954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costi variabili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44" y="2186"/>
              <a:ext cx="4789" cy="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variano al variare del volume di produzione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1732" y="2671"/>
              <a:ext cx="2934" cy="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54"/>
                <a:buFont typeface="Arial"/>
                <a:buNone/>
              </a:pPr>
              <a:r>
                <a:rPr b="1" i="0" lang="it-IT" sz="2954" u="none" cap="none" strike="noStrike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costi semivariabili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950" y="3234"/>
              <a:ext cx="4474" cy="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costi che risentono solo parzialmente delle variazioni del volume produttivo essendo costituiti da una componente fissa e una variabile</a:t>
              </a:r>
              <a:endParaRPr b="0" i="1" sz="221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"/>
          <p:cNvSpPr/>
          <p:nvPr/>
        </p:nvSpPr>
        <p:spPr>
          <a:xfrm>
            <a:off x="4695826" y="5719763"/>
            <a:ext cx="2803525" cy="42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2475" lIns="84975" spcFirstLastPara="1" rIns="84975" wrap="square" tIns="42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 = area di rilevanza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4" name="Google Shape;334;p12"/>
          <p:cNvGrpSpPr/>
          <p:nvPr/>
        </p:nvGrpSpPr>
        <p:grpSpPr>
          <a:xfrm>
            <a:off x="1941635" y="544514"/>
            <a:ext cx="8311662" cy="5133975"/>
            <a:chOff x="362" y="384"/>
            <a:chExt cx="5672" cy="3503"/>
          </a:xfrm>
        </p:grpSpPr>
        <p:cxnSp>
          <p:nvCxnSpPr>
            <p:cNvPr id="335" name="Google Shape;335;p12"/>
            <p:cNvCxnSpPr/>
            <p:nvPr/>
          </p:nvCxnSpPr>
          <p:spPr>
            <a:xfrm>
              <a:off x="675" y="398"/>
              <a:ext cx="0" cy="1294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336" name="Google Shape;336;p12"/>
            <p:cNvCxnSpPr/>
            <p:nvPr/>
          </p:nvCxnSpPr>
          <p:spPr>
            <a:xfrm>
              <a:off x="675" y="1694"/>
              <a:ext cx="218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37" name="Google Shape;337;p12"/>
            <p:cNvSpPr/>
            <p:nvPr/>
          </p:nvSpPr>
          <p:spPr>
            <a:xfrm rot="-5400000">
              <a:off x="346" y="613"/>
              <a:ext cx="383" cy="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2400" y="1694"/>
              <a:ext cx="875" cy="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volumi produzione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9" name="Google Shape;339;p12"/>
            <p:cNvCxnSpPr/>
            <p:nvPr/>
          </p:nvCxnSpPr>
          <p:spPr>
            <a:xfrm>
              <a:off x="675" y="1358"/>
              <a:ext cx="1508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0" name="Google Shape;340;p12"/>
            <p:cNvSpPr/>
            <p:nvPr/>
          </p:nvSpPr>
          <p:spPr>
            <a:xfrm>
              <a:off x="1340" y="465"/>
              <a:ext cx="787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costanti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1" name="Google Shape;341;p12"/>
            <p:cNvCxnSpPr/>
            <p:nvPr/>
          </p:nvCxnSpPr>
          <p:spPr>
            <a:xfrm>
              <a:off x="3379" y="384"/>
              <a:ext cx="0" cy="129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342" name="Google Shape;342;p12"/>
            <p:cNvCxnSpPr/>
            <p:nvPr/>
          </p:nvCxnSpPr>
          <p:spPr>
            <a:xfrm>
              <a:off x="3379" y="1679"/>
              <a:ext cx="218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43" name="Google Shape;343;p12"/>
            <p:cNvSpPr/>
            <p:nvPr/>
          </p:nvSpPr>
          <p:spPr>
            <a:xfrm rot="-5400000">
              <a:off x="2999" y="504"/>
              <a:ext cx="454" cy="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4" name="Google Shape;344;p12"/>
            <p:cNvCxnSpPr/>
            <p:nvPr/>
          </p:nvCxnSpPr>
          <p:spPr>
            <a:xfrm flipH="1" rot="10800000">
              <a:off x="3379" y="734"/>
              <a:ext cx="1612" cy="91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45" name="Google Shape;345;p12"/>
            <p:cNvSpPr/>
            <p:nvPr/>
          </p:nvSpPr>
          <p:spPr>
            <a:xfrm>
              <a:off x="3680" y="451"/>
              <a:ext cx="1941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variabili proporzionali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46" name="Google Shape;346;p12"/>
            <p:cNvCxnSpPr/>
            <p:nvPr/>
          </p:nvCxnSpPr>
          <p:spPr>
            <a:xfrm>
              <a:off x="623" y="2174"/>
              <a:ext cx="0" cy="129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347" name="Google Shape;347;p12"/>
            <p:cNvCxnSpPr/>
            <p:nvPr/>
          </p:nvCxnSpPr>
          <p:spPr>
            <a:xfrm>
              <a:off x="623" y="3470"/>
              <a:ext cx="218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48" name="Google Shape;348;p12"/>
            <p:cNvSpPr/>
            <p:nvPr/>
          </p:nvSpPr>
          <p:spPr>
            <a:xfrm rot="-5400000">
              <a:off x="258" y="2369"/>
              <a:ext cx="424" cy="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1288" y="2011"/>
              <a:ext cx="524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totali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0" name="Google Shape;350;p12"/>
            <p:cNvCxnSpPr/>
            <p:nvPr/>
          </p:nvCxnSpPr>
          <p:spPr>
            <a:xfrm flipH="1" rot="10800000">
              <a:off x="623" y="2222"/>
              <a:ext cx="1612" cy="91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1" name="Google Shape;351;p12"/>
            <p:cNvCxnSpPr/>
            <p:nvPr/>
          </p:nvCxnSpPr>
          <p:spPr>
            <a:xfrm>
              <a:off x="3442" y="2174"/>
              <a:ext cx="0" cy="129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sm" w="sm" type="none"/>
            </a:ln>
          </p:spPr>
        </p:cxnSp>
        <p:cxnSp>
          <p:nvCxnSpPr>
            <p:cNvPr id="352" name="Google Shape;352;p12"/>
            <p:cNvCxnSpPr/>
            <p:nvPr/>
          </p:nvCxnSpPr>
          <p:spPr>
            <a:xfrm>
              <a:off x="3442" y="3470"/>
              <a:ext cx="2184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53" name="Google Shape;353;p12"/>
            <p:cNvSpPr/>
            <p:nvPr/>
          </p:nvSpPr>
          <p:spPr>
            <a:xfrm rot="-5400000">
              <a:off x="3095" y="2359"/>
              <a:ext cx="420" cy="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costi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4" name="Google Shape;354;p12"/>
            <p:cNvCxnSpPr/>
            <p:nvPr/>
          </p:nvCxnSpPr>
          <p:spPr>
            <a:xfrm flipH="1" rot="10800000">
              <a:off x="3442" y="2222"/>
              <a:ext cx="1612" cy="912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5" name="Google Shape;355;p12"/>
            <p:cNvCxnSpPr/>
            <p:nvPr/>
          </p:nvCxnSpPr>
          <p:spPr>
            <a:xfrm>
              <a:off x="3431" y="3134"/>
              <a:ext cx="1612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6" name="Google Shape;356;p12"/>
            <p:cNvSpPr/>
            <p:nvPr/>
          </p:nvSpPr>
          <p:spPr>
            <a:xfrm>
              <a:off x="3836" y="2107"/>
              <a:ext cx="851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riepilogo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2068" y="1727"/>
              <a:ext cx="26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58" name="Google Shape;358;p12"/>
            <p:cNvCxnSpPr/>
            <p:nvPr/>
          </p:nvCxnSpPr>
          <p:spPr>
            <a:xfrm>
              <a:off x="2183" y="1646"/>
              <a:ext cx="0" cy="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59" name="Google Shape;359;p12"/>
            <p:cNvSpPr/>
            <p:nvPr/>
          </p:nvSpPr>
          <p:spPr>
            <a:xfrm>
              <a:off x="2068" y="3502"/>
              <a:ext cx="268" cy="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0" name="Google Shape;360;p12"/>
            <p:cNvCxnSpPr/>
            <p:nvPr/>
          </p:nvCxnSpPr>
          <p:spPr>
            <a:xfrm>
              <a:off x="2183" y="3422"/>
              <a:ext cx="0" cy="9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1" name="Google Shape;361;p12"/>
            <p:cNvSpPr/>
            <p:nvPr/>
          </p:nvSpPr>
          <p:spPr>
            <a:xfrm>
              <a:off x="4876" y="1727"/>
              <a:ext cx="268" cy="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2" name="Google Shape;362;p12"/>
            <p:cNvCxnSpPr/>
            <p:nvPr/>
          </p:nvCxnSpPr>
          <p:spPr>
            <a:xfrm>
              <a:off x="4991" y="1646"/>
              <a:ext cx="0" cy="9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3" name="Google Shape;363;p12"/>
            <p:cNvSpPr/>
            <p:nvPr/>
          </p:nvSpPr>
          <p:spPr>
            <a:xfrm>
              <a:off x="4928" y="3502"/>
              <a:ext cx="268" cy="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rPr b="0" i="0" lang="it-IT" sz="221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4" name="Google Shape;364;p12"/>
            <p:cNvCxnSpPr/>
            <p:nvPr/>
          </p:nvCxnSpPr>
          <p:spPr>
            <a:xfrm>
              <a:off x="5043" y="3422"/>
              <a:ext cx="0" cy="93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5" name="Google Shape;365;p12"/>
            <p:cNvSpPr/>
            <p:nvPr/>
          </p:nvSpPr>
          <p:spPr>
            <a:xfrm>
              <a:off x="5232" y="1742"/>
              <a:ext cx="802" cy="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volumi produzione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2352" y="3470"/>
              <a:ext cx="819" cy="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volumi produzione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5232" y="3518"/>
              <a:ext cx="802" cy="3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77"/>
                <a:buFont typeface="Arial"/>
                <a:buNone/>
              </a:pPr>
              <a:r>
                <a:rPr b="0" i="0" lang="it-IT" sz="1477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volumi produzione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3"/>
          <p:cNvSpPr/>
          <p:nvPr/>
        </p:nvSpPr>
        <p:spPr>
          <a:xfrm>
            <a:off x="1911351" y="339726"/>
            <a:ext cx="6443663" cy="4111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2475" lIns="84975" spcFirstLastPara="1" rIns="84975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rPr b="0" i="0" lang="it-IT" sz="2215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configurazioni del costo del prodotto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Google Shape;373;p13"/>
          <p:cNvGrpSpPr/>
          <p:nvPr/>
        </p:nvGrpSpPr>
        <p:grpSpPr>
          <a:xfrm>
            <a:off x="1981200" y="765175"/>
            <a:ext cx="8153400" cy="5556250"/>
            <a:chOff x="288" y="480"/>
            <a:chExt cx="5136" cy="3792"/>
          </a:xfrm>
        </p:grpSpPr>
        <p:sp>
          <p:nvSpPr>
            <p:cNvPr id="374" name="Google Shape;374;p13"/>
            <p:cNvSpPr/>
            <p:nvPr/>
          </p:nvSpPr>
          <p:spPr>
            <a:xfrm>
              <a:off x="288" y="480"/>
              <a:ext cx="2496" cy="374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t/>
              </a:r>
              <a:endParaRPr b="0" i="0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4176" y="480"/>
              <a:ext cx="1248" cy="374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t/>
              </a:r>
              <a:endParaRPr b="0" i="0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376" name="Google Shape;376;p13"/>
            <p:cNvCxnSpPr/>
            <p:nvPr/>
          </p:nvCxnSpPr>
          <p:spPr>
            <a:xfrm>
              <a:off x="2424" y="721"/>
              <a:ext cx="0" cy="134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77" name="Google Shape;377;p13"/>
            <p:cNvSpPr/>
            <p:nvPr/>
          </p:nvSpPr>
          <p:spPr>
            <a:xfrm>
              <a:off x="2760" y="720"/>
              <a:ext cx="1440" cy="3243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Materie prime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Manodopera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diretta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Altri diretti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(- di fabbricaz.; - di  lavoraz. esterna ecc.)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Quota di costi indiretti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 fabbricazione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Quota di costi generali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commerciali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Quota di costi generali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amministrativi 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“di politica”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Quota di oneri finanziari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8" name="Google Shape;378;p13"/>
            <p:cNvCxnSpPr/>
            <p:nvPr/>
          </p:nvCxnSpPr>
          <p:spPr>
            <a:xfrm>
              <a:off x="2760" y="1056"/>
              <a:ext cx="2328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9" name="Google Shape;379;p13"/>
            <p:cNvCxnSpPr/>
            <p:nvPr/>
          </p:nvCxnSpPr>
          <p:spPr>
            <a:xfrm>
              <a:off x="2736" y="1488"/>
              <a:ext cx="1488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0" name="Google Shape;380;p13"/>
            <p:cNvCxnSpPr/>
            <p:nvPr/>
          </p:nvCxnSpPr>
          <p:spPr>
            <a:xfrm>
              <a:off x="1224" y="3072"/>
              <a:ext cx="297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1" name="Google Shape;381;p13"/>
            <p:cNvCxnSpPr/>
            <p:nvPr/>
          </p:nvCxnSpPr>
          <p:spPr>
            <a:xfrm>
              <a:off x="1848" y="2496"/>
              <a:ext cx="324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2" name="Google Shape;382;p13"/>
            <p:cNvCxnSpPr/>
            <p:nvPr/>
          </p:nvCxnSpPr>
          <p:spPr>
            <a:xfrm>
              <a:off x="2424" y="2064"/>
              <a:ext cx="1776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3" name="Google Shape;383;p13"/>
            <p:cNvCxnSpPr/>
            <p:nvPr/>
          </p:nvCxnSpPr>
          <p:spPr>
            <a:xfrm>
              <a:off x="2760" y="3792"/>
              <a:ext cx="144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4" name="Google Shape;384;p13"/>
            <p:cNvCxnSpPr/>
            <p:nvPr/>
          </p:nvCxnSpPr>
          <p:spPr>
            <a:xfrm>
              <a:off x="600" y="721"/>
              <a:ext cx="2160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85" name="Google Shape;385;p13"/>
            <p:cNvCxnSpPr/>
            <p:nvPr/>
          </p:nvCxnSpPr>
          <p:spPr>
            <a:xfrm>
              <a:off x="1848" y="721"/>
              <a:ext cx="0" cy="1778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386" name="Google Shape;386;p13"/>
            <p:cNvCxnSpPr/>
            <p:nvPr/>
          </p:nvCxnSpPr>
          <p:spPr>
            <a:xfrm>
              <a:off x="1224" y="721"/>
              <a:ext cx="0" cy="235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cxnSp>
          <p:nvCxnSpPr>
            <p:cNvPr id="387" name="Google Shape;387;p13"/>
            <p:cNvCxnSpPr/>
            <p:nvPr/>
          </p:nvCxnSpPr>
          <p:spPr>
            <a:xfrm>
              <a:off x="600" y="721"/>
              <a:ext cx="0" cy="3551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88" name="Google Shape;388;p13"/>
            <p:cNvSpPr/>
            <p:nvPr/>
          </p:nvSpPr>
          <p:spPr>
            <a:xfrm>
              <a:off x="304" y="2526"/>
              <a:ext cx="728" cy="6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costi pieno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aziendale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(o comples-sivo)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9" name="Google Shape;389;p13"/>
            <p:cNvCxnSpPr/>
            <p:nvPr/>
          </p:nvCxnSpPr>
          <p:spPr>
            <a:xfrm rot="10800000">
              <a:off x="576" y="4224"/>
              <a:ext cx="2208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0" name="Google Shape;390;p13"/>
            <p:cNvCxnSpPr/>
            <p:nvPr/>
          </p:nvCxnSpPr>
          <p:spPr>
            <a:xfrm>
              <a:off x="5088" y="1056"/>
              <a:ext cx="0" cy="144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med" w="med" type="stealth"/>
              <a:tailEnd len="med" w="med" type="stealth"/>
            </a:ln>
          </p:spPr>
        </p:cxnSp>
        <p:sp>
          <p:nvSpPr>
            <p:cNvPr id="391" name="Google Shape;391;p13"/>
            <p:cNvSpPr/>
            <p:nvPr/>
          </p:nvSpPr>
          <p:spPr>
            <a:xfrm>
              <a:off x="2236" y="1206"/>
              <a:ext cx="358" cy="33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primo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952" y="1757"/>
              <a:ext cx="608" cy="599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costi di fabbricaz.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 commer-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cializzaz.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864" y="1517"/>
              <a:ext cx="536" cy="46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costo di trasfor-mazione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2764" y="484"/>
              <a:ext cx="1456" cy="155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2"/>
                <a:buFont typeface="Arial"/>
                <a:buNone/>
              </a:pPr>
              <a:r>
                <a:rPr b="0" i="0" lang="it-IT" sz="92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ELEMENTI DI COSTO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292" y="484"/>
              <a:ext cx="2464" cy="155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2"/>
                <a:buFont typeface="Arial"/>
                <a:buNone/>
              </a:pPr>
              <a:r>
                <a:rPr b="0" i="0" lang="it-IT" sz="92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CONFIGURAZIONI DI COSTO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4228" y="484"/>
              <a:ext cx="1192" cy="155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2"/>
                <a:buFont typeface="Arial"/>
                <a:buNone/>
              </a:pPr>
              <a:r>
                <a:rPr b="0" i="0" lang="it-IT" sz="92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CONFIGURAZ. DI COSTO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1564" y="1193"/>
              <a:ext cx="616" cy="87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anchorCtr="0" anchor="t" bIns="42475" lIns="84975" spcFirstLastPara="1" rIns="84975" wrap="square" tIns="424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costo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di fabbri-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92"/>
                <a:buFont typeface="Arial"/>
                <a:buNone/>
              </a:pPr>
              <a:r>
                <a:rPr b="0" i="0" lang="it-IT" sz="1292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cazione o di produz. o pieno industriale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288" y="488"/>
              <a:ext cx="5128" cy="3739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15"/>
                <a:buFont typeface="Arial"/>
                <a:buNone/>
              </a:pPr>
              <a:r>
                <a:t/>
              </a:r>
              <a:endParaRPr b="0" i="0" sz="2215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399" name="Google Shape;399;p13"/>
            <p:cNvCxnSpPr/>
            <p:nvPr/>
          </p:nvCxnSpPr>
          <p:spPr>
            <a:xfrm>
              <a:off x="288" y="480"/>
              <a:ext cx="624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0" name="Google Shape;400;p13"/>
            <p:cNvCxnSpPr/>
            <p:nvPr/>
          </p:nvCxnSpPr>
          <p:spPr>
            <a:xfrm>
              <a:off x="288" y="480"/>
              <a:ext cx="513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1" name="Google Shape;401;p13"/>
            <p:cNvCxnSpPr/>
            <p:nvPr/>
          </p:nvCxnSpPr>
          <p:spPr>
            <a:xfrm>
              <a:off x="2760" y="480"/>
              <a:ext cx="0" cy="144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fb40cee3_0_0"/>
          <p:cNvSpPr/>
          <p:nvPr/>
        </p:nvSpPr>
        <p:spPr>
          <a:xfrm flipH="1">
            <a:off x="7627825" y="3583000"/>
            <a:ext cx="3810000" cy="2160000"/>
          </a:xfrm>
          <a:prstGeom prst="parallelogram">
            <a:avLst>
              <a:gd fmla="val 591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MANAGEMENT INFORMATION SYSTEMS (MIS)</a:t>
            </a:r>
            <a:endParaRPr/>
          </a:p>
        </p:txBody>
      </p:sp>
      <p:sp>
        <p:nvSpPr>
          <p:cNvPr id="106" name="Google Shape;106;g339fb40cee3_0_0"/>
          <p:cNvSpPr/>
          <p:nvPr/>
        </p:nvSpPr>
        <p:spPr>
          <a:xfrm>
            <a:off x="4512063" y="1133475"/>
            <a:ext cx="3174000" cy="2890200"/>
          </a:xfrm>
          <a:prstGeom prst="triangle">
            <a:avLst>
              <a:gd fmla="val 50371" name="adj"/>
            </a:avLst>
          </a:prstGeom>
          <a:solidFill>
            <a:srgbClr val="FFC000"/>
          </a:solidFill>
          <a:ln cap="flat" cmpd="sng" w="12700">
            <a:solidFill>
              <a:srgbClr val="7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7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Strumenti di supporto per il controllo strategico</a:t>
            </a:r>
            <a:endParaRPr sz="1300"/>
          </a:p>
        </p:txBody>
      </p:sp>
      <p:sp>
        <p:nvSpPr>
          <p:cNvPr id="107" name="Google Shape;107;g339fb40cee3_0_0"/>
          <p:cNvSpPr/>
          <p:nvPr/>
        </p:nvSpPr>
        <p:spPr>
          <a:xfrm>
            <a:off x="3465700" y="4201950"/>
            <a:ext cx="5199600" cy="1541100"/>
          </a:xfrm>
          <a:prstGeom prst="trapezoid">
            <a:avLst>
              <a:gd fmla="val 61021" name="adj"/>
            </a:avLst>
          </a:prstGeom>
          <a:gradFill>
            <a:gsLst>
              <a:gs pos="0">
                <a:srgbClr val="FFDE7E"/>
              </a:gs>
              <a:gs pos="39000">
                <a:srgbClr val="FEE9B5">
                  <a:alpha val="26666"/>
                </a:srgbClr>
              </a:gs>
              <a:gs pos="100000">
                <a:srgbClr val="FFF2D9"/>
              </a:gs>
            </a:gsLst>
            <a:lin ang="5400012" scaled="0"/>
          </a:gradFill>
          <a:ln cap="flat" cmpd="sng" w="12700">
            <a:solidFill>
              <a:srgbClr val="7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Strumenti per il controllo direzionale</a:t>
            </a:r>
            <a:endParaRPr/>
          </a:p>
        </p:txBody>
      </p:sp>
      <p:sp>
        <p:nvSpPr>
          <p:cNvPr id="108" name="Google Shape;108;g339fb40cee3_0_0"/>
          <p:cNvSpPr/>
          <p:nvPr/>
        </p:nvSpPr>
        <p:spPr>
          <a:xfrm>
            <a:off x="2995500" y="5887650"/>
            <a:ext cx="6055200" cy="646500"/>
          </a:xfrm>
          <a:prstGeom prst="trapezoid">
            <a:avLst>
              <a:gd fmla="val 54395" name="adj"/>
            </a:avLst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Sistema transazionale</a:t>
            </a:r>
            <a:endParaRPr/>
          </a:p>
        </p:txBody>
      </p:sp>
      <p:sp>
        <p:nvSpPr>
          <p:cNvPr id="109" name="Google Shape;109;g339fb40cee3_0_0"/>
          <p:cNvSpPr/>
          <p:nvPr/>
        </p:nvSpPr>
        <p:spPr>
          <a:xfrm rot="3514446">
            <a:off x="7497315" y="2613604"/>
            <a:ext cx="4229035" cy="481324"/>
          </a:xfrm>
          <a:prstGeom prst="parallelogram">
            <a:avLst>
              <a:gd fmla="val 4827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BUSINESS INTELLIGENCE (BI)</a:t>
            </a:r>
            <a:endParaRPr/>
          </a:p>
        </p:txBody>
      </p:sp>
      <p:sp>
        <p:nvSpPr>
          <p:cNvPr id="110" name="Google Shape;110;g339fb40cee3_0_0"/>
          <p:cNvSpPr/>
          <p:nvPr/>
        </p:nvSpPr>
        <p:spPr>
          <a:xfrm rot="1922461">
            <a:off x="4431607" y="1098527"/>
            <a:ext cx="1124732" cy="53030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7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1" name="Google Shape;111;g339fb40cee3_0_0"/>
          <p:cNvSpPr/>
          <p:nvPr/>
        </p:nvSpPr>
        <p:spPr>
          <a:xfrm rot="1921875">
            <a:off x="4076112" y="1720876"/>
            <a:ext cx="1126735" cy="5286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7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g339fb40cee3_0_0"/>
          <p:cNvSpPr/>
          <p:nvPr/>
        </p:nvSpPr>
        <p:spPr>
          <a:xfrm rot="1922461">
            <a:off x="3722365" y="2251135"/>
            <a:ext cx="1124732" cy="5286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7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g339fb40cee3_0_0"/>
          <p:cNvSpPr/>
          <p:nvPr/>
        </p:nvSpPr>
        <p:spPr>
          <a:xfrm rot="1921875">
            <a:off x="3366866" y="2827364"/>
            <a:ext cx="1126735" cy="5286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7E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g339fb40cee3_0_0"/>
          <p:cNvSpPr txBox="1"/>
          <p:nvPr/>
        </p:nvSpPr>
        <p:spPr>
          <a:xfrm>
            <a:off x="1078523" y="836613"/>
            <a:ext cx="280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Decisioni non strutturate</a:t>
            </a:r>
            <a:endParaRPr/>
          </a:p>
        </p:txBody>
      </p:sp>
      <p:sp>
        <p:nvSpPr>
          <p:cNvPr id="115" name="Google Shape;115;g339fb40cee3_0_0"/>
          <p:cNvSpPr txBox="1"/>
          <p:nvPr/>
        </p:nvSpPr>
        <p:spPr>
          <a:xfrm>
            <a:off x="1088293" y="1524000"/>
            <a:ext cx="1285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Dati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interni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esterni</a:t>
            </a:r>
            <a:endParaRPr/>
          </a:p>
        </p:txBody>
      </p:sp>
      <p:sp>
        <p:nvSpPr>
          <p:cNvPr id="116" name="Google Shape;116;g339fb40cee3_0_0"/>
          <p:cNvSpPr txBox="1"/>
          <p:nvPr/>
        </p:nvSpPr>
        <p:spPr>
          <a:xfrm>
            <a:off x="1078523" y="2593975"/>
            <a:ext cx="24501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Informazioni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bassa accuratezza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basso dettaglio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quantitative 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qualitative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tempestive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orientate al futuro</a:t>
            </a:r>
            <a:endParaRPr/>
          </a:p>
        </p:txBody>
      </p:sp>
      <p:sp>
        <p:nvSpPr>
          <p:cNvPr id="117" name="Google Shape;117;g339fb40cee3_0_0"/>
          <p:cNvSpPr/>
          <p:nvPr/>
        </p:nvSpPr>
        <p:spPr>
          <a:xfrm rot="3507223">
            <a:off x="6507932" y="2604263"/>
            <a:ext cx="4230609" cy="480993"/>
          </a:xfrm>
          <a:prstGeom prst="parallelogram">
            <a:avLst>
              <a:gd fmla="val 4827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72000" spcFirstLastPara="1" rIns="720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EXECUTIVE SUPPORT SYSTEMS (ESS)</a:t>
            </a:r>
            <a:endParaRPr/>
          </a:p>
        </p:txBody>
      </p:sp>
      <p:sp>
        <p:nvSpPr>
          <p:cNvPr id="118" name="Google Shape;118;g339fb40cee3_0_0"/>
          <p:cNvSpPr/>
          <p:nvPr/>
        </p:nvSpPr>
        <p:spPr>
          <a:xfrm rot="3507223">
            <a:off x="5464579" y="2604263"/>
            <a:ext cx="4230609" cy="480993"/>
          </a:xfrm>
          <a:prstGeom prst="parallelogram">
            <a:avLst>
              <a:gd fmla="val 4827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DECISION SUPPORT SYSTEM (DSS)</a:t>
            </a:r>
            <a:endParaRPr/>
          </a:p>
        </p:txBody>
      </p:sp>
      <p:cxnSp>
        <p:nvCxnSpPr>
          <p:cNvPr id="119" name="Google Shape;119;g339fb40cee3_0_0"/>
          <p:cNvCxnSpPr/>
          <p:nvPr/>
        </p:nvCxnSpPr>
        <p:spPr>
          <a:xfrm>
            <a:off x="6539524" y="960438"/>
            <a:ext cx="2125800" cy="0"/>
          </a:xfrm>
          <a:prstGeom prst="straightConnector1">
            <a:avLst/>
          </a:prstGeom>
          <a:noFill/>
          <a:ln cap="flat" cmpd="sng" w="9525">
            <a:solidFill>
              <a:srgbClr val="8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20" name="Google Shape;120;g339fb40cee3_0_0"/>
          <p:cNvSpPr txBox="1"/>
          <p:nvPr>
            <p:ph type="title"/>
          </p:nvPr>
        </p:nvSpPr>
        <p:spPr>
          <a:xfrm>
            <a:off x="336062" y="377825"/>
            <a:ext cx="111312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/>
              <a:t>Sistemi informativi per il supporto decisionale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2"/>
          <p:cNvGrpSpPr/>
          <p:nvPr/>
        </p:nvGrpSpPr>
        <p:grpSpPr>
          <a:xfrm>
            <a:off x="1600200" y="2181226"/>
            <a:ext cx="9283700" cy="4488255"/>
            <a:chOff x="457200" y="762000"/>
            <a:chExt cx="9283700" cy="5937334"/>
          </a:xfrm>
        </p:grpSpPr>
        <p:cxnSp>
          <p:nvCxnSpPr>
            <p:cNvPr id="127" name="Google Shape;127;p2"/>
            <p:cNvCxnSpPr>
              <a:stCxn id="128" idx="3"/>
              <a:endCxn id="129" idx="2"/>
            </p:cNvCxnSpPr>
            <p:nvPr/>
          </p:nvCxnSpPr>
          <p:spPr>
            <a:xfrm flipH="1" rot="10800000">
              <a:off x="5657850" y="4884713"/>
              <a:ext cx="2317800" cy="1311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30" name="Google Shape;130;p2"/>
            <p:cNvSpPr txBox="1"/>
            <p:nvPr/>
          </p:nvSpPr>
          <p:spPr>
            <a:xfrm>
              <a:off x="3571875" y="3878178"/>
              <a:ext cx="2085975" cy="1006642"/>
            </a:xfrm>
            <a:prstGeom prst="rect">
              <a:avLst/>
            </a:prstGeom>
            <a:noFill/>
            <a:ln cap="flat" cmpd="sng" w="57150">
              <a:solidFill>
                <a:srgbClr val="7B7B7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72000" lIns="72000" spcFirstLastPara="1" rIns="7200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CONTABILITÀ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GENERALE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6781800" y="2267239"/>
              <a:ext cx="2373313" cy="59949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72000" lIns="72000" spcFirstLastPara="1" rIns="7200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FATTURAZIONE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>
            <a:xfrm>
              <a:off x="457200" y="3878178"/>
              <a:ext cx="2085975" cy="100664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72000" lIns="72000" spcFirstLastPara="1" rIns="7200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CONTABILITÀ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FORNITORI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6932613" y="3878178"/>
              <a:ext cx="2085975" cy="100664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72000" lIns="72000" spcFirstLastPara="1" rIns="7200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CONTABILITÀ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CLIENTI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>
            <a:xfrm>
              <a:off x="3571875" y="5692692"/>
              <a:ext cx="2085975" cy="100664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72000" lIns="72000" spcFirstLastPara="1" rIns="7200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CONTABILITÀ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2894013" y="2063667"/>
              <a:ext cx="3440112" cy="1006642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72000" lIns="72000" spcFirstLastPara="1" rIns="72000" wrap="square" tIns="720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IMMISSIONE MOVIMENTI CONTABILI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31938" y="762000"/>
              <a:ext cx="6164262" cy="1001713"/>
            </a:xfrm>
            <a:prstGeom prst="ellipse">
              <a:avLst/>
            </a:prstGeom>
            <a:solidFill>
              <a:srgbClr val="FFFFFF">
                <a:alpha val="49411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t-IT" sz="2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OPERAZIONI DI GESTIONE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it-IT" sz="2000" u="none" cap="none" strike="noStrik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sistema delle transazioni esterne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749925" y="4962525"/>
              <a:ext cx="3990975" cy="1438275"/>
            </a:xfrm>
            <a:prstGeom prst="wedgeEllipseCallout">
              <a:avLst>
                <a:gd fmla="val -64218" name="adj1"/>
                <a:gd fmla="val -67440" name="adj2"/>
              </a:avLst>
            </a:prstGeom>
            <a:solidFill>
              <a:srgbClr val="A8D08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CONTABILITÀ IMPIANTI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CONTABILITÀ PERSONALE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CONTABILITÀ CASSA E BANCHE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Google Shape;136;p2"/>
            <p:cNvCxnSpPr>
              <a:stCxn id="130" idx="3"/>
              <a:endCxn id="129" idx="1"/>
            </p:cNvCxnSpPr>
            <p:nvPr/>
          </p:nvCxnSpPr>
          <p:spPr>
            <a:xfrm>
              <a:off x="5657850" y="4381499"/>
              <a:ext cx="1274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37" name="Google Shape;137;p2"/>
            <p:cNvCxnSpPr>
              <a:stCxn id="132" idx="3"/>
              <a:endCxn id="130" idx="1"/>
            </p:cNvCxnSpPr>
            <p:nvPr/>
          </p:nvCxnSpPr>
          <p:spPr>
            <a:xfrm>
              <a:off x="2543175" y="4381499"/>
              <a:ext cx="10287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38" name="Google Shape;138;p2"/>
            <p:cNvCxnSpPr>
              <a:stCxn id="130" idx="2"/>
              <a:endCxn id="128" idx="0"/>
            </p:cNvCxnSpPr>
            <p:nvPr/>
          </p:nvCxnSpPr>
          <p:spPr>
            <a:xfrm>
              <a:off x="4614863" y="4884820"/>
              <a:ext cx="0" cy="807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39" name="Google Shape;139;p2"/>
            <p:cNvCxnSpPr>
              <a:stCxn id="132" idx="2"/>
              <a:endCxn id="128" idx="1"/>
            </p:cNvCxnSpPr>
            <p:nvPr/>
          </p:nvCxnSpPr>
          <p:spPr>
            <a:xfrm>
              <a:off x="1500188" y="4884820"/>
              <a:ext cx="2071800" cy="1311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40" name="Google Shape;140;p2"/>
            <p:cNvCxnSpPr>
              <a:stCxn id="133" idx="2"/>
              <a:endCxn id="130" idx="0"/>
            </p:cNvCxnSpPr>
            <p:nvPr/>
          </p:nvCxnSpPr>
          <p:spPr>
            <a:xfrm>
              <a:off x="4614069" y="3070309"/>
              <a:ext cx="900" cy="807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1" name="Google Shape;141;p2"/>
            <p:cNvCxnSpPr>
              <a:stCxn id="133" idx="2"/>
              <a:endCxn id="132" idx="0"/>
            </p:cNvCxnSpPr>
            <p:nvPr/>
          </p:nvCxnSpPr>
          <p:spPr>
            <a:xfrm flipH="1">
              <a:off x="1500069" y="3070309"/>
              <a:ext cx="3114000" cy="807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2" name="Google Shape;142;p2"/>
            <p:cNvCxnSpPr>
              <a:stCxn id="133" idx="2"/>
            </p:cNvCxnSpPr>
            <p:nvPr/>
          </p:nvCxnSpPr>
          <p:spPr>
            <a:xfrm>
              <a:off x="4614069" y="3070309"/>
              <a:ext cx="3453600" cy="920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3" name="Google Shape;143;p2"/>
            <p:cNvCxnSpPr>
              <a:stCxn id="131" idx="2"/>
              <a:endCxn id="130" idx="0"/>
            </p:cNvCxnSpPr>
            <p:nvPr/>
          </p:nvCxnSpPr>
          <p:spPr>
            <a:xfrm flipH="1">
              <a:off x="4614757" y="2866737"/>
              <a:ext cx="3353700" cy="1011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4" name="Google Shape;144;p2"/>
            <p:cNvCxnSpPr>
              <a:stCxn id="134" idx="4"/>
              <a:endCxn id="133" idx="0"/>
            </p:cNvCxnSpPr>
            <p:nvPr/>
          </p:nvCxnSpPr>
          <p:spPr>
            <a:xfrm>
              <a:off x="4614069" y="1763713"/>
              <a:ext cx="0" cy="300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45" name="Google Shape;145;p2"/>
            <p:cNvCxnSpPr>
              <a:stCxn id="131" idx="2"/>
              <a:endCxn id="129" idx="0"/>
            </p:cNvCxnSpPr>
            <p:nvPr/>
          </p:nvCxnSpPr>
          <p:spPr>
            <a:xfrm>
              <a:off x="7968457" y="2866737"/>
              <a:ext cx="7200" cy="1011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46" name="Google Shape;146;p2"/>
            <p:cNvSpPr/>
            <p:nvPr/>
          </p:nvSpPr>
          <p:spPr>
            <a:xfrm>
              <a:off x="519113" y="1773238"/>
              <a:ext cx="2024062" cy="1438275"/>
            </a:xfrm>
            <a:prstGeom prst="wedgeEllipseCallout">
              <a:avLst>
                <a:gd fmla="val 83444" name="adj1"/>
                <a:gd fmla="val 13218" name="adj2"/>
              </a:avLst>
            </a:prstGeom>
            <a:solidFill>
              <a:srgbClr val="A8D08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14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PRIMA NOTA ELETTRONICA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Accounting information systems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/>
          <p:nvPr/>
        </p:nvSpPr>
        <p:spPr>
          <a:xfrm>
            <a:off x="2354264" y="3525838"/>
            <a:ext cx="5189537" cy="3217862"/>
          </a:xfrm>
          <a:prstGeom prst="rect">
            <a:avLst/>
          </a:prstGeom>
          <a:solidFill>
            <a:srgbClr val="CCFFCC">
              <a:alpha val="49411"/>
            </a:srgbClr>
          </a:solidFill>
          <a:ln cap="flat" cmpd="sng" w="9525">
            <a:solidFill>
              <a:schemeClr val="dk1"/>
            </a:solidFill>
            <a:prstDash val="lg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4"/>
          <p:cNvSpPr/>
          <p:nvPr/>
        </p:nvSpPr>
        <p:spPr>
          <a:xfrm>
            <a:off x="2819401" y="3630614"/>
            <a:ext cx="4259263" cy="790575"/>
          </a:xfrm>
          <a:prstGeom prst="rect">
            <a:avLst/>
          </a:prstGeom>
          <a:solidFill>
            <a:srgbClr val="CCFFFF">
              <a:alpha val="49411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DELLE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PROCEDURE OPERATIVE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4"/>
          <p:cNvSpPr/>
          <p:nvPr/>
        </p:nvSpPr>
        <p:spPr>
          <a:xfrm>
            <a:off x="1693864" y="1949451"/>
            <a:ext cx="8694737" cy="1001713"/>
          </a:xfrm>
          <a:prstGeom prst="ellipse">
            <a:avLst/>
          </a:prstGeom>
          <a:solidFill>
            <a:srgbClr val="FFFFFF">
              <a:alpha val="4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OPERAZIONI DI GESTIONE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delle transazioni interne/esterne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4"/>
          <p:cNvSpPr txBox="1"/>
          <p:nvPr/>
        </p:nvSpPr>
        <p:spPr>
          <a:xfrm>
            <a:off x="2973389" y="5910264"/>
            <a:ext cx="39528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INFORMATIVO AMMINISTRATIVO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5491164" y="3046414"/>
            <a:ext cx="1100137" cy="420687"/>
          </a:xfrm>
          <a:prstGeom prst="downArrow">
            <a:avLst>
              <a:gd fmla="val 50000" name="adj1"/>
              <a:gd fmla="val 25000" name="adj2"/>
            </a:avLst>
          </a:pr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4"/>
          <p:cNvSpPr/>
          <p:nvPr/>
        </p:nvSpPr>
        <p:spPr>
          <a:xfrm>
            <a:off x="4562475" y="4486276"/>
            <a:ext cx="774700" cy="422275"/>
          </a:xfrm>
          <a:prstGeom prst="downArrow">
            <a:avLst>
              <a:gd fmla="val 50000" name="adj1"/>
              <a:gd fmla="val 25000" name="adj2"/>
            </a:avLst>
          </a:pr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4"/>
          <p:cNvSpPr/>
          <p:nvPr/>
        </p:nvSpPr>
        <p:spPr>
          <a:xfrm>
            <a:off x="2819401" y="4960938"/>
            <a:ext cx="4259263" cy="792162"/>
          </a:xfrm>
          <a:prstGeom prst="rect">
            <a:avLst/>
          </a:prstGeom>
          <a:solidFill>
            <a:srgbClr val="FFFF99">
              <a:alpha val="49411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CONTABILE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“IN SENSO STRETTO”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7772400" y="3756025"/>
            <a:ext cx="3766800" cy="265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2956" y="4538"/>
                </a:moveTo>
                <a:lnTo>
                  <a:pt x="-57817" y="3655"/>
                </a:ln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7325" lvl="0" marL="1873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Gestione ordini-spedizioni-incassi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325" lvl="0" marL="1873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Gestione magazzino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7325" lvl="0" marL="1873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it-I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Gestione produzione approvvigionamenti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4"/>
          <p:cNvSpPr/>
          <p:nvPr/>
        </p:nvSpPr>
        <p:spPr>
          <a:xfrm>
            <a:off x="2971800" y="2933700"/>
            <a:ext cx="1100138" cy="420688"/>
          </a:xfrm>
          <a:prstGeom prst="downArrow">
            <a:avLst>
              <a:gd fmla="val 50000" name="adj1"/>
              <a:gd fmla="val 25000" name="adj2"/>
            </a:avLst>
          </a:pr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4267200" y="3009900"/>
            <a:ext cx="1100138" cy="420688"/>
          </a:xfrm>
          <a:prstGeom prst="downArrow">
            <a:avLst>
              <a:gd fmla="val 50000" name="adj1"/>
              <a:gd fmla="val 25000" name="adj2"/>
            </a:avLst>
          </a:prstGeom>
          <a:gradFill>
            <a:gsLst>
              <a:gs pos="0">
                <a:schemeClr val="accent2"/>
              </a:gs>
              <a:gs pos="100000">
                <a:schemeClr val="lt2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Il sistema informativo amministrativo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5"/>
          <p:cNvGrpSpPr/>
          <p:nvPr/>
        </p:nvGrpSpPr>
        <p:grpSpPr>
          <a:xfrm>
            <a:off x="2590800" y="1904848"/>
            <a:ext cx="6859588" cy="4621445"/>
            <a:chOff x="1447800" y="954177"/>
            <a:chExt cx="6859588" cy="5528378"/>
          </a:xfrm>
        </p:grpSpPr>
        <p:sp>
          <p:nvSpPr>
            <p:cNvPr id="168" name="Google Shape;168;p15"/>
            <p:cNvSpPr/>
            <p:nvPr/>
          </p:nvSpPr>
          <p:spPr>
            <a:xfrm>
              <a:off x="3322638" y="1326391"/>
              <a:ext cx="4678362" cy="73101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bilancio e analisi di bilancio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2789238" y="2304291"/>
              <a:ext cx="4678362" cy="73101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contabilità analitica economica e finanziaria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 txBox="1"/>
            <p:nvPr/>
          </p:nvSpPr>
          <p:spPr>
            <a:xfrm>
              <a:off x="1724025" y="4260091"/>
              <a:ext cx="4676775" cy="73101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reporting per il controllo direzionale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2255838" y="3282191"/>
              <a:ext cx="4678362" cy="73101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budget e standard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 txBox="1"/>
            <p:nvPr/>
          </p:nvSpPr>
          <p:spPr>
            <a:xfrm>
              <a:off x="1828800" y="6003926"/>
              <a:ext cx="6172200" cy="478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it-IT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SISTEMA INFORMATIVO AMMINISTRATIVO (AIS)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 flipH="1" rot="10800000">
              <a:off x="2286000" y="5402652"/>
              <a:ext cx="1143000" cy="464748"/>
            </a:xfrm>
            <a:prstGeom prst="downArrow">
              <a:avLst>
                <a:gd fmla="val 45278" name="adj1"/>
                <a:gd fmla="val 45833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 flipH="1" rot="10800000">
              <a:off x="3606800" y="5402652"/>
              <a:ext cx="1143000" cy="464748"/>
            </a:xfrm>
            <a:prstGeom prst="downArrow">
              <a:avLst>
                <a:gd fmla="val 45278" name="adj1"/>
                <a:gd fmla="val 45833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 flipH="1" rot="10800000">
              <a:off x="4927600" y="5402652"/>
              <a:ext cx="1143000" cy="464748"/>
            </a:xfrm>
            <a:prstGeom prst="downArrow">
              <a:avLst>
                <a:gd fmla="val 45278" name="adj1"/>
                <a:gd fmla="val 45833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 flipH="1" rot="10800000">
              <a:off x="6248400" y="5402652"/>
              <a:ext cx="1143000" cy="464748"/>
            </a:xfrm>
            <a:prstGeom prst="downArrow">
              <a:avLst>
                <a:gd fmla="val 45278" name="adj1"/>
                <a:gd fmla="val 45833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 rot="-5400000">
              <a:off x="6421916" y="3373917"/>
              <a:ext cx="2091367" cy="1066800"/>
            </a:xfrm>
            <a:prstGeom prst="rtTriangl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 txBox="1"/>
            <p:nvPr/>
          </p:nvSpPr>
          <p:spPr>
            <a:xfrm>
              <a:off x="7556484" y="3733019"/>
              <a:ext cx="355600" cy="1045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1447800" y="1076325"/>
              <a:ext cx="6859588" cy="410527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lg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 rot="-3797130">
              <a:off x="1014849" y="2149225"/>
              <a:ext cx="3098321" cy="685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it-IT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contabilità direzionale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Management information systems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/>
          <p:nvPr>
            <p:ph type="title"/>
          </p:nvPr>
        </p:nvSpPr>
        <p:spPr>
          <a:xfrm>
            <a:off x="1992313" y="303214"/>
            <a:ext cx="82296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2475" lIns="84975" spcFirstLastPara="1" rIns="84975" wrap="square" tIns="424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46"/>
              <a:buFont typeface="Calibri"/>
              <a:buNone/>
            </a:pPr>
            <a:r>
              <a:rPr i="1" lang="it-IT" sz="3046"/>
              <a:t>CO.GE. e CO.AN.</a:t>
            </a:r>
            <a:endParaRPr/>
          </a:p>
        </p:txBody>
      </p:sp>
      <p:graphicFrame>
        <p:nvGraphicFramePr>
          <p:cNvPr id="187" name="Google Shape;187;p4"/>
          <p:cNvGraphicFramePr/>
          <p:nvPr/>
        </p:nvGraphicFramePr>
        <p:xfrm>
          <a:off x="1992314" y="1052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{92ACDD0E-EBD3-47CB-BC24-D176D95E54DA}</a:tableStyleId>
              </a:tblPr>
              <a:tblGrid>
                <a:gridCol w="1795100"/>
                <a:gridCol w="2924900"/>
                <a:gridCol w="3509600"/>
              </a:tblGrid>
              <a:tr h="39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1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contabilità generale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1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contabilità analitica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  <a:tr h="86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scopo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determinazione del reddito e del capitale di funzionamento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determinazione di costi, ricavi e risultati particolari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  <a:tr h="732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momento della rilevazione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scambio con terze economie e movimento finanziario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utilizzazione dei fattori produttivi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  <a:tr h="39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classificazione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 natura (origine)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 destinazione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  <a:tr h="60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destinatari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prevalenza soggetti esterni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prevalenza soggetti interni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  <a:tr h="60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metodologie di rilevazione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contabile in partita doppia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contabile ed extra contabile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  <a:tr h="60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frequenza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annuale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infra-annuale (mese, trimestre, ecc)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  <a:tr h="60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requisiti di efficacia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prevalenza precisione e accuratezza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b="0" i="0" lang="it-IT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prevalenza tempestività</a:t>
                      </a:r>
                      <a:endParaRPr sz="1400" u="none" cap="none" strike="noStrike"/>
                    </a:p>
                  </a:txBody>
                  <a:tcPr marT="42200" marB="42200" marR="84400" marL="844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88" name="Google Shape;188;p4"/>
          <p:cNvSpPr/>
          <p:nvPr/>
        </p:nvSpPr>
        <p:spPr>
          <a:xfrm>
            <a:off x="2962276" y="2212975"/>
            <a:ext cx="9525" cy="79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t/>
            </a:r>
            <a:endParaRPr b="0" i="0" sz="2215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9120189" y="2212975"/>
            <a:ext cx="9525" cy="79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15"/>
              <a:buFont typeface="Arial"/>
              <a:buNone/>
            </a:pPr>
            <a:r>
              <a:t/>
            </a:r>
            <a:endParaRPr b="0" i="0" sz="2215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9fcf82391_0_0"/>
          <p:cNvSpPr txBox="1"/>
          <p:nvPr>
            <p:ph idx="4294967295" type="title"/>
          </p:nvPr>
        </p:nvSpPr>
        <p:spPr>
          <a:xfrm>
            <a:off x="512610" y="495524"/>
            <a:ext cx="11069700" cy="845100"/>
          </a:xfrm>
          <a:prstGeom prst="rect">
            <a:avLst/>
          </a:prstGeom>
          <a:gradFill>
            <a:gsLst>
              <a:gs pos="0">
                <a:srgbClr val="FF6100"/>
              </a:gs>
              <a:gs pos="30000">
                <a:srgbClr val="F85D00"/>
              </a:gs>
              <a:gs pos="75000">
                <a:srgbClr val="BD4400"/>
              </a:gs>
              <a:gs pos="100000">
                <a:srgbClr val="8A310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b" bIns="54000" lIns="103825" spcFirstLastPara="1" rIns="103825" wrap="square" tIns="54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i="0" lang="it-IT" sz="3600" u="none" cap="small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CONTABILITÀ E INFORMAZIONI</a:t>
            </a:r>
            <a:endParaRPr b="1" i="0" sz="3600" u="none" cap="small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g339fcf82391_0_0"/>
          <p:cNvSpPr txBox="1"/>
          <p:nvPr/>
        </p:nvSpPr>
        <p:spPr>
          <a:xfrm rot="5400000">
            <a:off x="9853277" y="3675338"/>
            <a:ext cx="3200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339fcf82391_0_0"/>
          <p:cNvGrpSpPr/>
          <p:nvPr/>
        </p:nvGrpSpPr>
        <p:grpSpPr>
          <a:xfrm>
            <a:off x="8303344" y="4868377"/>
            <a:ext cx="2977311" cy="1368224"/>
            <a:chOff x="6228604" y="4869160"/>
            <a:chExt cx="2231700" cy="1368087"/>
          </a:xfrm>
        </p:grpSpPr>
        <p:sp>
          <p:nvSpPr>
            <p:cNvPr id="197" name="Google Shape;197;g339fcf82391_0_0"/>
            <p:cNvSpPr/>
            <p:nvPr/>
          </p:nvSpPr>
          <p:spPr>
            <a:xfrm>
              <a:off x="6228604" y="5661247"/>
              <a:ext cx="2231700" cy="576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AC500"/>
                </a:gs>
                <a:gs pos="30000">
                  <a:srgbClr val="F1BE00"/>
                </a:gs>
                <a:gs pos="75000">
                  <a:srgbClr val="B88F00"/>
                </a:gs>
                <a:gs pos="100000">
                  <a:srgbClr val="866900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esterni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339fcf82391_0_0"/>
            <p:cNvSpPr/>
            <p:nvPr/>
          </p:nvSpPr>
          <p:spPr>
            <a:xfrm rot="5400000">
              <a:off x="6558320" y="4695160"/>
              <a:ext cx="720000" cy="10680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gradFill>
              <a:gsLst>
                <a:gs pos="0">
                  <a:srgbClr val="BA0500"/>
                </a:gs>
                <a:gs pos="30000">
                  <a:srgbClr val="B20500"/>
                </a:gs>
                <a:gs pos="75000">
                  <a:srgbClr val="890000"/>
                </a:gs>
                <a:gs pos="100000">
                  <a:srgbClr val="630000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199" name="Google Shape;199;g339fcf82391_0_0"/>
          <p:cNvGrpSpPr/>
          <p:nvPr/>
        </p:nvGrpSpPr>
        <p:grpSpPr>
          <a:xfrm>
            <a:off x="511930" y="1628736"/>
            <a:ext cx="11483058" cy="995322"/>
            <a:chOff x="647988" y="1605478"/>
            <a:chExt cx="8294610" cy="995322"/>
          </a:xfrm>
        </p:grpSpPr>
        <p:sp>
          <p:nvSpPr>
            <p:cNvPr id="200" name="Google Shape;200;g339fcf82391_0_0"/>
            <p:cNvSpPr/>
            <p:nvPr/>
          </p:nvSpPr>
          <p:spPr>
            <a:xfrm>
              <a:off x="647988" y="1628800"/>
              <a:ext cx="8064600" cy="972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291B6"/>
                </a:gs>
                <a:gs pos="30000">
                  <a:srgbClr val="7C8DB0"/>
                </a:gs>
                <a:gs pos="75000">
                  <a:srgbClr val="5B6783"/>
                </a:gs>
                <a:gs pos="100000">
                  <a:srgbClr val="434B5F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Schoolbook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Dati: elementi informativi «grezzi» che descrivono i fenomeni aziendali e ambientali rilevati mediante opportune procedure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339fcf82391_0_0"/>
            <p:cNvSpPr/>
            <p:nvPr/>
          </p:nvSpPr>
          <p:spPr>
            <a:xfrm>
              <a:off x="8416998" y="1605478"/>
              <a:ext cx="525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3A5"/>
                </a:buClr>
                <a:buSzPts val="6300"/>
                <a:buFont typeface="Arial"/>
                <a:buNone/>
              </a:pPr>
              <a:r>
                <a:rPr b="1" i="0" lang="it-IT" sz="6300" u="none" cap="none" strike="noStrike">
                  <a:solidFill>
                    <a:srgbClr val="FFC3A5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g339fcf82391_0_0"/>
          <p:cNvGrpSpPr/>
          <p:nvPr/>
        </p:nvGrpSpPr>
        <p:grpSpPr>
          <a:xfrm>
            <a:off x="511954" y="2660587"/>
            <a:ext cx="11506655" cy="922384"/>
            <a:chOff x="647988" y="2577678"/>
            <a:chExt cx="8312255" cy="923400"/>
          </a:xfrm>
        </p:grpSpPr>
        <p:sp>
          <p:nvSpPr>
            <p:cNvPr id="203" name="Google Shape;203;g339fcf82391_0_0"/>
            <p:cNvSpPr/>
            <p:nvPr/>
          </p:nvSpPr>
          <p:spPr>
            <a:xfrm>
              <a:off x="647988" y="2636912"/>
              <a:ext cx="8064600" cy="828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373C9"/>
                </a:gs>
                <a:gs pos="30000">
                  <a:srgbClr val="416EC2"/>
                </a:gs>
                <a:gs pos="75000">
                  <a:srgbClr val="2D5092"/>
                </a:gs>
                <a:gs pos="100000">
                  <a:srgbClr val="213B6A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Schoolbook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Informazioni: dati opportunamente aggregati ed elaborati che assumono un significato specifico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339fcf82391_0_0"/>
            <p:cNvSpPr/>
            <p:nvPr/>
          </p:nvSpPr>
          <p:spPr>
            <a:xfrm>
              <a:off x="8399243" y="2577678"/>
              <a:ext cx="5610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3A5"/>
                </a:buClr>
                <a:buSzPts val="6300"/>
                <a:buFont typeface="Arial"/>
                <a:buNone/>
              </a:pPr>
              <a:r>
                <a:rPr b="1" i="0" lang="it-IT" sz="6300" u="none" cap="none" strike="noStrike">
                  <a:solidFill>
                    <a:srgbClr val="FFC3A5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g339fcf82391_0_0"/>
          <p:cNvGrpSpPr/>
          <p:nvPr/>
        </p:nvGrpSpPr>
        <p:grpSpPr>
          <a:xfrm>
            <a:off x="1199725" y="4508534"/>
            <a:ext cx="7104659" cy="1716035"/>
            <a:chOff x="900432" y="4508438"/>
            <a:chExt cx="5327828" cy="1716035"/>
          </a:xfrm>
        </p:grpSpPr>
        <p:sp>
          <p:nvSpPr>
            <p:cNvPr id="206" name="Google Shape;206;g339fcf82391_0_0"/>
            <p:cNvSpPr/>
            <p:nvPr/>
          </p:nvSpPr>
          <p:spPr>
            <a:xfrm>
              <a:off x="3132260" y="4508438"/>
              <a:ext cx="3096000" cy="12969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A0500"/>
                </a:gs>
                <a:gs pos="30000">
                  <a:srgbClr val="B20500"/>
                </a:gs>
                <a:gs pos="75000">
                  <a:srgbClr val="890000"/>
                </a:gs>
                <a:gs pos="100000">
                  <a:srgbClr val="630000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per supportare processi decisionali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339fcf82391_0_0"/>
            <p:cNvSpPr/>
            <p:nvPr/>
          </p:nvSpPr>
          <p:spPr>
            <a:xfrm>
              <a:off x="900432" y="5648473"/>
              <a:ext cx="2231700" cy="576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AC500"/>
                </a:gs>
                <a:gs pos="30000">
                  <a:srgbClr val="F1BE00"/>
                </a:gs>
                <a:gs pos="75000">
                  <a:srgbClr val="B88F00"/>
                </a:gs>
                <a:gs pos="100000">
                  <a:srgbClr val="866900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interni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339fcf82391_0_0"/>
            <p:cNvSpPr/>
            <p:nvPr/>
          </p:nvSpPr>
          <p:spPr>
            <a:xfrm flipH="1" rot="-5400000">
              <a:off x="2093798" y="4682387"/>
              <a:ext cx="720000" cy="1068000"/>
            </a:xfrm>
            <a:prstGeom prst="bentArrow">
              <a:avLst>
                <a:gd fmla="val 25000" name="adj1"/>
                <a:gd fmla="val 25000" name="adj2"/>
                <a:gd fmla="val 25000" name="adj3"/>
                <a:gd fmla="val 43750" name="adj4"/>
              </a:avLst>
            </a:prstGeom>
            <a:gradFill>
              <a:gsLst>
                <a:gs pos="0">
                  <a:srgbClr val="BA0500"/>
                </a:gs>
                <a:gs pos="30000">
                  <a:srgbClr val="B20500"/>
                </a:gs>
                <a:gs pos="75000">
                  <a:srgbClr val="890000"/>
                </a:gs>
                <a:gs pos="100000">
                  <a:srgbClr val="630000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09" name="Google Shape;209;g339fcf82391_0_0"/>
          <p:cNvGrpSpPr/>
          <p:nvPr/>
        </p:nvGrpSpPr>
        <p:grpSpPr>
          <a:xfrm>
            <a:off x="513895" y="3478242"/>
            <a:ext cx="11432386" cy="958858"/>
            <a:chOff x="683996" y="3429000"/>
            <a:chExt cx="8258604" cy="959242"/>
          </a:xfrm>
        </p:grpSpPr>
        <p:sp>
          <p:nvSpPr>
            <p:cNvPr id="210" name="Google Shape;210;g339fcf82391_0_0"/>
            <p:cNvSpPr/>
            <p:nvPr/>
          </p:nvSpPr>
          <p:spPr>
            <a:xfrm>
              <a:off x="683996" y="3560242"/>
              <a:ext cx="8064600" cy="828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C636D"/>
                </a:gs>
                <a:gs pos="30000">
                  <a:srgbClr val="585F6A"/>
                </a:gs>
                <a:gs pos="75000">
                  <a:srgbClr val="41464F"/>
                </a:gs>
                <a:gs pos="100000">
                  <a:srgbClr val="303338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Schoolbook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Report: documento che contiene informazioni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Schoolbook"/>
                <a:buNone/>
              </a:pPr>
              <a:r>
                <a:rPr b="0" i="0" lang="it-IT" sz="2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relative ad uno specifico oggetto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339fcf82391_0_0"/>
            <p:cNvSpPr/>
            <p:nvPr/>
          </p:nvSpPr>
          <p:spPr>
            <a:xfrm>
              <a:off x="8417000" y="3429000"/>
              <a:ext cx="525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2725" lIns="105500" spcFirstLastPara="1" rIns="105500" wrap="square" tIns="527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3A5"/>
                </a:buClr>
                <a:buSzPts val="6300"/>
                <a:buFont typeface="Arial"/>
                <a:buNone/>
              </a:pPr>
              <a:r>
                <a:rPr b="1" i="0" lang="it-IT" sz="6300" u="none" cap="none" strike="noStrike">
                  <a:solidFill>
                    <a:srgbClr val="FFC3A5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9fcf82391_0_21"/>
          <p:cNvSpPr/>
          <p:nvPr/>
        </p:nvSpPr>
        <p:spPr>
          <a:xfrm>
            <a:off x="4656015" y="2781300"/>
            <a:ext cx="2878169" cy="2160588"/>
          </a:xfrm>
          <a:custGeom>
            <a:rect b="b" l="l" r="r" t="t"/>
            <a:pathLst>
              <a:path extrusionOk="0" h="2160588" w="2339975">
                <a:moveTo>
                  <a:pt x="1169987" y="0"/>
                </a:moveTo>
                <a:cubicBezTo>
                  <a:pt x="1635729" y="0"/>
                  <a:pt x="2057115" y="255060"/>
                  <a:pt x="2242880" y="649409"/>
                </a:cubicBezTo>
                <a:cubicBezTo>
                  <a:pt x="2445114" y="1078719"/>
                  <a:pt x="2324850" y="1579447"/>
                  <a:pt x="1945019" y="1889570"/>
                </a:cubicBezTo>
                <a:cubicBezTo>
                  <a:pt x="1608978" y="2163940"/>
                  <a:pt x="1132624" y="2236753"/>
                  <a:pt x="718751" y="2077010"/>
                </a:cubicBezTo>
                <a:cubicBezTo>
                  <a:pt x="264970" y="1901865"/>
                  <a:pt x="-21732" y="1483378"/>
                  <a:pt x="1280" y="1029749"/>
                </a:cubicBezTo>
                <a:lnTo>
                  <a:pt x="1169988" y="1080294"/>
                </a:lnTo>
                <a:cubicBezTo>
                  <a:pt x="1169988" y="720196"/>
                  <a:pt x="1169987" y="360098"/>
                  <a:pt x="1169987" y="0"/>
                </a:cubicBezTo>
                <a:close/>
              </a:path>
              <a:path extrusionOk="0" fill="none" h="2160588" w="2339975">
                <a:moveTo>
                  <a:pt x="1169987" y="0"/>
                </a:moveTo>
                <a:cubicBezTo>
                  <a:pt x="1635729" y="0"/>
                  <a:pt x="2057115" y="255060"/>
                  <a:pt x="2242880" y="649409"/>
                </a:cubicBezTo>
                <a:cubicBezTo>
                  <a:pt x="2445114" y="1078719"/>
                  <a:pt x="2324850" y="1579447"/>
                  <a:pt x="1945019" y="1889570"/>
                </a:cubicBezTo>
                <a:cubicBezTo>
                  <a:pt x="1608978" y="2163940"/>
                  <a:pt x="1132624" y="2236753"/>
                  <a:pt x="718751" y="2077010"/>
                </a:cubicBezTo>
                <a:cubicBezTo>
                  <a:pt x="264970" y="1901865"/>
                  <a:pt x="-21732" y="1483378"/>
                  <a:pt x="1280" y="1029749"/>
                </a:cubicBezTo>
              </a:path>
            </a:pathLst>
          </a:custGeom>
          <a:noFill/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41570"/>
              </a:srgbClr>
            </a:outerShdw>
          </a:effectLst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39fcf82391_0_21"/>
          <p:cNvSpPr txBox="1"/>
          <p:nvPr>
            <p:ph idx="4294967295" type="title"/>
          </p:nvPr>
        </p:nvSpPr>
        <p:spPr>
          <a:xfrm>
            <a:off x="689861" y="495524"/>
            <a:ext cx="10892400" cy="845100"/>
          </a:xfrm>
          <a:prstGeom prst="rect">
            <a:avLst/>
          </a:prstGeom>
          <a:gradFill>
            <a:gsLst>
              <a:gs pos="0">
                <a:srgbClr val="FF6100"/>
              </a:gs>
              <a:gs pos="30000">
                <a:srgbClr val="F85D00"/>
              </a:gs>
              <a:gs pos="75000">
                <a:srgbClr val="BD4400"/>
              </a:gs>
              <a:gs pos="100000">
                <a:srgbClr val="8A310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b" bIns="54000" lIns="103825" spcFirstLastPara="1" rIns="103825" wrap="square" tIns="54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</a:pPr>
            <a:r>
              <a:rPr b="1" i="0" lang="it-IT" sz="3200" u="none" cap="small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PROCESSI DECISIONALI</a:t>
            </a:r>
            <a:endParaRPr b="1" i="0" sz="3200" u="none" cap="small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g339fcf82391_0_21"/>
          <p:cNvSpPr/>
          <p:nvPr/>
        </p:nvSpPr>
        <p:spPr>
          <a:xfrm>
            <a:off x="815413" y="1556792"/>
            <a:ext cx="5136000" cy="2196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4373C9"/>
              </a:gs>
              <a:gs pos="30000">
                <a:srgbClr val="416EC2"/>
              </a:gs>
              <a:gs pos="75000">
                <a:srgbClr val="2D5092"/>
              </a:gs>
              <a:gs pos="100000">
                <a:srgbClr val="213B6A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1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 decidere, pianificare, programmare l’azione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1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futura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39fcf82391_0_21"/>
          <p:cNvSpPr/>
          <p:nvPr/>
        </p:nvSpPr>
        <p:spPr>
          <a:xfrm>
            <a:off x="6480608" y="1556792"/>
            <a:ext cx="5136000" cy="2196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0500"/>
              </a:gs>
              <a:gs pos="30000">
                <a:srgbClr val="B20500"/>
              </a:gs>
              <a:gs pos="75000">
                <a:srgbClr val="890000"/>
              </a:gs>
              <a:gs pos="100000">
                <a:srgbClr val="63000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1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 controllare, monitorare e guidare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1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 comportamenti e i risultati attuali</a:t>
            </a:r>
            <a:endParaRPr b="1" i="0" sz="23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20" name="Google Shape;220;g339fcf82391_0_21"/>
          <p:cNvSpPr txBox="1"/>
          <p:nvPr/>
        </p:nvSpPr>
        <p:spPr>
          <a:xfrm rot="5400000">
            <a:off x="9853277" y="3675338"/>
            <a:ext cx="3200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39fcf82391_0_21"/>
          <p:cNvSpPr/>
          <p:nvPr/>
        </p:nvSpPr>
        <p:spPr>
          <a:xfrm>
            <a:off x="3503712" y="4329312"/>
            <a:ext cx="5136000" cy="1908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C636D"/>
              </a:gs>
              <a:gs pos="30000">
                <a:srgbClr val="585F6A"/>
              </a:gs>
              <a:gs pos="75000">
                <a:srgbClr val="41464F"/>
              </a:gs>
              <a:gs pos="100000">
                <a:srgbClr val="303338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1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Per verificare il trend rispetto al passato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339fcf82391_0_21"/>
          <p:cNvSpPr/>
          <p:nvPr/>
        </p:nvSpPr>
        <p:spPr>
          <a:xfrm>
            <a:off x="5136661" y="3213100"/>
            <a:ext cx="1918800" cy="14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60000" y="15000"/>
                </a:lnTo>
                <a:cubicBezTo>
                  <a:pt x="82955" y="15000"/>
                  <a:pt x="101563" y="35147"/>
                  <a:pt x="101563" y="60000"/>
                </a:cubicBezTo>
                <a:cubicBezTo>
                  <a:pt x="101563" y="84853"/>
                  <a:pt x="82955" y="105000"/>
                  <a:pt x="60000" y="105000"/>
                </a:cubicBezTo>
                <a:cubicBezTo>
                  <a:pt x="37045" y="105000"/>
                  <a:pt x="18437" y="84853"/>
                  <a:pt x="18437" y="60000"/>
                </a:cubicBezTo>
                <a:cubicBezTo>
                  <a:pt x="18437" y="35147"/>
                  <a:pt x="37045" y="15000"/>
                  <a:pt x="60000" y="15000"/>
                </a:cubicBez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60000" y="15000"/>
                </a:lnTo>
                <a:cubicBezTo>
                  <a:pt x="82955" y="15000"/>
                  <a:pt x="101563" y="35147"/>
                  <a:pt x="101563" y="60000"/>
                </a:cubicBezTo>
                <a:cubicBezTo>
                  <a:pt x="101563" y="84853"/>
                  <a:pt x="82955" y="105000"/>
                  <a:pt x="60000" y="105000"/>
                </a:cubicBezTo>
                <a:cubicBezTo>
                  <a:pt x="37045" y="105000"/>
                  <a:pt x="18437" y="84853"/>
                  <a:pt x="18437" y="60000"/>
                </a:cubicBezTo>
                <a:cubicBezTo>
                  <a:pt x="18437" y="35147"/>
                  <a:pt x="37045" y="15000"/>
                  <a:pt x="60000" y="15000"/>
                </a:cubicBezTo>
                <a:close/>
                <a:moveTo>
                  <a:pt x="60000" y="17813"/>
                </a:moveTo>
                <a:cubicBezTo>
                  <a:pt x="64304" y="17812"/>
                  <a:pt x="67793" y="21590"/>
                  <a:pt x="67793" y="26250"/>
                </a:cubicBezTo>
                <a:cubicBezTo>
                  <a:pt x="67793" y="30910"/>
                  <a:pt x="64304" y="34687"/>
                  <a:pt x="60000" y="34687"/>
                </a:cubicBezTo>
                <a:cubicBezTo>
                  <a:pt x="55696" y="34688"/>
                  <a:pt x="52207" y="30910"/>
                  <a:pt x="52207" y="26250"/>
                </a:cubicBezTo>
                <a:cubicBezTo>
                  <a:pt x="52207" y="21590"/>
                  <a:pt x="55696" y="17813"/>
                  <a:pt x="60000" y="17813"/>
                </a:cubicBezTo>
                <a:moveTo>
                  <a:pt x="44414" y="43125"/>
                </a:moveTo>
                <a:lnTo>
                  <a:pt x="44414" y="48750"/>
                </a:lnTo>
                <a:lnTo>
                  <a:pt x="52207" y="48750"/>
                </a:lnTo>
                <a:lnTo>
                  <a:pt x="52207" y="88125"/>
                </a:lnTo>
                <a:lnTo>
                  <a:pt x="44414" y="88125"/>
                </a:lnTo>
                <a:lnTo>
                  <a:pt x="44414" y="93750"/>
                </a:lnTo>
                <a:lnTo>
                  <a:pt x="75586" y="93750"/>
                </a:lnTo>
                <a:lnTo>
                  <a:pt x="75586" y="88125"/>
                </a:lnTo>
                <a:lnTo>
                  <a:pt x="67793" y="88125"/>
                </a:lnTo>
                <a:lnTo>
                  <a:pt x="67793" y="43125"/>
                </a:lnTo>
                <a:close/>
              </a:path>
              <a:path extrusionOk="0" fill="lighten" h="120000" w="120000">
                <a:moveTo>
                  <a:pt x="60000" y="17813"/>
                </a:moveTo>
                <a:cubicBezTo>
                  <a:pt x="64304" y="17812"/>
                  <a:pt x="67793" y="21590"/>
                  <a:pt x="67793" y="26250"/>
                </a:cubicBezTo>
                <a:cubicBezTo>
                  <a:pt x="67793" y="30910"/>
                  <a:pt x="64304" y="34687"/>
                  <a:pt x="60000" y="34687"/>
                </a:cubicBezTo>
                <a:cubicBezTo>
                  <a:pt x="55696" y="34688"/>
                  <a:pt x="52207" y="30910"/>
                  <a:pt x="52207" y="26250"/>
                </a:cubicBezTo>
                <a:cubicBezTo>
                  <a:pt x="52207" y="21590"/>
                  <a:pt x="55696" y="17813"/>
                  <a:pt x="60000" y="17813"/>
                </a:cubicBezTo>
                <a:moveTo>
                  <a:pt x="44414" y="43125"/>
                </a:moveTo>
                <a:lnTo>
                  <a:pt x="67793" y="43125"/>
                </a:lnTo>
                <a:lnTo>
                  <a:pt x="67793" y="88125"/>
                </a:lnTo>
                <a:lnTo>
                  <a:pt x="75586" y="88125"/>
                </a:lnTo>
                <a:lnTo>
                  <a:pt x="75586" y="93750"/>
                </a:lnTo>
                <a:lnTo>
                  <a:pt x="44414" y="93750"/>
                </a:lnTo>
                <a:lnTo>
                  <a:pt x="44414" y="88125"/>
                </a:lnTo>
                <a:lnTo>
                  <a:pt x="52207" y="88125"/>
                </a:lnTo>
                <a:lnTo>
                  <a:pt x="52207" y="48750"/>
                </a:lnTo>
                <a:lnTo>
                  <a:pt x="44414" y="4875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60000" y="15000"/>
                </a:lnTo>
                <a:cubicBezTo>
                  <a:pt x="82955" y="15000"/>
                  <a:pt x="101563" y="35147"/>
                  <a:pt x="101563" y="60000"/>
                </a:cubicBezTo>
                <a:cubicBezTo>
                  <a:pt x="101563" y="84853"/>
                  <a:pt x="82955" y="105000"/>
                  <a:pt x="60000" y="105000"/>
                </a:cubicBezTo>
                <a:cubicBezTo>
                  <a:pt x="37045" y="105000"/>
                  <a:pt x="18437" y="84853"/>
                  <a:pt x="18437" y="60000"/>
                </a:cubicBezTo>
                <a:cubicBezTo>
                  <a:pt x="18437" y="35147"/>
                  <a:pt x="37045" y="15000"/>
                  <a:pt x="60000" y="15000"/>
                </a:cubicBezTo>
                <a:close/>
                <a:moveTo>
                  <a:pt x="60000" y="17813"/>
                </a:moveTo>
                <a:cubicBezTo>
                  <a:pt x="64304" y="17812"/>
                  <a:pt x="67793" y="21590"/>
                  <a:pt x="67793" y="26250"/>
                </a:cubicBezTo>
                <a:cubicBezTo>
                  <a:pt x="67793" y="30910"/>
                  <a:pt x="64304" y="34687"/>
                  <a:pt x="60000" y="34687"/>
                </a:cubicBezTo>
                <a:cubicBezTo>
                  <a:pt x="55696" y="34688"/>
                  <a:pt x="52207" y="30910"/>
                  <a:pt x="52207" y="26250"/>
                </a:cubicBezTo>
                <a:cubicBezTo>
                  <a:pt x="52207" y="21590"/>
                  <a:pt x="55696" y="17813"/>
                  <a:pt x="60000" y="17813"/>
                </a:cubicBezTo>
                <a:moveTo>
                  <a:pt x="44414" y="43125"/>
                </a:moveTo>
                <a:lnTo>
                  <a:pt x="67793" y="43125"/>
                </a:lnTo>
                <a:lnTo>
                  <a:pt x="67793" y="88125"/>
                </a:lnTo>
                <a:lnTo>
                  <a:pt x="75586" y="88125"/>
                </a:lnTo>
                <a:lnTo>
                  <a:pt x="75586" y="93750"/>
                </a:lnTo>
                <a:lnTo>
                  <a:pt x="44414" y="93750"/>
                </a:lnTo>
                <a:lnTo>
                  <a:pt x="44414" y="88125"/>
                </a:lnTo>
                <a:lnTo>
                  <a:pt x="52207" y="88125"/>
                </a:lnTo>
                <a:lnTo>
                  <a:pt x="52207" y="48750"/>
                </a:lnTo>
                <a:lnTo>
                  <a:pt x="44414" y="4875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rgbClr val="BB612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39fcf82391_0_31"/>
          <p:cNvSpPr txBox="1"/>
          <p:nvPr>
            <p:ph idx="4294967295" type="title"/>
          </p:nvPr>
        </p:nvSpPr>
        <p:spPr>
          <a:xfrm>
            <a:off x="778486" y="495524"/>
            <a:ext cx="10803900" cy="845100"/>
          </a:xfrm>
          <a:prstGeom prst="rect">
            <a:avLst/>
          </a:prstGeom>
          <a:gradFill>
            <a:gsLst>
              <a:gs pos="0">
                <a:srgbClr val="FF6100"/>
              </a:gs>
              <a:gs pos="30000">
                <a:srgbClr val="F85D00"/>
              </a:gs>
              <a:gs pos="75000">
                <a:srgbClr val="BD4400"/>
              </a:gs>
              <a:gs pos="100000">
                <a:srgbClr val="8A310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b" bIns="54000" lIns="103825" spcFirstLastPara="1" rIns="103825" wrap="square" tIns="540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b="1" i="0" lang="it-IT" sz="3600" u="none" cap="small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REPORT E PROCESSI INFORMATIVI</a:t>
            </a:r>
            <a:endParaRPr b="1" i="0" sz="3600" u="none" cap="small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g339fcf82391_0_31"/>
          <p:cNvSpPr txBox="1"/>
          <p:nvPr/>
        </p:nvSpPr>
        <p:spPr>
          <a:xfrm rot="5400000">
            <a:off x="9853277" y="3675338"/>
            <a:ext cx="3200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9" name="Google Shape;229;g339fcf82391_0_31"/>
          <p:cNvGrpSpPr/>
          <p:nvPr/>
        </p:nvGrpSpPr>
        <p:grpSpPr>
          <a:xfrm>
            <a:off x="863560" y="1773242"/>
            <a:ext cx="10655627" cy="827089"/>
            <a:chOff x="647988" y="2024936"/>
            <a:chExt cx="7991920" cy="828000"/>
          </a:xfrm>
        </p:grpSpPr>
        <p:sp>
          <p:nvSpPr>
            <p:cNvPr id="230" name="Google Shape;230;g339fcf82391_0_31"/>
            <p:cNvSpPr/>
            <p:nvPr/>
          </p:nvSpPr>
          <p:spPr>
            <a:xfrm>
              <a:off x="6444208" y="2024936"/>
              <a:ext cx="2195700" cy="828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291B6"/>
                </a:gs>
                <a:gs pos="30000">
                  <a:srgbClr val="7C8DB0"/>
                </a:gs>
                <a:gs pos="75000">
                  <a:srgbClr val="5B6783"/>
                </a:gs>
                <a:gs pos="100000">
                  <a:srgbClr val="434B5F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 consuntivo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339fcf82391_0_31"/>
            <p:cNvSpPr/>
            <p:nvPr/>
          </p:nvSpPr>
          <p:spPr>
            <a:xfrm>
              <a:off x="647988" y="2024936"/>
              <a:ext cx="2195700" cy="828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291B6"/>
                </a:gs>
                <a:gs pos="30000">
                  <a:srgbClr val="7C8DB0"/>
                </a:gs>
                <a:gs pos="75000">
                  <a:srgbClr val="5B6783"/>
                </a:gs>
                <a:gs pos="100000">
                  <a:srgbClr val="434B5F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 preventivo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g339fcf82391_0_31"/>
          <p:cNvGrpSpPr/>
          <p:nvPr/>
        </p:nvGrpSpPr>
        <p:grpSpPr>
          <a:xfrm>
            <a:off x="863560" y="2733533"/>
            <a:ext cx="10655952" cy="2543145"/>
            <a:chOff x="647988" y="2985042"/>
            <a:chExt cx="7992164" cy="2543908"/>
          </a:xfrm>
        </p:grpSpPr>
        <p:sp>
          <p:nvSpPr>
            <p:cNvPr id="233" name="Google Shape;233;g339fcf82391_0_31"/>
            <p:cNvSpPr/>
            <p:nvPr/>
          </p:nvSpPr>
          <p:spPr>
            <a:xfrm>
              <a:off x="5103752" y="2985042"/>
              <a:ext cx="3536400" cy="2532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373C9"/>
                </a:gs>
                <a:gs pos="30000">
                  <a:srgbClr val="416EC2"/>
                </a:gs>
                <a:gs pos="75000">
                  <a:srgbClr val="2D5092"/>
                </a:gs>
                <a:gs pos="100000">
                  <a:srgbClr val="213B6A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Bilancio di esercizio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Bilancio consolidato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Semestrale 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Analisi di bilancio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339fcf82391_0_31"/>
            <p:cNvSpPr/>
            <p:nvPr/>
          </p:nvSpPr>
          <p:spPr>
            <a:xfrm>
              <a:off x="647988" y="2996950"/>
              <a:ext cx="3420000" cy="2532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4373C9"/>
                </a:gs>
                <a:gs pos="30000">
                  <a:srgbClr val="416EC2"/>
                </a:gs>
                <a:gs pos="75000">
                  <a:srgbClr val="2D5092"/>
                </a:gs>
                <a:gs pos="100000">
                  <a:srgbClr val="213B6A"/>
                </a:gs>
              </a:gsLst>
              <a:path path="circle">
                <a:fillToRect r="100%" t="100%"/>
              </a:path>
              <a:tileRect b="-100%" l="-100%"/>
            </a:gradFill>
            <a:ln>
              <a:noFill/>
            </a:ln>
            <a:effectLst>
              <a:outerShdw blurRad="50800" rotWithShape="0" dir="5400000" dist="20000">
                <a:srgbClr val="000000">
                  <a:alpha val="41570"/>
                </a:srgbClr>
              </a:outerShdw>
            </a:effectLst>
          </p:spPr>
          <p:txBody>
            <a:bodyPr anchorCtr="0" anchor="ctr" bIns="52725" lIns="105500" spcFirstLastPara="1" rIns="105500" wrap="square" tIns="527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Budget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Piani industriali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entury Schoolbook"/>
                <a:buNone/>
              </a:pPr>
              <a:r>
                <a:rPr b="0" i="0" lang="it-IT" sz="3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Business plan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5" name="Google Shape;235;g339fcf82391_0_31"/>
          <p:cNvSpPr/>
          <p:nvPr/>
        </p:nvSpPr>
        <p:spPr>
          <a:xfrm>
            <a:off x="2784197" y="4820970"/>
            <a:ext cx="5616059" cy="1776382"/>
          </a:xfrm>
          <a:prstGeom prst="flowChartInputOutput">
            <a:avLst/>
          </a:prstGeom>
          <a:gradFill>
            <a:gsLst>
              <a:gs pos="0">
                <a:srgbClr val="BA0500"/>
              </a:gs>
              <a:gs pos="30000">
                <a:srgbClr val="B20500"/>
              </a:gs>
              <a:gs pos="75000">
                <a:srgbClr val="890000"/>
              </a:gs>
              <a:gs pos="100000">
                <a:srgbClr val="630000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0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Metodologie Procedure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0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Regole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0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Requisiti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39fcf82391_0_31"/>
          <p:cNvSpPr/>
          <p:nvPr/>
        </p:nvSpPr>
        <p:spPr>
          <a:xfrm>
            <a:off x="5719781" y="4954206"/>
            <a:ext cx="4773649" cy="1509925"/>
          </a:xfrm>
          <a:prstGeom prst="flowChartInputOutput">
            <a:avLst/>
          </a:prstGeom>
          <a:gradFill>
            <a:gsLst>
              <a:gs pos="0">
                <a:srgbClr val="5C636D"/>
              </a:gs>
              <a:gs pos="30000">
                <a:srgbClr val="585F6A"/>
              </a:gs>
              <a:gs pos="75000">
                <a:srgbClr val="41464F"/>
              </a:gs>
              <a:gs pos="100000">
                <a:srgbClr val="303338"/>
              </a:gs>
            </a:gsLst>
            <a:path path="circle">
              <a:fillToRect r="100%" t="100%"/>
            </a:path>
            <a:tileRect b="-100%" l="-100%"/>
          </a:gradFill>
          <a:ln>
            <a:noFill/>
          </a:ln>
          <a:effectLst>
            <a:outerShdw blurRad="50800" rotWithShape="0" dir="5400000" dist="20000">
              <a:srgbClr val="000000">
                <a:alpha val="41570"/>
              </a:srgbClr>
            </a:outerShdw>
          </a:effectLst>
        </p:spPr>
        <p:txBody>
          <a:bodyPr anchorCtr="0" anchor="ctr" bIns="52725" lIns="105500" spcFirstLastPara="1" rIns="105500" wrap="square" tIns="52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Schoolbook"/>
              <a:buNone/>
            </a:pPr>
            <a:r>
              <a:rPr b="0" i="0" lang="it-IT" sz="3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di rilevazione e di elaborazione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2020-09-30T09:02:00Z</dcterms:created>
  <dc:creator>Daniela Mancini</dc:creator>
</cp:coreProperties>
</file>