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303" r:id="rId3"/>
    <p:sldId id="277" r:id="rId4"/>
    <p:sldId id="311" r:id="rId5"/>
    <p:sldId id="304" r:id="rId6"/>
    <p:sldId id="305" r:id="rId7"/>
    <p:sldId id="307" r:id="rId8"/>
    <p:sldId id="308" r:id="rId9"/>
    <p:sldId id="30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63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415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611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9147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2715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338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746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29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43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66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9583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01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97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77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69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79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FC76-EF54-468A-9123-6A8C4BD7C376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2C759DE-5437-45D1-A900-3F16E680A4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019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9C06F9F3-4769-44FE-AD83-2A27C4C63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7753" y="1881810"/>
            <a:ext cx="8915399" cy="2849216"/>
          </a:xfrm>
        </p:spPr>
        <p:txBody>
          <a:bodyPr>
            <a:normAutofit/>
          </a:bodyPr>
          <a:lstStyle/>
          <a:p>
            <a:pPr algn="ctr"/>
            <a:r>
              <a:rPr lang="it-IT" sz="5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Corso di Diritto della Navigazione e dei Trasporti</a:t>
            </a:r>
          </a:p>
          <a:p>
            <a:pPr algn="ctr"/>
            <a:r>
              <a:rPr lang="it-IT" sz="5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Anno accademico 2020-2021</a:t>
            </a:r>
            <a:endParaRPr lang="it-IT" sz="5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646B091C-5E9F-4BF7-A3CF-1A7B6AD4EEE0}"/>
              </a:ext>
            </a:extLst>
          </p:cNvPr>
          <p:cNvSpPr txBox="1"/>
          <p:nvPr/>
        </p:nvSpPr>
        <p:spPr>
          <a:xfrm>
            <a:off x="7484012" y="5669281"/>
            <a:ext cx="4403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Massimiliano Musi </a:t>
            </a:r>
          </a:p>
        </p:txBody>
      </p:sp>
      <p:pic>
        <p:nvPicPr>
          <p:cNvPr id="5" name="Picture 2" descr="C:\Users\PBell\Desktop\teramo.jpg">
            <a:extLst>
              <a:ext uri="{FF2B5EF4-FFF2-40B4-BE49-F238E27FC236}">
                <a16:creationId xmlns="" xmlns:a16="http://schemas.microsoft.com/office/drawing/2014/main" id="{7E258CBC-6195-4CE6-9738-289565DB8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19" y="351381"/>
            <a:ext cx="3175068" cy="164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98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Bell\Desktop\teramo.jpg">
            <a:extLst>
              <a:ext uri="{FF2B5EF4-FFF2-40B4-BE49-F238E27FC236}">
                <a16:creationId xmlns="" xmlns:a16="http://schemas.microsoft.com/office/drawing/2014/main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681018" y="2327564"/>
            <a:ext cx="9402618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Cap. VII – Responsabilità extracontrattuale nel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Diritto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Navigazione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dei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Trasporti:</a:t>
            </a:r>
          </a:p>
          <a:p>
            <a:pPr algn="ctr"/>
            <a:endParaRPr lang="it-IT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per i danni a terzi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sulla superficie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54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0D526CC1-B701-4E3A-8116-7F3ED1DFFB47}"/>
              </a:ext>
            </a:extLst>
          </p:cNvPr>
          <p:cNvSpPr/>
          <p:nvPr/>
        </p:nvSpPr>
        <p:spPr>
          <a:xfrm>
            <a:off x="1243698" y="1735027"/>
            <a:ext cx="4874979" cy="116519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965 Codice della navigazione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="" xmlns:a16="http://schemas.microsoft.com/office/drawing/2014/main" id="{2AF32DF1-7E58-4804-804A-0BCFAB4CFE2F}"/>
              </a:ext>
            </a:extLst>
          </p:cNvPr>
          <p:cNvSpPr/>
          <p:nvPr/>
        </p:nvSpPr>
        <p:spPr>
          <a:xfrm>
            <a:off x="1264590" y="3454399"/>
            <a:ext cx="8793809" cy="244171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«La responsabilità 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dell’esercente </a:t>
            </a:r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i danni causati 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dall’aeromobile </a:t>
            </a:r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persone ed a cose sulla superficie è regolata dalle norme internazionali in vigore nella Repubblica, che si applicano anche ai danni provocati sul territorio nazionale da aeromobili immatricolati in Italia. </a:t>
            </a:r>
          </a:p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stessa disciplina si applica anche agli aeromobili di Stato e a quelli equiparati, di cui agli articoli 744 e 746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olo 1">
            <a:extLst>
              <a:ext uri="{FF2B5EF4-FFF2-40B4-BE49-F238E27FC236}">
                <a16:creationId xmlns="" xmlns:a16="http://schemas.microsoft.com/office/drawing/2014/main" id="{39067663-BB75-481E-B08B-AE527CBA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377" y="128260"/>
            <a:ext cx="8272685" cy="1369236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per i danni a terzi </a:t>
            </a:r>
            <a:r>
              <a:rPr lang="it-I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sulla 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superficie</a:t>
            </a:r>
          </a:p>
        </p:txBody>
      </p:sp>
      <p:sp>
        <p:nvSpPr>
          <p:cNvPr id="4" name="Freccia circolare a destra 3"/>
          <p:cNvSpPr/>
          <p:nvPr/>
        </p:nvSpPr>
        <p:spPr>
          <a:xfrm>
            <a:off x="377900" y="2475345"/>
            <a:ext cx="886691" cy="1958109"/>
          </a:xfrm>
          <a:prstGeom prst="curvedRightArrow">
            <a:avLst>
              <a:gd name="adj1" fmla="val 25000"/>
              <a:gd name="adj2" fmla="val 50000"/>
              <a:gd name="adj3" fmla="val 5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18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0D526CC1-B701-4E3A-8116-7F3ED1DFFB47}"/>
              </a:ext>
            </a:extLst>
          </p:cNvPr>
          <p:cNvSpPr/>
          <p:nvPr/>
        </p:nvSpPr>
        <p:spPr>
          <a:xfrm>
            <a:off x="1243698" y="1735027"/>
            <a:ext cx="4874979" cy="116519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971 Codice della navigazione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="" xmlns:a16="http://schemas.microsoft.com/office/drawing/2014/main" id="{2AF32DF1-7E58-4804-804A-0BCFAB4CFE2F}"/>
              </a:ext>
            </a:extLst>
          </p:cNvPr>
          <p:cNvSpPr/>
          <p:nvPr/>
        </p:nvSpPr>
        <p:spPr>
          <a:xfrm>
            <a:off x="1264590" y="3454399"/>
            <a:ext cx="8793809" cy="244171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«Il risarcimento complessivo dovuto </a:t>
            </a:r>
            <a:r>
              <a:rPr lang="it-IT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dall’esercente</a:t>
            </a:r>
            <a:r>
              <a:rPr lang="it-IT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responsabile ai sensi degli articoli da 965 a 967, è limitato alle somme previste dalla normativa comunitaria come copertura assicurativa minima della responsabilità verso i terzi per incidente per ciascun aeromobile».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="" xmlns:a16="http://schemas.microsoft.com/office/drawing/2014/main" id="{39067663-BB75-481E-B08B-AE527CBA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377" y="128260"/>
            <a:ext cx="8272685" cy="1369236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per i danni a terzi </a:t>
            </a:r>
            <a:r>
              <a:rPr lang="it-I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sulla 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superficie</a:t>
            </a:r>
          </a:p>
        </p:txBody>
      </p:sp>
      <p:sp>
        <p:nvSpPr>
          <p:cNvPr id="4" name="Freccia circolare a destra 3"/>
          <p:cNvSpPr/>
          <p:nvPr/>
        </p:nvSpPr>
        <p:spPr>
          <a:xfrm>
            <a:off x="377900" y="2475345"/>
            <a:ext cx="886691" cy="1958109"/>
          </a:xfrm>
          <a:prstGeom prst="curvedRightArrow">
            <a:avLst>
              <a:gd name="adj1" fmla="val 25000"/>
              <a:gd name="adj2" fmla="val 50000"/>
              <a:gd name="adj3" fmla="val 5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="" xmlns:a16="http://schemas.microsoft.com/office/drawing/2014/main" id="{13D6D984-DE1F-4AEC-AA95-946E3BAC5F95}"/>
              </a:ext>
            </a:extLst>
          </p:cNvPr>
          <p:cNvSpPr/>
          <p:nvPr/>
        </p:nvSpPr>
        <p:spPr>
          <a:xfrm>
            <a:off x="7380319" y="1690857"/>
            <a:ext cx="4626954" cy="15689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limitazione è riferita al debito principale, ma non agli interessi ed alla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rivalutazione</a:t>
            </a: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16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0D526CC1-B701-4E3A-8116-7F3ED1DFFB47}"/>
              </a:ext>
            </a:extLst>
          </p:cNvPr>
          <p:cNvSpPr/>
          <p:nvPr/>
        </p:nvSpPr>
        <p:spPr>
          <a:xfrm>
            <a:off x="1243698" y="1735027"/>
            <a:ext cx="5286411" cy="116519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Convenzione di Roma del 1952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="" xmlns:a16="http://schemas.microsoft.com/office/drawing/2014/main" id="{2AF32DF1-7E58-4804-804A-0BCFAB4CFE2F}"/>
              </a:ext>
            </a:extLst>
          </p:cNvPr>
          <p:cNvSpPr/>
          <p:nvPr/>
        </p:nvSpPr>
        <p:spPr>
          <a:xfrm>
            <a:off x="1264590" y="3842327"/>
            <a:ext cx="8793809" cy="169025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liability for compensation contemplated by Article 1 of this Convention shall attach to the operator of the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aircraft […]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olo 1">
            <a:extLst>
              <a:ext uri="{FF2B5EF4-FFF2-40B4-BE49-F238E27FC236}">
                <a16:creationId xmlns="" xmlns:a16="http://schemas.microsoft.com/office/drawing/2014/main" id="{39067663-BB75-481E-B08B-AE527CBA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377" y="128260"/>
            <a:ext cx="8272685" cy="1369236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per i danni a terzi </a:t>
            </a:r>
            <a:r>
              <a:rPr lang="it-I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sulla 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superficie</a:t>
            </a:r>
          </a:p>
        </p:txBody>
      </p:sp>
      <p:sp>
        <p:nvSpPr>
          <p:cNvPr id="4" name="Freccia circolare a destra 3"/>
          <p:cNvSpPr/>
          <p:nvPr/>
        </p:nvSpPr>
        <p:spPr>
          <a:xfrm>
            <a:off x="377900" y="2475345"/>
            <a:ext cx="886691" cy="1958109"/>
          </a:xfrm>
          <a:prstGeom prst="curvedRightArrow">
            <a:avLst>
              <a:gd name="adj1" fmla="val 25000"/>
              <a:gd name="adj2" fmla="val 50000"/>
              <a:gd name="adj3" fmla="val 5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539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0D526CC1-B701-4E3A-8116-7F3ED1DFFB47}"/>
              </a:ext>
            </a:extLst>
          </p:cNvPr>
          <p:cNvSpPr/>
          <p:nvPr/>
        </p:nvSpPr>
        <p:spPr>
          <a:xfrm>
            <a:off x="1243698" y="1735027"/>
            <a:ext cx="5286411" cy="116519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Convenzione di Roma del 1952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="" xmlns:a16="http://schemas.microsoft.com/office/drawing/2014/main" id="{2AF32DF1-7E58-4804-804A-0BCFAB4CFE2F}"/>
              </a:ext>
            </a:extLst>
          </p:cNvPr>
          <p:cNvSpPr/>
          <p:nvPr/>
        </p:nvSpPr>
        <p:spPr>
          <a:xfrm>
            <a:off x="1264590" y="3842327"/>
            <a:ext cx="8793809" cy="219825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</a:t>
            </a:r>
          </a:p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diritto del danneggiato sorge solo per il fatto che il danno sia derivato da un aeromobile in volo, o dalla caduta di persone o cose da un aeromobile in volo, e solo in ciò consiste l’onere probatorio a suo carico.</a:t>
            </a:r>
          </a:p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danno risarcibile può anche non essere connesso ad una collisione materiale fra aeromobile ed elementi estranei alla circolazione.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="" xmlns:a16="http://schemas.microsoft.com/office/drawing/2014/main" id="{39067663-BB75-481E-B08B-AE527CBA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377" y="128260"/>
            <a:ext cx="8272685" cy="1369236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per i danni a terzi </a:t>
            </a:r>
            <a:r>
              <a:rPr lang="it-I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sulla 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superficie</a:t>
            </a:r>
          </a:p>
        </p:txBody>
      </p:sp>
      <p:sp>
        <p:nvSpPr>
          <p:cNvPr id="4" name="Freccia circolare a destra 3"/>
          <p:cNvSpPr/>
          <p:nvPr/>
        </p:nvSpPr>
        <p:spPr>
          <a:xfrm>
            <a:off x="377900" y="2475345"/>
            <a:ext cx="886691" cy="1958109"/>
          </a:xfrm>
          <a:prstGeom prst="curvedRightArrow">
            <a:avLst>
              <a:gd name="adj1" fmla="val 25000"/>
              <a:gd name="adj2" fmla="val 50000"/>
              <a:gd name="adj3" fmla="val 5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="" xmlns:a16="http://schemas.microsoft.com/office/drawing/2014/main" id="{13D6D984-DE1F-4AEC-AA95-946E3BAC5F95}"/>
              </a:ext>
            </a:extLst>
          </p:cNvPr>
          <p:cNvSpPr/>
          <p:nvPr/>
        </p:nvSpPr>
        <p:spPr>
          <a:xfrm>
            <a:off x="6992392" y="1460552"/>
            <a:ext cx="4626954" cy="22484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L’esercente può liberarsi dalla responsabilità provando che il danno sia direttamente dipeso da un conflitto armato o da un moto civile, ovvero che sia stato privato della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detenzione dell’aeromobile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ragione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atto di pubblica </a:t>
            </a:r>
            <a:r>
              <a:rPr lang="it-IT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autorità</a:t>
            </a:r>
            <a:endParaRPr lang="it-IT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23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0D526CC1-B701-4E3A-8116-7F3ED1DFFB47}"/>
              </a:ext>
            </a:extLst>
          </p:cNvPr>
          <p:cNvSpPr/>
          <p:nvPr/>
        </p:nvSpPr>
        <p:spPr>
          <a:xfrm>
            <a:off x="1243698" y="1735027"/>
            <a:ext cx="5286411" cy="116519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Convenzione di Roma del 1952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="" xmlns:a16="http://schemas.microsoft.com/office/drawing/2014/main" id="{2AF32DF1-7E58-4804-804A-0BCFAB4CFE2F}"/>
              </a:ext>
            </a:extLst>
          </p:cNvPr>
          <p:cNvSpPr/>
          <p:nvPr/>
        </p:nvSpPr>
        <p:spPr>
          <a:xfrm>
            <a:off x="1264590" y="3842327"/>
            <a:ext cx="8793809" cy="219825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  <a:p>
            <a:pPr algn="ctr"/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Applicazione esclusa per aeromobili militari e di Stato.</a:t>
            </a:r>
          </a:p>
        </p:txBody>
      </p:sp>
      <p:sp>
        <p:nvSpPr>
          <p:cNvPr id="13" name="Titolo 1">
            <a:extLst>
              <a:ext uri="{FF2B5EF4-FFF2-40B4-BE49-F238E27FC236}">
                <a16:creationId xmlns="" xmlns:a16="http://schemas.microsoft.com/office/drawing/2014/main" id="{39067663-BB75-481E-B08B-AE527CBA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377" y="128260"/>
            <a:ext cx="8272685" cy="1369236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per i danni a terzi </a:t>
            </a:r>
            <a:r>
              <a:rPr lang="it-I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sulla 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superficie</a:t>
            </a:r>
          </a:p>
        </p:txBody>
      </p:sp>
      <p:sp>
        <p:nvSpPr>
          <p:cNvPr id="4" name="Freccia circolare a destra 3"/>
          <p:cNvSpPr/>
          <p:nvPr/>
        </p:nvSpPr>
        <p:spPr>
          <a:xfrm>
            <a:off x="377900" y="2475345"/>
            <a:ext cx="886691" cy="1958109"/>
          </a:xfrm>
          <a:prstGeom prst="curvedRightArrow">
            <a:avLst>
              <a:gd name="adj1" fmla="val 25000"/>
              <a:gd name="adj2" fmla="val 50000"/>
              <a:gd name="adj3" fmla="val 5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06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0D526CC1-B701-4E3A-8116-7F3ED1DFFB47}"/>
              </a:ext>
            </a:extLst>
          </p:cNvPr>
          <p:cNvSpPr/>
          <p:nvPr/>
        </p:nvSpPr>
        <p:spPr>
          <a:xfrm>
            <a:off x="1243698" y="1735027"/>
            <a:ext cx="5286411" cy="116519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Convenzione di Roma del 1952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="" xmlns:a16="http://schemas.microsoft.com/office/drawing/2014/main" id="{2AF32DF1-7E58-4804-804A-0BCFAB4CFE2F}"/>
              </a:ext>
            </a:extLst>
          </p:cNvPr>
          <p:cNvSpPr/>
          <p:nvPr/>
        </p:nvSpPr>
        <p:spPr>
          <a:xfrm>
            <a:off x="1264590" y="3842327"/>
            <a:ext cx="8793809" cy="219825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Art. 11</a:t>
            </a:r>
          </a:p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L’imputazione della responsabilità prescinde dalla valutazione di un elemento soggettivo dell’esercente. Un meccanismo di limitazione basato sul peso dell’aeromobile a pieno carico ed espresso in franchi oro </a:t>
            </a:r>
            <a:r>
              <a:rPr lang="it-IT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(valore </a:t>
            </a:r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65,5 mg di oro fino a 900 </a:t>
            </a:r>
            <a:r>
              <a:rPr lang="it-IT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millesimi</a:t>
            </a:r>
            <a:r>
              <a:rPr lang="it-IT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olo 1">
            <a:extLst>
              <a:ext uri="{FF2B5EF4-FFF2-40B4-BE49-F238E27FC236}">
                <a16:creationId xmlns="" xmlns:a16="http://schemas.microsoft.com/office/drawing/2014/main" id="{39067663-BB75-481E-B08B-AE527CBA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377" y="128260"/>
            <a:ext cx="8272685" cy="1369236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per i danni a terzi </a:t>
            </a:r>
            <a:r>
              <a:rPr lang="it-I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sulla 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superficie</a:t>
            </a:r>
          </a:p>
        </p:txBody>
      </p:sp>
      <p:sp>
        <p:nvSpPr>
          <p:cNvPr id="4" name="Freccia circolare a destra 3"/>
          <p:cNvSpPr/>
          <p:nvPr/>
        </p:nvSpPr>
        <p:spPr>
          <a:xfrm>
            <a:off x="377900" y="2475345"/>
            <a:ext cx="886691" cy="1958109"/>
          </a:xfrm>
          <a:prstGeom prst="curvedRightArrow">
            <a:avLst>
              <a:gd name="adj1" fmla="val 25000"/>
              <a:gd name="adj2" fmla="val 50000"/>
              <a:gd name="adj3" fmla="val 5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65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Bell\Desktop\teramo.jpg">
            <a:extLst>
              <a:ext uri="{FF2B5EF4-FFF2-40B4-BE49-F238E27FC236}">
                <a16:creationId xmlns="" xmlns:a16="http://schemas.microsoft.com/office/drawing/2014/main" id="{50B6D3C9-434D-4C94-A02F-B42C600A8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00" y="338129"/>
            <a:ext cx="2246218" cy="115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con angoli arrotondati 4">
            <a:extLst>
              <a:ext uri="{FF2B5EF4-FFF2-40B4-BE49-F238E27FC236}">
                <a16:creationId xmlns="" xmlns:a16="http://schemas.microsoft.com/office/drawing/2014/main" id="{0D526CC1-B701-4E3A-8116-7F3ED1DFFB47}"/>
              </a:ext>
            </a:extLst>
          </p:cNvPr>
          <p:cNvSpPr/>
          <p:nvPr/>
        </p:nvSpPr>
        <p:spPr>
          <a:xfrm>
            <a:off x="1243698" y="1735027"/>
            <a:ext cx="5286411" cy="1165191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Convenzione di Roma del 1952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="" xmlns:a16="http://schemas.microsoft.com/office/drawing/2014/main" id="{2AF32DF1-7E58-4804-804A-0BCFAB4CFE2F}"/>
              </a:ext>
            </a:extLst>
          </p:cNvPr>
          <p:cNvSpPr/>
          <p:nvPr/>
        </p:nvSpPr>
        <p:spPr>
          <a:xfrm>
            <a:off x="1264590" y="3842327"/>
            <a:ext cx="8793809" cy="219825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Ogni Stato membro può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rendere </a:t>
            </a:r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obbligatoria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l’assicurazione </a:t>
            </a:r>
          </a:p>
          <a:p>
            <a:pPr algn="ctr"/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della </a:t>
            </a:r>
            <a:r>
              <a:rPr lang="it-IT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</a:t>
            </a:r>
            <a:r>
              <a:rPr lang="it-IT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dell’esercente</a:t>
            </a:r>
            <a:endParaRPr lang="it-IT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olo 1">
            <a:extLst>
              <a:ext uri="{FF2B5EF4-FFF2-40B4-BE49-F238E27FC236}">
                <a16:creationId xmlns="" xmlns:a16="http://schemas.microsoft.com/office/drawing/2014/main" id="{39067663-BB75-481E-B08B-AE527CBA9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377" y="128260"/>
            <a:ext cx="8272685" cy="1369236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Responsabilità per i danni a terzi </a:t>
            </a:r>
            <a:r>
              <a:rPr lang="it-I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sulla </a:t>
            </a:r>
            <a:r>
              <a:rPr lang="it-I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superficie</a:t>
            </a:r>
          </a:p>
        </p:txBody>
      </p:sp>
      <p:sp>
        <p:nvSpPr>
          <p:cNvPr id="4" name="Freccia circolare a destra 3"/>
          <p:cNvSpPr/>
          <p:nvPr/>
        </p:nvSpPr>
        <p:spPr>
          <a:xfrm>
            <a:off x="377900" y="2475345"/>
            <a:ext cx="886691" cy="1958109"/>
          </a:xfrm>
          <a:prstGeom prst="curvedRightArrow">
            <a:avLst>
              <a:gd name="adj1" fmla="val 25000"/>
              <a:gd name="adj2" fmla="val 50000"/>
              <a:gd name="adj3" fmla="val 5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106539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Personalizzato 6">
      <a:dk1>
        <a:srgbClr val="2392AC"/>
      </a:dk1>
      <a:lt1>
        <a:sysClr val="window" lastClr="FFFFFF"/>
      </a:lt1>
      <a:dk2>
        <a:srgbClr val="2E5369"/>
      </a:dk2>
      <a:lt2>
        <a:srgbClr val="CBECF4"/>
      </a:lt2>
      <a:accent1>
        <a:srgbClr val="B1E3EF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2072</TotalTime>
  <Words>447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Filo</vt:lpstr>
      <vt:lpstr>Presentazione standard di PowerPoint</vt:lpstr>
      <vt:lpstr>Presentazione standard di PowerPoint</vt:lpstr>
      <vt:lpstr>Responsabilità per i danni a terzi sulla superficie</vt:lpstr>
      <vt:lpstr>Responsabilità per i danni a terzi sulla superficie</vt:lpstr>
      <vt:lpstr>Responsabilità per i danni a terzi sulla superficie</vt:lpstr>
      <vt:lpstr>Responsabilità per i danni a terzi sulla superficie</vt:lpstr>
      <vt:lpstr>Responsabilità per i danni a terzi sulla superficie</vt:lpstr>
      <vt:lpstr>Responsabilità per i danni a terzi sulla superficie</vt:lpstr>
      <vt:lpstr>Responsabilità per i danni a terzi sulla superficie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Zunarelli</dc:creator>
  <cp:lastModifiedBy>massimiliano musi</cp:lastModifiedBy>
  <cp:revision>203</cp:revision>
  <dcterms:created xsi:type="dcterms:W3CDTF">2019-06-28T16:40:01Z</dcterms:created>
  <dcterms:modified xsi:type="dcterms:W3CDTF">2020-12-09T08:18:46Z</dcterms:modified>
</cp:coreProperties>
</file>