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3C8C3-E8AF-415F-9836-3E0AF8B3EB08}" type="datetimeFigureOut">
              <a:rPr lang="it-IT" smtClean="0"/>
              <a:pPr/>
              <a:t>17/12/2020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B9A40-0EA4-4FE0-8724-B150BA5A286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571472" y="1428736"/>
            <a:ext cx="8229600" cy="3286148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 “controlli” internazionali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Le procedure ulteriori: </a:t>
            </a:r>
            <a:br>
              <a:rPr lang="it-IT" dirty="0" smtClean="0"/>
            </a:br>
            <a:r>
              <a:rPr lang="it-IT" dirty="0" smtClean="0"/>
              <a:t>inchieste </a:t>
            </a:r>
            <a:r>
              <a:rPr lang="it-IT" i="1" dirty="0" err="1" smtClean="0"/>
              <a:t>motu</a:t>
            </a:r>
            <a:r>
              <a:rPr lang="it-IT" i="1" dirty="0" smtClean="0"/>
              <a:t> proprio 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Inchieste avviate </a:t>
            </a:r>
            <a:r>
              <a:rPr lang="it-IT" i="1" dirty="0" err="1" smtClean="0"/>
              <a:t>motu</a:t>
            </a:r>
            <a:r>
              <a:rPr lang="it-IT" i="1" dirty="0" smtClean="0"/>
              <a:t> proprio</a:t>
            </a:r>
            <a:r>
              <a:rPr lang="it-IT" dirty="0" smtClean="0"/>
              <a:t>:  CAT e poi anche CEDAW (donne), CRPD (disabili) e ICESCR (diritti economici e sociali)</a:t>
            </a:r>
          </a:p>
          <a:p>
            <a:r>
              <a:rPr lang="it-IT" dirty="0" smtClean="0"/>
              <a:t>Informazioni attendibili su violazioni sistematiche</a:t>
            </a:r>
          </a:p>
          <a:p>
            <a:r>
              <a:rPr lang="it-IT" dirty="0" smtClean="0"/>
              <a:t>Raccolta di informazioni – inchiesta </a:t>
            </a:r>
            <a:r>
              <a:rPr lang="it-IT" i="1" dirty="0" smtClean="0"/>
              <a:t>in loco </a:t>
            </a:r>
            <a:r>
              <a:rPr lang="it-IT" dirty="0" smtClean="0"/>
              <a:t>(consenso) </a:t>
            </a:r>
            <a:r>
              <a:rPr lang="it-IT" i="1" dirty="0" smtClean="0"/>
              <a:t>– </a:t>
            </a:r>
            <a:r>
              <a:rPr lang="it-IT" dirty="0" smtClean="0"/>
              <a:t>rapporto conclusivo – confidenzialità/pubblicazione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Le procedure ulteriori:</a:t>
            </a:r>
            <a:br>
              <a:rPr lang="it-IT" dirty="0" smtClean="0"/>
            </a:br>
            <a:r>
              <a:rPr lang="it-IT" dirty="0" smtClean="0"/>
              <a:t>“visite” preventive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OPCAT (2002): visite preventive nei luoghi di detenzione</a:t>
            </a:r>
          </a:p>
          <a:p>
            <a:r>
              <a:rPr lang="it-IT" dirty="0" smtClean="0"/>
              <a:t>Il precedente europeo: CEPT (1987): scopo preventivo, visite periodiche e </a:t>
            </a:r>
            <a:r>
              <a:rPr lang="it-IT" i="1" dirty="0" smtClean="0"/>
              <a:t>ad hoc</a:t>
            </a:r>
            <a:r>
              <a:rPr lang="it-IT" dirty="0" smtClean="0"/>
              <a:t>, tutti i luoghi di privazione della libertà, accesso a luoghi persone e documenti, rapporto finale (eventuale pubblicazione), public statement</a:t>
            </a:r>
          </a:p>
          <a:p>
            <a:r>
              <a:rPr lang="it-IT" dirty="0" smtClean="0"/>
              <a:t>Differenze del sistema ONU: gli NPM (</a:t>
            </a:r>
            <a:r>
              <a:rPr lang="it-IT" i="1" dirty="0" smtClean="0"/>
              <a:t>National Preventive </a:t>
            </a:r>
            <a:r>
              <a:rPr lang="it-IT" i="1" dirty="0" err="1" smtClean="0"/>
              <a:t>Mechanism</a:t>
            </a:r>
            <a:r>
              <a:rPr lang="it-IT" dirty="0" smtClean="0"/>
              <a:t>), il Garante dei diritti dei detenuti italiano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Efficacia e limiti dei controlli giuridici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Sfera di efficacia: solo Stati parti – </a:t>
            </a:r>
            <a:r>
              <a:rPr lang="it-IT" dirty="0" err="1" smtClean="0"/>
              <a:t>opzionalizzazione</a:t>
            </a:r>
            <a:endParaRPr lang="it-IT" dirty="0" smtClean="0"/>
          </a:p>
          <a:p>
            <a:r>
              <a:rPr lang="it-IT" dirty="0" smtClean="0"/>
              <a:t>Modalità di avvio: funziona se è automatico, da parte della vittima o </a:t>
            </a:r>
            <a:r>
              <a:rPr lang="it-IT" i="1" dirty="0" err="1" smtClean="0"/>
              <a:t>motu</a:t>
            </a:r>
            <a:r>
              <a:rPr lang="it-IT" i="1" dirty="0" smtClean="0"/>
              <a:t> proprio</a:t>
            </a:r>
          </a:p>
          <a:p>
            <a:r>
              <a:rPr lang="it-IT" dirty="0" smtClean="0"/>
              <a:t>Svolgimento: dipende dalle fonti accessibili, dal potere d’iniziativa dell’organo</a:t>
            </a:r>
          </a:p>
          <a:p>
            <a:r>
              <a:rPr lang="it-IT" dirty="0" smtClean="0"/>
              <a:t>Effetti: casi specifici (accertamento, rimedi), situazione generale (raccomandazioni)</a:t>
            </a:r>
          </a:p>
          <a:p>
            <a:r>
              <a:rPr lang="it-IT" dirty="0" smtClean="0"/>
              <a:t>Presupposti generali di funzionamento (casi in cui manca la disponibilità dello Stato a collaborare)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 controlli politici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Duplice funzione della Commissione dei diritti umani: elaborazione di testi normativi (</a:t>
            </a:r>
            <a:r>
              <a:rPr lang="it-IT" dirty="0" err="1" smtClean="0"/>
              <a:t>core</a:t>
            </a:r>
            <a:r>
              <a:rPr lang="it-IT" dirty="0" smtClean="0"/>
              <a:t> </a:t>
            </a:r>
            <a:r>
              <a:rPr lang="it-IT" dirty="0" err="1" smtClean="0"/>
              <a:t>instruments</a:t>
            </a:r>
            <a:r>
              <a:rPr lang="it-IT" dirty="0" smtClean="0"/>
              <a:t>) e gestione “diretta” di procedure di controllo</a:t>
            </a:r>
          </a:p>
          <a:p>
            <a:r>
              <a:rPr lang="it-IT" dirty="0" smtClean="0"/>
              <a:t>Dopo il 1968/1970: procedura pubblica, procedura confidenziale e meccanismi a tema</a:t>
            </a:r>
          </a:p>
          <a:p>
            <a:r>
              <a:rPr lang="it-IT" dirty="0" smtClean="0"/>
              <a:t>Riforma: passaggio dalla Commissione al Consiglio dei diritti umani (“assunzione” di procedure pre-esistenti e nuove procedure)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Procedura pubblica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Risoluzione  ECOSOC 1235 del 1967</a:t>
            </a:r>
          </a:p>
          <a:p>
            <a:r>
              <a:rPr lang="it-IT" dirty="0" smtClean="0"/>
              <a:t>Discussione in seduta pubblica della situazione di un paese: limite (originale) delle </a:t>
            </a:r>
            <a:r>
              <a:rPr lang="it-IT" i="1" dirty="0" err="1" smtClean="0"/>
              <a:t>gross</a:t>
            </a:r>
            <a:r>
              <a:rPr lang="it-IT" i="1" dirty="0" smtClean="0"/>
              <a:t> and </a:t>
            </a:r>
            <a:r>
              <a:rPr lang="it-IT" i="1" dirty="0" err="1" smtClean="0"/>
              <a:t>systematic</a:t>
            </a:r>
            <a:r>
              <a:rPr lang="it-IT" i="1" dirty="0" smtClean="0"/>
              <a:t> </a:t>
            </a:r>
            <a:r>
              <a:rPr lang="it-IT" i="1" dirty="0" err="1" smtClean="0"/>
              <a:t>violations</a:t>
            </a:r>
            <a:r>
              <a:rPr lang="it-IT" dirty="0" smtClean="0"/>
              <a:t>, avvio su iniziativa della stessa Commissione, adozione di una risoluzione (valutazione e raccomandazioni)</a:t>
            </a:r>
          </a:p>
          <a:p>
            <a:r>
              <a:rPr lang="it-IT" dirty="0" smtClean="0"/>
              <a:t>Condizionamento politico sia dell’avvio che dell’esito</a:t>
            </a:r>
          </a:p>
          <a:p>
            <a:r>
              <a:rPr lang="it-IT" i="1" dirty="0" err="1" smtClean="0"/>
              <a:t>Special</a:t>
            </a:r>
            <a:r>
              <a:rPr lang="it-IT" i="1" dirty="0" smtClean="0"/>
              <a:t> </a:t>
            </a:r>
            <a:r>
              <a:rPr lang="it-IT" i="1" dirty="0" err="1" smtClean="0"/>
              <a:t>procedures</a:t>
            </a:r>
            <a:r>
              <a:rPr lang="it-IT" i="1" dirty="0" smtClean="0"/>
              <a:t> </a:t>
            </a:r>
            <a:r>
              <a:rPr lang="it-IT" dirty="0" smtClean="0"/>
              <a:t>su paese: nomina di un Relatore speciale (funzioni, visite solo previo consenso)</a:t>
            </a:r>
          </a:p>
          <a:p>
            <a:r>
              <a:rPr lang="it-IT" i="1" dirty="0" err="1" smtClean="0"/>
              <a:t>Advisory</a:t>
            </a:r>
            <a:r>
              <a:rPr lang="it-IT" i="1" dirty="0" smtClean="0"/>
              <a:t> </a:t>
            </a:r>
            <a:r>
              <a:rPr lang="it-IT" i="1" dirty="0" err="1" smtClean="0"/>
              <a:t>services</a:t>
            </a:r>
            <a:r>
              <a:rPr lang="it-IT" i="1" dirty="0" smtClean="0"/>
              <a:t> </a:t>
            </a:r>
            <a:r>
              <a:rPr lang="it-IT" dirty="0" smtClean="0"/>
              <a:t>(assistenza tecnica – Esperti indipendenti)</a:t>
            </a:r>
          </a:p>
          <a:p>
            <a:r>
              <a:rPr lang="it-IT" dirty="0" smtClean="0"/>
              <a:t>Effetti delle risoluzioni: non vincolanti, politici, indiretti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Procedura confidenziale </a:t>
            </a:r>
            <a:br>
              <a:rPr lang="it-IT" dirty="0" smtClean="0"/>
            </a:br>
            <a:r>
              <a:rPr lang="it-IT" dirty="0" smtClean="0"/>
              <a:t>(</a:t>
            </a:r>
            <a:r>
              <a:rPr lang="it-IT" i="1" dirty="0" err="1" smtClean="0"/>
              <a:t>complaint</a:t>
            </a:r>
            <a:r>
              <a:rPr lang="it-IT" i="1" dirty="0" smtClean="0"/>
              <a:t> procedure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Risoluzione ECOSOC 1503 del 1970</a:t>
            </a:r>
          </a:p>
          <a:p>
            <a:r>
              <a:rPr lang="it-IT" dirty="0" smtClean="0"/>
              <a:t>Attivata da “segnalazioni” (diritto di petizione) - limite (originario) delle </a:t>
            </a:r>
            <a:r>
              <a:rPr lang="it-IT" i="1" dirty="0" err="1" smtClean="0"/>
              <a:t>gross</a:t>
            </a:r>
            <a:r>
              <a:rPr lang="it-IT" i="1" dirty="0" smtClean="0"/>
              <a:t> </a:t>
            </a:r>
            <a:r>
              <a:rPr lang="it-IT" i="1" dirty="0" err="1" smtClean="0"/>
              <a:t>violations</a:t>
            </a:r>
            <a:r>
              <a:rPr lang="it-IT" i="1" dirty="0" smtClean="0"/>
              <a:t> </a:t>
            </a:r>
          </a:p>
          <a:p>
            <a:r>
              <a:rPr lang="it-IT" dirty="0" smtClean="0"/>
              <a:t>Svolgimento a porte chiuse e articolazioni in più fasi (iter lungo) – esito confidenziale (attualmente attenuata)</a:t>
            </a:r>
          </a:p>
          <a:p>
            <a:r>
              <a:rPr lang="it-IT" dirty="0" smtClean="0"/>
              <a:t>Effetti del venire meno della pubblicità (non c’è “sanzione sociale”)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Procedure speciali a tema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Creazione di Relatori o Gruppi di lavoro su un tema</a:t>
            </a:r>
          </a:p>
          <a:p>
            <a:r>
              <a:rPr lang="it-IT" dirty="0" smtClean="0"/>
              <a:t>Compiti: investigazione (casi singoli e situazioni complessive), dialogo e raccomandazioni, elaborazione di standard (differenze da “mandato” a “mandato”) </a:t>
            </a:r>
          </a:p>
          <a:p>
            <a:r>
              <a:rPr lang="it-IT" dirty="0" smtClean="0"/>
              <a:t>1980: Gruppo di lavoro sulle sparizioni forzate e involontarie</a:t>
            </a:r>
          </a:p>
          <a:p>
            <a:r>
              <a:rPr lang="it-IT" dirty="0" smtClean="0"/>
              <a:t>Nessun limite di oggetto, parametri più precisi, minore politicizzazione, interazione con le ONG, potere di iniziativa (“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seek</a:t>
            </a:r>
            <a:r>
              <a:rPr lang="it-IT" dirty="0" smtClean="0"/>
              <a:t> and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receive</a:t>
            </a:r>
            <a:r>
              <a:rPr lang="it-IT" dirty="0" smtClean="0"/>
              <a:t>”), visite </a:t>
            </a:r>
            <a:r>
              <a:rPr lang="it-IT" i="1" dirty="0" smtClean="0"/>
              <a:t>in loco </a:t>
            </a:r>
            <a:r>
              <a:rPr lang="it-IT" dirty="0" smtClean="0"/>
              <a:t>(consenso)</a:t>
            </a: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La riforma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“</a:t>
            </a:r>
            <a:r>
              <a:rPr lang="it-IT" i="1" dirty="0" smtClean="0"/>
              <a:t>A more </a:t>
            </a:r>
            <a:r>
              <a:rPr lang="it-IT" i="1" dirty="0" err="1" smtClean="0"/>
              <a:t>secure</a:t>
            </a:r>
            <a:r>
              <a:rPr lang="it-IT" i="1" dirty="0" smtClean="0"/>
              <a:t> world</a:t>
            </a:r>
            <a:r>
              <a:rPr lang="it-IT" dirty="0" smtClean="0"/>
              <a:t>” (2004) – proposta di un </a:t>
            </a:r>
            <a:r>
              <a:rPr lang="it-IT" dirty="0" err="1" smtClean="0"/>
              <a:t>high-level</a:t>
            </a:r>
            <a:r>
              <a:rPr lang="it-IT" dirty="0" smtClean="0"/>
              <a:t> </a:t>
            </a:r>
            <a:r>
              <a:rPr lang="it-IT" dirty="0" err="1" smtClean="0"/>
              <a:t>panel</a:t>
            </a:r>
            <a:endParaRPr lang="it-IT" dirty="0" smtClean="0"/>
          </a:p>
          <a:p>
            <a:r>
              <a:rPr lang="it-IT" dirty="0" smtClean="0"/>
              <a:t>“</a:t>
            </a:r>
            <a:r>
              <a:rPr lang="it-IT" i="1" dirty="0" smtClean="0"/>
              <a:t>In a </a:t>
            </a:r>
            <a:r>
              <a:rPr lang="it-IT" i="1" dirty="0" err="1" smtClean="0"/>
              <a:t>larger</a:t>
            </a:r>
            <a:r>
              <a:rPr lang="it-IT" i="1" dirty="0" smtClean="0"/>
              <a:t> </a:t>
            </a:r>
            <a:r>
              <a:rPr lang="it-IT" i="1" dirty="0" err="1" smtClean="0"/>
              <a:t>freedom</a:t>
            </a:r>
            <a:r>
              <a:rPr lang="it-IT" dirty="0" smtClean="0"/>
              <a:t>” (2005) – proposta di Kofi Annan</a:t>
            </a:r>
          </a:p>
          <a:p>
            <a:r>
              <a:rPr lang="it-IT" dirty="0" smtClean="0"/>
              <a:t>Summit mondiale (2005) – </a:t>
            </a:r>
            <a:r>
              <a:rPr lang="it-IT" i="1" dirty="0" err="1" smtClean="0"/>
              <a:t>Outcome</a:t>
            </a:r>
            <a:r>
              <a:rPr lang="it-IT" i="1" dirty="0" smtClean="0"/>
              <a:t> </a:t>
            </a:r>
            <a:r>
              <a:rPr lang="it-IT" i="1" dirty="0" err="1" smtClean="0"/>
              <a:t>document</a:t>
            </a:r>
            <a:r>
              <a:rPr lang="it-IT" dirty="0" smtClean="0"/>
              <a:t>, negoziato successivo e risoluzione istitutiva del Consiglio dei diritti umani</a:t>
            </a:r>
          </a:p>
          <a:p>
            <a:r>
              <a:rPr lang="it-IT" i="1" dirty="0" err="1" smtClean="0"/>
              <a:t>Institution</a:t>
            </a:r>
            <a:r>
              <a:rPr lang="it-IT" i="1" dirty="0" smtClean="0"/>
              <a:t> building  </a:t>
            </a:r>
            <a:r>
              <a:rPr lang="it-IT" i="1" dirty="0" err="1" smtClean="0"/>
              <a:t>document</a:t>
            </a:r>
            <a:r>
              <a:rPr lang="it-IT" i="1" dirty="0" smtClean="0"/>
              <a:t> </a:t>
            </a:r>
            <a:r>
              <a:rPr lang="it-IT" dirty="0" smtClean="0"/>
              <a:t>(2007)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Il Consiglio dei diritti umani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 err="1" smtClean="0"/>
              <a:t>Upgrading</a:t>
            </a:r>
            <a:r>
              <a:rPr lang="it-IT" dirty="0" smtClean="0"/>
              <a:t>: organo sussidiario dell’AG</a:t>
            </a:r>
          </a:p>
          <a:p>
            <a:r>
              <a:rPr lang="it-IT" dirty="0" smtClean="0"/>
              <a:t>47 membri (invece di 53)</a:t>
            </a:r>
          </a:p>
          <a:p>
            <a:r>
              <a:rPr lang="it-IT" dirty="0" smtClean="0"/>
              <a:t>mandato di 3 anni (un solo rinnovo) – possibilità di sospensione da parte dell’AG</a:t>
            </a:r>
          </a:p>
          <a:p>
            <a:r>
              <a:rPr lang="it-IT" dirty="0" smtClean="0"/>
              <a:t>Modalità di nomina: candidatura, scrutinio segreto, maggioranza assoluta</a:t>
            </a:r>
          </a:p>
          <a:p>
            <a:r>
              <a:rPr lang="it-IT" dirty="0" smtClean="0"/>
              <a:t>Tre sessioni ordinarie più eventuali sessioni speciali (invece di una sola sessione annuale)</a:t>
            </a: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Le modalità di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“Assunzione”/revisione delle procedure esistenti: le </a:t>
            </a:r>
            <a:r>
              <a:rPr lang="it-IT" i="1" dirty="0" err="1" smtClean="0"/>
              <a:t>special</a:t>
            </a:r>
            <a:r>
              <a:rPr lang="it-IT" i="1" dirty="0" smtClean="0"/>
              <a:t> </a:t>
            </a:r>
            <a:r>
              <a:rPr lang="it-IT" i="1" dirty="0" err="1" smtClean="0"/>
              <a:t>procedures</a:t>
            </a:r>
            <a:r>
              <a:rPr lang="it-IT" dirty="0" smtClean="0"/>
              <a:t>, l’</a:t>
            </a:r>
            <a:r>
              <a:rPr lang="it-IT" i="1" dirty="0" smtClean="0"/>
              <a:t>expert </a:t>
            </a:r>
            <a:r>
              <a:rPr lang="it-IT" i="1" dirty="0" err="1" smtClean="0"/>
              <a:t>advice</a:t>
            </a:r>
            <a:r>
              <a:rPr lang="it-IT" dirty="0" smtClean="0"/>
              <a:t> e la </a:t>
            </a:r>
            <a:r>
              <a:rPr lang="it-IT" i="1" dirty="0" err="1" smtClean="0"/>
              <a:t>complaint</a:t>
            </a:r>
            <a:r>
              <a:rPr lang="it-IT" i="1" dirty="0" smtClean="0"/>
              <a:t> procedure </a:t>
            </a:r>
          </a:p>
          <a:p>
            <a:r>
              <a:rPr lang="it-IT" dirty="0" smtClean="0"/>
              <a:t>Istituzione dell’UPR (Revisione periodica universale)</a:t>
            </a:r>
          </a:p>
          <a:p>
            <a:r>
              <a:rPr lang="it-IT" dirty="0" smtClean="0"/>
              <a:t>Verifica delle </a:t>
            </a:r>
            <a:r>
              <a:rPr lang="it-IT" i="1" dirty="0" err="1" smtClean="0"/>
              <a:t>special</a:t>
            </a:r>
            <a:r>
              <a:rPr lang="it-IT" i="1" dirty="0" smtClean="0"/>
              <a:t> </a:t>
            </a:r>
            <a:r>
              <a:rPr lang="it-IT" i="1" dirty="0" err="1" smtClean="0"/>
              <a:t>procedures</a:t>
            </a:r>
            <a:r>
              <a:rPr lang="it-IT" i="1" dirty="0" smtClean="0"/>
              <a:t> </a:t>
            </a:r>
            <a:r>
              <a:rPr lang="it-IT" dirty="0" smtClean="0"/>
              <a:t>(gruppi di lavoro, relatori speciale ed esperti indipendenti) - maggiore valorizzazione dei meccanismi a tema) - </a:t>
            </a:r>
            <a:r>
              <a:rPr lang="it-IT" i="1" dirty="0" smtClean="0"/>
              <a:t>standing </a:t>
            </a:r>
            <a:r>
              <a:rPr lang="it-IT" i="1" dirty="0" err="1" smtClean="0"/>
              <a:t>invitations</a:t>
            </a:r>
            <a:endParaRPr lang="it-IT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Inquadramento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Norme sostanziali (standard) e norme procedurali (garanzie</a:t>
            </a:r>
            <a:r>
              <a:rPr lang="it-IT" dirty="0" smtClean="0"/>
              <a:t>) –  </a:t>
            </a:r>
            <a:r>
              <a:rPr lang="it-IT" i="1" dirty="0" err="1" smtClean="0"/>
              <a:t>standards</a:t>
            </a:r>
            <a:r>
              <a:rPr lang="it-IT" i="1" dirty="0" smtClean="0"/>
              <a:t> and </a:t>
            </a:r>
            <a:r>
              <a:rPr lang="it-IT" i="1" dirty="0" err="1" smtClean="0"/>
              <a:t>procedures</a:t>
            </a:r>
            <a:r>
              <a:rPr lang="it-IT" i="1" dirty="0" smtClean="0"/>
              <a:t> </a:t>
            </a:r>
            <a:r>
              <a:rPr lang="it-IT" dirty="0" smtClean="0"/>
              <a:t>(</a:t>
            </a:r>
            <a:r>
              <a:rPr lang="it-IT" i="1" dirty="0" err="1" smtClean="0"/>
              <a:t>accountablity</a:t>
            </a:r>
            <a:r>
              <a:rPr lang="it-IT" dirty="0" smtClean="0"/>
              <a:t>: rendere conto alla comunità internazionale)</a:t>
            </a:r>
          </a:p>
          <a:p>
            <a:r>
              <a:rPr lang="it-IT" dirty="0" smtClean="0"/>
              <a:t>Un sistema multilivello di garanzie: sistema giuridico statale, garanzie internazionali, garanzie de facto (azione della società civile - ONG)</a:t>
            </a:r>
            <a:endParaRPr lang="it-IT" dirty="0" smtClean="0"/>
          </a:p>
          <a:p>
            <a:r>
              <a:rPr lang="it-IT" dirty="0" smtClean="0"/>
              <a:t>Il rapporto tra garanzie interne e internazionali: aggiuntive (</a:t>
            </a:r>
            <a:r>
              <a:rPr lang="it-IT" dirty="0" err="1" smtClean="0"/>
              <a:t>reporting</a:t>
            </a:r>
            <a:r>
              <a:rPr lang="it-IT" dirty="0" smtClean="0"/>
              <a:t>), </a:t>
            </a:r>
            <a:r>
              <a:rPr lang="it-IT" dirty="0" smtClean="0"/>
              <a:t>sussidiarie (ricorsi – previo esaurimento dei rimedi interni), complementari  - sostitutive penali internazionali)</a:t>
            </a:r>
            <a:endParaRPr lang="it-IT" dirty="0" smtClean="0"/>
          </a:p>
          <a:p>
            <a:r>
              <a:rPr lang="it-IT" dirty="0" smtClean="0"/>
              <a:t>Diversi </a:t>
            </a:r>
            <a:r>
              <a:rPr lang="it-IT" dirty="0" smtClean="0"/>
              <a:t>tipi di </a:t>
            </a:r>
            <a:r>
              <a:rPr lang="it-IT" dirty="0" smtClean="0"/>
              <a:t>garanzia internazionale: </a:t>
            </a:r>
            <a:r>
              <a:rPr lang="it-IT" dirty="0" smtClean="0"/>
              <a:t>garanzie giurisdizionali (Corti regionali), controlli/monitoraggio (Nazioni Unite), garanzie “operative” (</a:t>
            </a:r>
            <a:r>
              <a:rPr lang="it-IT" i="1" dirty="0" smtClean="0"/>
              <a:t>peace-keeping</a:t>
            </a:r>
            <a:r>
              <a:rPr lang="it-IT" dirty="0" smtClean="0"/>
              <a:t> e tribunali penali internazionali)</a:t>
            </a:r>
          </a:p>
          <a:p>
            <a:r>
              <a:rPr lang="it-IT" dirty="0" smtClean="0"/>
              <a:t>Diversi tipi di controllo: “</a:t>
            </a:r>
            <a:r>
              <a:rPr lang="it-IT" dirty="0" smtClean="0"/>
              <a:t>giuridico” </a:t>
            </a:r>
            <a:r>
              <a:rPr lang="it-IT" dirty="0" smtClean="0"/>
              <a:t>(</a:t>
            </a:r>
            <a:r>
              <a:rPr lang="it-IT" i="1" dirty="0" err="1" smtClean="0"/>
              <a:t>treaty</a:t>
            </a:r>
            <a:r>
              <a:rPr lang="it-IT" i="1" dirty="0" smtClean="0"/>
              <a:t> </a:t>
            </a:r>
            <a:r>
              <a:rPr lang="it-IT" i="1" dirty="0" err="1" smtClean="0"/>
              <a:t>bodies</a:t>
            </a:r>
            <a:r>
              <a:rPr lang="it-IT" dirty="0" smtClean="0"/>
              <a:t>) e “</a:t>
            </a:r>
            <a:r>
              <a:rPr lang="it-IT" dirty="0" smtClean="0"/>
              <a:t>politico” </a:t>
            </a:r>
            <a:r>
              <a:rPr lang="it-IT" dirty="0" smtClean="0"/>
              <a:t>(Consiglio dei diritti umani) [differenze: tipo di organo, parametri di valutazione]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Revisione periodica universale (UPR)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Copertura universale (rotazione) </a:t>
            </a:r>
            <a:r>
              <a:rPr lang="it-IT" i="1" dirty="0" smtClean="0"/>
              <a:t>vs</a:t>
            </a:r>
            <a:r>
              <a:rPr lang="it-IT" dirty="0" smtClean="0"/>
              <a:t> selettività</a:t>
            </a:r>
          </a:p>
          <a:p>
            <a:r>
              <a:rPr lang="it-IT" dirty="0" smtClean="0"/>
              <a:t>Parametri di riferimento ampi (DUDU, accordi ratificati, </a:t>
            </a:r>
            <a:r>
              <a:rPr lang="it-IT" i="1" dirty="0" err="1" smtClean="0"/>
              <a:t>voluntary</a:t>
            </a:r>
            <a:r>
              <a:rPr lang="it-IT" i="1" dirty="0" smtClean="0"/>
              <a:t> </a:t>
            </a:r>
            <a:r>
              <a:rPr lang="it-IT" i="1" dirty="0" err="1" smtClean="0"/>
              <a:t>pledges</a:t>
            </a:r>
            <a:r>
              <a:rPr lang="it-IT" i="1" dirty="0" smtClean="0"/>
              <a:t> </a:t>
            </a:r>
            <a:r>
              <a:rPr lang="it-IT" dirty="0" smtClean="0"/>
              <a:t>degli Stati membri del Consiglio)</a:t>
            </a:r>
          </a:p>
          <a:p>
            <a:r>
              <a:rPr lang="it-IT" dirty="0" err="1" smtClean="0"/>
              <a:t>GdL</a:t>
            </a:r>
            <a:r>
              <a:rPr lang="it-IT" dirty="0" smtClean="0"/>
              <a:t> di 47 membri (troika) - sistema </a:t>
            </a:r>
            <a:r>
              <a:rPr lang="it-IT" i="1" dirty="0" smtClean="0"/>
              <a:t>peer-to-peer</a:t>
            </a:r>
            <a:r>
              <a:rPr lang="it-IT" dirty="0" smtClean="0"/>
              <a:t> – fonti di informazione (documenti dell’Alto Commissario, dei </a:t>
            </a:r>
            <a:r>
              <a:rPr lang="it-IT" i="1" dirty="0" err="1" smtClean="0"/>
              <a:t>treaty</a:t>
            </a:r>
            <a:r>
              <a:rPr lang="it-IT" i="1" dirty="0" smtClean="0"/>
              <a:t> </a:t>
            </a:r>
            <a:r>
              <a:rPr lang="it-IT" i="1" dirty="0" err="1" smtClean="0"/>
              <a:t>bodies</a:t>
            </a:r>
            <a:r>
              <a:rPr lang="it-IT" dirty="0" smtClean="0"/>
              <a:t>, delle ONG) – meccanismo di </a:t>
            </a:r>
            <a:r>
              <a:rPr lang="it-IT" i="1" dirty="0" smtClean="0"/>
              <a:t>follow-up</a:t>
            </a:r>
          </a:p>
          <a:p>
            <a:r>
              <a:rPr lang="it-IT" dirty="0" smtClean="0"/>
              <a:t>Effetti della riforma e limiti strutturali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 controlli giuridici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 convenzioni delle NU (</a:t>
            </a:r>
            <a:r>
              <a:rPr lang="it-IT" i="1" dirty="0" err="1" smtClean="0"/>
              <a:t>core</a:t>
            </a:r>
            <a:r>
              <a:rPr lang="it-IT" i="1" dirty="0" smtClean="0"/>
              <a:t> </a:t>
            </a:r>
            <a:r>
              <a:rPr lang="it-IT" i="1" dirty="0" err="1" smtClean="0"/>
              <a:t>instruments</a:t>
            </a:r>
            <a:r>
              <a:rPr lang="it-IT" dirty="0" smtClean="0"/>
              <a:t>): parte procedurale</a:t>
            </a:r>
          </a:p>
          <a:p>
            <a:r>
              <a:rPr lang="it-IT" dirty="0" smtClean="0"/>
              <a:t>Sistemi formalmente differenti (solo per gli Stati Parti) – modello unitario (le tre procedure di base) – </a:t>
            </a:r>
            <a:r>
              <a:rPr lang="it-IT" dirty="0" err="1" smtClean="0"/>
              <a:t>opzionalizzazione</a:t>
            </a:r>
            <a:r>
              <a:rPr lang="it-IT" dirty="0" smtClean="0"/>
              <a:t> – sviluppi: ampliamenti e nuove procedure </a:t>
            </a:r>
          </a:p>
          <a:p>
            <a:r>
              <a:rPr lang="it-IT" dirty="0" smtClean="0"/>
              <a:t>Duplice funzione: tutelare i diritti individuali, interpretare dinamicamente le norme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 comitati (</a:t>
            </a:r>
            <a:r>
              <a:rPr lang="it-IT" i="1" dirty="0" err="1" smtClean="0"/>
              <a:t>treaty</a:t>
            </a:r>
            <a:r>
              <a:rPr lang="it-IT" i="1" dirty="0" smtClean="0"/>
              <a:t> </a:t>
            </a:r>
            <a:r>
              <a:rPr lang="it-IT" i="1" dirty="0" err="1" smtClean="0"/>
              <a:t>bodies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Composizione individuale (esperti indipendenti) – numero e durata del mandato variabili</a:t>
            </a:r>
          </a:p>
          <a:p>
            <a:r>
              <a:rPr lang="it-IT" dirty="0" smtClean="0"/>
              <a:t>Rapporto funzionale (</a:t>
            </a:r>
            <a:r>
              <a:rPr lang="it-IT" dirty="0" err="1" smtClean="0"/>
              <a:t>servicing</a:t>
            </a:r>
            <a:r>
              <a:rPr lang="it-IT" dirty="0" smtClean="0"/>
              <a:t>, finanziamento, relazione annuale) con le Nazioni Unite (variabile)</a:t>
            </a:r>
          </a:p>
          <a:p>
            <a:r>
              <a:rPr lang="it-IT" dirty="0" smtClean="0"/>
              <a:t>Casi particolari (CERD, CDESC)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 rapporti periodici degli Stati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Procedura “base” (il minimo garantito) – automatica (nessun avvio) – periodicità</a:t>
            </a:r>
          </a:p>
          <a:p>
            <a:r>
              <a:rPr lang="it-IT" dirty="0" smtClean="0"/>
              <a:t>Svolgimento: presentazione del rapporto scritto – nomina relatore e compilazione di una “</a:t>
            </a:r>
            <a:r>
              <a:rPr lang="it-IT" dirty="0" err="1" smtClean="0"/>
              <a:t>list</a:t>
            </a:r>
            <a:r>
              <a:rPr lang="it-IT" dirty="0" smtClean="0"/>
              <a:t> </a:t>
            </a:r>
            <a:r>
              <a:rPr lang="it-IT" dirty="0" err="1" smtClean="0"/>
              <a:t>of</a:t>
            </a:r>
            <a:r>
              <a:rPr lang="it-IT" dirty="0" smtClean="0"/>
              <a:t> </a:t>
            </a:r>
            <a:r>
              <a:rPr lang="it-IT" dirty="0" err="1" smtClean="0"/>
              <a:t>issues</a:t>
            </a:r>
            <a:r>
              <a:rPr lang="it-IT" dirty="0" smtClean="0"/>
              <a:t>” – informazioni supplementari – fase orale (presentazione e discussione)</a:t>
            </a:r>
          </a:p>
          <a:p>
            <a:r>
              <a:rPr lang="it-IT" dirty="0" smtClean="0"/>
              <a:t>Le fonti di informazione (rapporti ombra delle ONG)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 rapporti periodici degli Stati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Esito della procedura: conclusioni e raccomandazioni (sul singolo Stato), Commenti generali (interpretazione delle norme)</a:t>
            </a:r>
          </a:p>
          <a:p>
            <a:r>
              <a:rPr lang="it-IT" dirty="0" smtClean="0"/>
              <a:t>Rapporti inadeguati – fonti alternative (ONG) – linee guida dettagliate</a:t>
            </a:r>
          </a:p>
          <a:p>
            <a:r>
              <a:rPr lang="it-IT" dirty="0" smtClean="0"/>
              <a:t>Mancata presentazione dei rapporti – procedura </a:t>
            </a:r>
            <a:r>
              <a:rPr lang="it-IT" i="1" dirty="0" smtClean="0"/>
              <a:t>in </a:t>
            </a:r>
            <a:r>
              <a:rPr lang="it-IT" i="1" dirty="0" err="1" smtClean="0"/>
              <a:t>absentia</a:t>
            </a:r>
            <a:endParaRPr lang="it-IT" i="1" dirty="0" smtClean="0"/>
          </a:p>
          <a:p>
            <a:endParaRPr lang="it-IT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Le “comunicazioni” statali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Ricorso di uno Stato parte contro un altro Stato parte </a:t>
            </a:r>
          </a:p>
          <a:p>
            <a:r>
              <a:rPr lang="it-IT" dirty="0" smtClean="0"/>
              <a:t>Procedura: fase preliminare (comunicazioni tra Stati – coinvolgimento del Comitato: ricerca di una soluzione amichevole – rapporto sui fatti o commissione di conciliazione)</a:t>
            </a:r>
          </a:p>
          <a:p>
            <a:r>
              <a:rPr lang="it-IT" dirty="0" smtClean="0"/>
              <a:t>Una procedura più di conciliazione che di accertamento di violazioni</a:t>
            </a:r>
          </a:p>
          <a:p>
            <a:r>
              <a:rPr lang="it-IT" dirty="0" smtClean="0"/>
              <a:t>Mancata utilizzazione – ragioni (è poco congeniale al modo di essere degli Stati) 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Le “comunicazioni” individuali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Opzionalizzazione</a:t>
            </a:r>
            <a:r>
              <a:rPr lang="it-IT" dirty="0" smtClean="0"/>
              <a:t> (in via di superamento)</a:t>
            </a:r>
          </a:p>
          <a:p>
            <a:r>
              <a:rPr lang="it-IT" dirty="0" smtClean="0"/>
              <a:t>Il ricorrente (nozione di vittima)</a:t>
            </a:r>
          </a:p>
          <a:p>
            <a:r>
              <a:rPr lang="it-IT" dirty="0" smtClean="0"/>
              <a:t>Lo svolgimento della procedura: </a:t>
            </a:r>
            <a:r>
              <a:rPr lang="it-IT" dirty="0" err="1" smtClean="0"/>
              <a:t>procedura</a:t>
            </a:r>
            <a:r>
              <a:rPr lang="it-IT" dirty="0"/>
              <a:t> </a:t>
            </a:r>
            <a:r>
              <a:rPr lang="it-IT" dirty="0" smtClean="0"/>
              <a:t>scritta - contraddittorio (inversione dell’onere della prova)</a:t>
            </a:r>
          </a:p>
          <a:p>
            <a:r>
              <a:rPr lang="it-IT" dirty="0" smtClean="0"/>
              <a:t>Esame di ricevibilità: competenza – previo esaurimento dei ricorsi interni – litispendenza e </a:t>
            </a:r>
            <a:r>
              <a:rPr lang="it-IT" i="1" dirty="0" smtClean="0"/>
              <a:t>né bis in idem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Le “comunicazioni” individuali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Esame nel merito</a:t>
            </a:r>
          </a:p>
          <a:p>
            <a:r>
              <a:rPr lang="it-IT" dirty="0" smtClean="0"/>
              <a:t>L’esito della procedura: </a:t>
            </a:r>
            <a:r>
              <a:rPr lang="it-IT" i="1" dirty="0" err="1" smtClean="0"/>
              <a:t>constatations</a:t>
            </a:r>
            <a:r>
              <a:rPr lang="it-IT" i="1" dirty="0" smtClean="0"/>
              <a:t>/</a:t>
            </a:r>
            <a:r>
              <a:rPr lang="it-IT" i="1" dirty="0" err="1" smtClean="0"/>
              <a:t>views</a:t>
            </a:r>
            <a:r>
              <a:rPr lang="it-IT" dirty="0" smtClean="0"/>
              <a:t> (i fatti, le violazioni, la riparazione)</a:t>
            </a:r>
          </a:p>
          <a:p>
            <a:r>
              <a:rPr lang="it-IT" dirty="0" smtClean="0"/>
              <a:t>Valutazione: ruolo dell’individuo come “ricorrente”, una certa “passività”, esito formalmente non vincolante (fattori che riducono questo limite)</a:t>
            </a:r>
          </a:p>
          <a:p>
            <a:r>
              <a:rPr lang="it-IT" dirty="0" smtClean="0"/>
              <a:t>Presupposti generali di efficacia (comuni a tutte le procedure di controllo - rinvio)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1249</Words>
  <Application>Microsoft Office PowerPoint</Application>
  <PresentationFormat>Presentazione su schermo (4:3)</PresentationFormat>
  <Paragraphs>93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I “controlli” internazionali</vt:lpstr>
      <vt:lpstr>Inquadramento</vt:lpstr>
      <vt:lpstr>I controlli giuridici</vt:lpstr>
      <vt:lpstr>I comitati (treaty bodies)</vt:lpstr>
      <vt:lpstr>I rapporti periodici degli Stati</vt:lpstr>
      <vt:lpstr>I rapporti periodici degli Stati II</vt:lpstr>
      <vt:lpstr>Le “comunicazioni” statali</vt:lpstr>
      <vt:lpstr>Le “comunicazioni” individuali</vt:lpstr>
      <vt:lpstr>Le “comunicazioni” individuali II</vt:lpstr>
      <vt:lpstr>Le procedure ulteriori:  inchieste motu proprio </vt:lpstr>
      <vt:lpstr>Le procedure ulteriori: “visite” preventive</vt:lpstr>
      <vt:lpstr>Efficacia e limiti dei controlli giuridici</vt:lpstr>
      <vt:lpstr>I controlli politici</vt:lpstr>
      <vt:lpstr>Procedura pubblica</vt:lpstr>
      <vt:lpstr>Procedura confidenziale  (complaint procedure)</vt:lpstr>
      <vt:lpstr>Procedure speciali a tema</vt:lpstr>
      <vt:lpstr>La riforma</vt:lpstr>
      <vt:lpstr>Il Consiglio dei diritti umani</vt:lpstr>
      <vt:lpstr>Le modalità di lavoro</vt:lpstr>
      <vt:lpstr>La Revisione periodica universale (UPR)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“controlli” internazionali</dc:title>
  <dc:creator>Antonio Marchesi</dc:creator>
  <cp:lastModifiedBy>Antonio Marchesi</cp:lastModifiedBy>
  <cp:revision>22</cp:revision>
  <dcterms:created xsi:type="dcterms:W3CDTF">2020-06-03T08:27:00Z</dcterms:created>
  <dcterms:modified xsi:type="dcterms:W3CDTF">2020-12-17T06:59:50Z</dcterms:modified>
</cp:coreProperties>
</file>