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328" r:id="rId3"/>
    <p:sldId id="329" r:id="rId4"/>
    <p:sldId id="315" r:id="rId5"/>
    <p:sldId id="320" r:id="rId6"/>
    <p:sldId id="330" r:id="rId7"/>
    <p:sldId id="317" r:id="rId8"/>
    <p:sldId id="321" r:id="rId9"/>
    <p:sldId id="331" r:id="rId10"/>
    <p:sldId id="318" r:id="rId11"/>
    <p:sldId id="316" r:id="rId12"/>
    <p:sldId id="313" r:id="rId13"/>
    <p:sldId id="322" r:id="rId14"/>
    <p:sldId id="332" r:id="rId15"/>
    <p:sldId id="333" r:id="rId16"/>
    <p:sldId id="323" r:id="rId17"/>
    <p:sldId id="324" r:id="rId18"/>
    <p:sldId id="325" r:id="rId19"/>
    <p:sldId id="312" r:id="rId20"/>
    <p:sldId id="326" r:id="rId21"/>
    <p:sldId id="334" r:id="rId22"/>
    <p:sldId id="327" r:id="rId23"/>
    <p:sldId id="335" r:id="rId24"/>
    <p:sldId id="336" r:id="rId25"/>
    <p:sldId id="337" r:id="rId26"/>
    <p:sldId id="338" r:id="rId2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9A8633-BED2-5F4A-AB68-4FFC022230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661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3E655F-5AFA-984D-9F36-38E33FC530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420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4F30F3-93CD-AD44-9158-99BD68F08A41}" type="slidenum">
              <a:rPr lang="it-IT" sz="1200"/>
              <a:pPr/>
              <a:t>6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69882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E655F-5AFA-984D-9F36-38E33FC530F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03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A1945-15D5-A040-A8D8-445F5FDBDB0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48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9D4AF-0E27-9445-8FCA-3899BDFAF6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36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83F96-20DF-0C4A-957C-8F00AC0E217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33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12/11/23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12/11/23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12/11/23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12/11/23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12/11/23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12/11/23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12/11/23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12/11/23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925BF-547A-A249-BF45-C5D1B089B43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537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12/11/23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12/11/23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12/11/23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D920B-1F40-994B-916B-F2DBEF5A686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71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7CF2E-4084-6742-9618-703F56D2A39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31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601FD-BE51-1B4A-815F-12A6938EBB8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9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4BA27-0B64-854E-8536-947F2F03DDB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05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0EDE-FD58-D145-8611-6C3A5D630DC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61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273DE-0958-894D-9234-26833DD8F92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92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C8E4-2C2A-A644-95CA-A4FBAE77AA4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49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D5DB9C-BAE8-924C-A182-7C72E5BEE40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89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03A0-BE57-5944-A5C6-4AF9E7D45C60}" type="datetimeFigureOut">
              <a:rPr lang="it-IT" smtClean="0"/>
              <a:t>12/11/23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I conflitti arabo-israeliani.</a:t>
            </a:r>
          </a:p>
        </p:txBody>
      </p:sp>
    </p:spTree>
    <p:extLst>
      <p:ext uri="{BB962C8B-B14F-4D97-AF65-F5344CB8AC3E}">
        <p14:creationId xmlns:p14="http://schemas.microsoft.com/office/powerpoint/2010/main" val="116277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6" name="Segnaposto contenuto 3" descr="07_thb_tir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457200" y="1556792"/>
            <a:ext cx="822960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0" name="Segnaposto contenuto 3" descr="08_thb_israel196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26" r="-101526"/>
          <a:stretch>
            <a:fillRect/>
          </a:stretch>
        </p:blipFill>
        <p:spPr>
          <a:xfrm>
            <a:off x="683568" y="1628800"/>
            <a:ext cx="82296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1967</a:t>
            </a:r>
          </a:p>
        </p:txBody>
      </p:sp>
      <p:pic>
        <p:nvPicPr>
          <p:cNvPr id="23554" name="Segnaposto contenuto 3" descr="398px-Yom_Kippur_War_map-it.sv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30" r="-86830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1967: terzo conflitto arabo-israeliano o guerra dei sei giorni.</a:t>
            </a:r>
          </a:p>
          <a:p>
            <a:pPr marL="0" indent="0">
              <a:buNone/>
            </a:pPr>
            <a:r>
              <a:rPr lang="it-IT" dirty="0"/>
              <a:t>	- Israele occupa la parte orientale di 	Gerusalemme, la Cisgiordania, la striscia di 	Gaza, il Golan, il Sinai.</a:t>
            </a:r>
          </a:p>
          <a:p>
            <a:pPr marL="0" indent="0">
              <a:buNone/>
            </a:pPr>
            <a:r>
              <a:rPr lang="it-IT" dirty="0"/>
              <a:t>	- 1964: nasce l’OLP (Organizzazione per la 	liberazione della Palestina) ed emerge la 	leadership di Arafat.</a:t>
            </a:r>
          </a:p>
          <a:p>
            <a:pPr marL="0" indent="0">
              <a:buNone/>
            </a:pPr>
            <a:r>
              <a:rPr lang="it-IT" dirty="0"/>
              <a:t>	- risoluzione n. 242 del Consiglio di Sicurezza 	dell’Onu.</a:t>
            </a:r>
          </a:p>
        </p:txBody>
      </p:sp>
    </p:spTree>
    <p:extLst>
      <p:ext uri="{BB962C8B-B14F-4D97-AF65-F5344CB8AC3E}">
        <p14:creationId xmlns:p14="http://schemas.microsoft.com/office/powerpoint/2010/main" val="4252779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Ø"/>
            </a:pPr>
            <a:r>
              <a:rPr lang="it-IT" dirty="0"/>
              <a:t>espansionismo israeliano: “sindrome da accerchiamento”</a:t>
            </a:r>
          </a:p>
          <a:p>
            <a:pPr>
              <a:buFont typeface="Wingdings" charset="0"/>
              <a:buChar char="Ø"/>
            </a:pPr>
            <a:r>
              <a:rPr lang="it-IT" dirty="0"/>
              <a:t>revanscismo dei paesi arabi</a:t>
            </a:r>
          </a:p>
          <a:p>
            <a:pPr>
              <a:buFont typeface="Wingdings" charset="0"/>
              <a:buChar char="Ø"/>
            </a:pPr>
            <a:r>
              <a:rPr lang="it-IT" dirty="0"/>
              <a:t>instabilità geopolitica dell’area medio-orientale</a:t>
            </a:r>
          </a:p>
        </p:txBody>
      </p:sp>
    </p:spTree>
    <p:extLst>
      <p:ext uri="{BB962C8B-B14F-4D97-AF65-F5344CB8AC3E}">
        <p14:creationId xmlns:p14="http://schemas.microsoft.com/office/powerpoint/2010/main" val="269325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78" name="Segnaposto contenuto 3" descr="1967_Six_Day_War_-_The_Jordan_sali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72" r="-39572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2" name="Segnaposto contenuto 3" descr="483px-1967_Six_Day_War_-_conquest_of_Sinai_7-8_Ju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50" r="-62750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6" name="Segnaposto contenuto 3" descr="613px-1967_Six_Day_War_-_Battle_of_Golan_Heights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39" r="-38839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0" name="Segnaposto contenuto 3" descr="09_sina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52" r="-61552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1973</a:t>
            </a:r>
          </a:p>
        </p:txBody>
      </p:sp>
      <p:pic>
        <p:nvPicPr>
          <p:cNvPr id="28674" name="Segnaposto contenuto 3" descr="1973_sinai_war_ma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29" r="-19729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novembre 1917: dichiarazione Balfour.</a:t>
            </a:r>
          </a:p>
          <a:p>
            <a:endParaRPr lang="it-IT" dirty="0"/>
          </a:p>
          <a:p>
            <a:r>
              <a:rPr lang="it-IT" dirty="0"/>
              <a:t>29 novembre 1947: risoluzione n. 181 dell’Assemblea generale dell’Onu. Divisione della Palestina in:</a:t>
            </a:r>
          </a:p>
          <a:p>
            <a:pPr marL="514350" indent="-514350">
              <a:buAutoNum type="alphaLcParenR"/>
            </a:pPr>
            <a:r>
              <a:rPr lang="it-IT" dirty="0"/>
              <a:t>uno stato ebraico</a:t>
            </a:r>
          </a:p>
          <a:p>
            <a:pPr marL="514350" indent="-514350">
              <a:buAutoNum type="alphaLcParenR"/>
            </a:pPr>
            <a:r>
              <a:rPr lang="it-IT" dirty="0"/>
              <a:t>uno stato arabo</a:t>
            </a:r>
          </a:p>
          <a:p>
            <a:pPr marL="514350" indent="-514350">
              <a:buAutoNum type="alphaLcParenR"/>
            </a:pPr>
            <a:r>
              <a:rPr lang="it-IT" dirty="0"/>
              <a:t>una zona sottoposta a ‘regime internazionale speciale’</a:t>
            </a:r>
          </a:p>
          <a:p>
            <a:pPr marL="0" indent="0">
              <a:buNone/>
            </a:pPr>
            <a:r>
              <a:rPr lang="it-IT" dirty="0"/>
              <a:t>33 voti favorevoli, 13 contrari, 10 astensioni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2235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ottobre 1973: quarto conflitto arabo-israeliano o guerra dello Yom Kippur.</a:t>
            </a:r>
          </a:p>
          <a:p>
            <a:pPr marL="0" indent="0">
              <a:buNone/>
            </a:pPr>
            <a:r>
              <a:rPr lang="it-IT" dirty="0"/>
              <a:t>	- Egitto e Siria attaccano Israele, che 	contrattacca conquistando territori siriani ed 	egiziani.</a:t>
            </a:r>
          </a:p>
          <a:p>
            <a:pPr marL="0" indent="0">
              <a:buNone/>
            </a:pPr>
            <a:r>
              <a:rPr lang="it-IT" dirty="0"/>
              <a:t>	- i paesi dell’Opec aumentano il prezzo del 	petrolio.</a:t>
            </a:r>
          </a:p>
        </p:txBody>
      </p:sp>
    </p:spTree>
    <p:extLst>
      <p:ext uri="{BB962C8B-B14F-4D97-AF65-F5344CB8AC3E}">
        <p14:creationId xmlns:p14="http://schemas.microsoft.com/office/powerpoint/2010/main" val="2556067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8" name="Segnaposto contenuto 3" descr="781px-1973_sinai_war_maps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29" r="-19729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1974: progressivi ritiri di Israele e tentativi di pace.</a:t>
            </a:r>
          </a:p>
          <a:p>
            <a:r>
              <a:rPr lang="it-IT" dirty="0"/>
              <a:t>1979: Camp David (Sadat, Begin, Carter).</a:t>
            </a:r>
          </a:p>
          <a:p>
            <a:r>
              <a:rPr lang="it-IT" dirty="0"/>
              <a:t>1981: assassinio di Sadat.</a:t>
            </a:r>
          </a:p>
          <a:p>
            <a:r>
              <a:rPr lang="it-IT" dirty="0"/>
              <a:t>1982: attacchi israeliani in Libano; massacri di Sabra e </a:t>
            </a:r>
            <a:r>
              <a:rPr lang="it-IT" dirty="0" err="1"/>
              <a:t>Shatila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703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1987: prima Intifada (Cisgiordania e Gaza).</a:t>
            </a:r>
          </a:p>
          <a:p>
            <a:r>
              <a:rPr lang="it-IT" dirty="0"/>
              <a:t>1988: l’Olp riconosce Israele.</a:t>
            </a:r>
          </a:p>
          <a:p>
            <a:r>
              <a:rPr lang="it-IT" dirty="0"/>
              <a:t>1990-1991: prima guerra del Golfo (Arafat si schiera a fianco di Saddam Hussein).</a:t>
            </a:r>
          </a:p>
          <a:p>
            <a:r>
              <a:rPr lang="it-IT" dirty="0"/>
              <a:t>1991: primo vertice di pace a Madrid.</a:t>
            </a:r>
          </a:p>
          <a:p>
            <a:r>
              <a:rPr lang="it-IT" dirty="0"/>
              <a:t>1993: accordi di Oslo:</a:t>
            </a:r>
          </a:p>
          <a:p>
            <a:pPr lvl="1"/>
            <a:r>
              <a:rPr lang="it-IT" dirty="0"/>
              <a:t>reciproco riconoscimento tra </a:t>
            </a:r>
            <a:r>
              <a:rPr lang="it-IT" dirty="0" err="1"/>
              <a:t>Olp</a:t>
            </a:r>
            <a:r>
              <a:rPr lang="it-IT" dirty="0"/>
              <a:t> e Israele</a:t>
            </a:r>
          </a:p>
          <a:p>
            <a:pPr lvl="1"/>
            <a:r>
              <a:rPr lang="it-IT" dirty="0"/>
              <a:t>limitata autonomia palestinese a Gaza e Gerico</a:t>
            </a:r>
          </a:p>
          <a:p>
            <a:pPr lvl="1"/>
            <a:r>
              <a:rPr lang="it-IT" dirty="0"/>
              <a:t>nucleo di una entità palestinese a Gaza e nella Cisgiordania</a:t>
            </a:r>
          </a:p>
          <a:p>
            <a:pPr lvl="1">
              <a:buFont typeface="Wingdings" charset="0"/>
              <a:buChar char="Ø"/>
            </a:pPr>
            <a:r>
              <a:rPr lang="it-IT" dirty="0"/>
              <a:t>pace in cambio di territori</a:t>
            </a: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78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1994:</a:t>
            </a:r>
          </a:p>
          <a:p>
            <a:pPr marL="0" indent="0">
              <a:buNone/>
            </a:pPr>
            <a:r>
              <a:rPr lang="it-IT" dirty="0"/>
              <a:t>	- inizia il ritiro israeliano;</a:t>
            </a:r>
          </a:p>
          <a:p>
            <a:pPr marL="0" indent="0">
              <a:buNone/>
            </a:pPr>
            <a:r>
              <a:rPr lang="it-IT" dirty="0"/>
              <a:t>	- Arafat torna in Palestina.</a:t>
            </a:r>
          </a:p>
          <a:p>
            <a:pPr>
              <a:buFontTx/>
              <a:buChar char="•"/>
            </a:pPr>
            <a:r>
              <a:rPr lang="it-IT" dirty="0"/>
              <a:t>Un estremista israeliano uccide Rabin:</a:t>
            </a:r>
          </a:p>
          <a:p>
            <a:pPr marL="0" indent="0">
              <a:buNone/>
            </a:pPr>
            <a:r>
              <a:rPr lang="it-IT" dirty="0"/>
              <a:t>	&gt; crollo delle prospettive di pace</a:t>
            </a:r>
          </a:p>
          <a:p>
            <a:pPr>
              <a:buFontTx/>
              <a:buChar char="•"/>
            </a:pPr>
            <a:r>
              <a:rPr lang="it-IT" dirty="0"/>
              <a:t>1998: nuovo accordo negoziale tra Arafat e </a:t>
            </a:r>
            <a:r>
              <a:rPr lang="it-IT" dirty="0" err="1"/>
              <a:t>Nethanyau</a:t>
            </a:r>
            <a:r>
              <a:rPr lang="it-IT" dirty="0"/>
              <a:t>.</a:t>
            </a:r>
          </a:p>
          <a:p>
            <a:pPr>
              <a:buFontTx/>
              <a:buChar char="•"/>
            </a:pPr>
            <a:r>
              <a:rPr lang="it-IT" dirty="0"/>
              <a:t>1999: Barak (laburista) rilancia il processo di pace.</a:t>
            </a:r>
          </a:p>
          <a:p>
            <a:pPr>
              <a:buFontTx/>
              <a:buChar char="•"/>
            </a:pPr>
            <a:r>
              <a:rPr lang="it-IT" dirty="0"/>
              <a:t>estate 2000: Bill Clinton lancia una nuova Camp David, ma i “parametri” clintoniani falliscono</a:t>
            </a:r>
          </a:p>
          <a:p>
            <a:pPr marL="0" indent="0">
              <a:buNone/>
            </a:pPr>
            <a:r>
              <a:rPr lang="it-IT" dirty="0"/>
              <a:t>	(far riavvicinare le parti sulle questioni più controverse: diritto di 	rientro dei profughi; status di Gerusalemme; tempi di nascita dello 	stato palestinese; ritiro israeliano; insediamento dei coloni).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6698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settembre 2000: Sharon riapre le ostilità con i palestinesi</a:t>
            </a:r>
          </a:p>
          <a:p>
            <a:r>
              <a:rPr lang="it-IT" dirty="0"/>
              <a:t>emergenza di </a:t>
            </a:r>
            <a:r>
              <a:rPr lang="it-IT" dirty="0" err="1"/>
              <a:t>Hamas</a:t>
            </a:r>
            <a:endParaRPr lang="it-IT" dirty="0"/>
          </a:p>
          <a:p>
            <a:r>
              <a:rPr lang="it-IT" dirty="0"/>
              <a:t>Seconda Intifada</a:t>
            </a:r>
          </a:p>
          <a:p>
            <a:endParaRPr lang="it-IT" dirty="0"/>
          </a:p>
          <a:p>
            <a:r>
              <a:rPr lang="it-IT" dirty="0"/>
              <a:t>dal 2002: radicalizzarsi della situazione e </a:t>
            </a:r>
            <a:r>
              <a:rPr lang="it-IT"/>
              <a:t>dello scontro</a:t>
            </a:r>
          </a:p>
        </p:txBody>
      </p:sp>
    </p:spTree>
    <p:extLst>
      <p:ext uri="{BB962C8B-B14F-4D97-AF65-F5344CB8AC3E}">
        <p14:creationId xmlns:p14="http://schemas.microsoft.com/office/powerpoint/2010/main" val="17700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2" name="Segnaposto contenuto 3" descr="Armistizio19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57" r="-6775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1948</a:t>
            </a: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6386" name="Segnaposto contenuto 3" descr="1948_Arab_Israeli_War_-_May_15-June_10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39" r="-38839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14 maggio 1948: Ben Gurion dichiara la nascita dello stato di Israele.</a:t>
            </a:r>
          </a:p>
          <a:p>
            <a:r>
              <a:rPr lang="it-IT" dirty="0"/>
              <a:t>15 maggio 1948: primo conflitto arabo-israeliano:</a:t>
            </a:r>
          </a:p>
          <a:p>
            <a:pPr marL="0" indent="0">
              <a:buNone/>
            </a:pPr>
            <a:r>
              <a:rPr lang="it-IT" dirty="0"/>
              <a:t>	Israele vs Lega Araba (Egitto, Giordania, Siria, 	Libano, Iraq, Arabia saudita, Yemen).</a:t>
            </a:r>
          </a:p>
          <a:p>
            <a:pPr>
              <a:buFontTx/>
              <a:buChar char="•"/>
            </a:pPr>
            <a:r>
              <a:rPr lang="it-IT" dirty="0"/>
              <a:t>1950: legge del ritorno.</a:t>
            </a:r>
          </a:p>
          <a:p>
            <a:pPr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05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Segnaposto contenuto 3" descr="05_israel1948_4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00" r="-68900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1956</a:t>
            </a:r>
          </a:p>
        </p:txBody>
      </p:sp>
      <p:pic>
        <p:nvPicPr>
          <p:cNvPr id="19458" name="Segnaposto contenuto 3" descr="483px-1956_Suez_war_-_conquest_of_Sina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50" r="-62750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1956: crisi del Canale di Suez e secondo conflitto arabo-israeliano (ottobre).</a:t>
            </a:r>
          </a:p>
          <a:p>
            <a:pPr marL="0" indent="0">
              <a:buNone/>
            </a:pPr>
            <a:r>
              <a:rPr lang="it-IT" dirty="0"/>
              <a:t>	- Progetto della Diga di Assuan.</a:t>
            </a:r>
          </a:p>
          <a:p>
            <a:pPr marL="0" indent="0">
              <a:buNone/>
            </a:pPr>
            <a:r>
              <a:rPr lang="it-IT" dirty="0"/>
              <a:t>	- Nazionalizzazione del canale di Suez.</a:t>
            </a:r>
          </a:p>
          <a:p>
            <a:pPr marL="0" indent="0">
              <a:buNone/>
            </a:pPr>
            <a:r>
              <a:rPr lang="it-IT" dirty="0"/>
              <a:t>	- Israele, Francia e Gran Bretagna vs Egitto.</a:t>
            </a:r>
          </a:p>
          <a:p>
            <a:pPr marL="0" indent="0">
              <a:buNone/>
            </a:pPr>
            <a:r>
              <a:rPr lang="it-IT" dirty="0"/>
              <a:t>	</a:t>
            </a:r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7838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4" name="Segnaposto contenuto 3" descr="06_suez195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55" r="-108155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Tema1.thmx</Template>
  <TotalTime>1391</TotalTime>
  <Words>526</Words>
  <Application>Microsoft Macintosh PowerPoint</Application>
  <PresentationFormat>Presentazione su schermo (4:3)</PresentationFormat>
  <Paragraphs>63</Paragraphs>
  <Slides>25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Tema1</vt:lpstr>
      <vt:lpstr>Nero</vt:lpstr>
      <vt:lpstr>Presentazione standard di PowerPoint</vt:lpstr>
      <vt:lpstr>Presentazione standard di PowerPoint</vt:lpstr>
      <vt:lpstr>Presentazione standard di PowerPoint</vt:lpstr>
      <vt:lpstr>1948 </vt:lpstr>
      <vt:lpstr>Presentazione standard di PowerPoint</vt:lpstr>
      <vt:lpstr>Presentazione standard di PowerPoint</vt:lpstr>
      <vt:lpstr>1956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1967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1973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maddalena carli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13</cp:revision>
  <cp:lastPrinted>2007-11-10T19:34:17Z</cp:lastPrinted>
  <dcterms:created xsi:type="dcterms:W3CDTF">2007-11-10T14:57:23Z</dcterms:created>
  <dcterms:modified xsi:type="dcterms:W3CDTF">2023-11-13T08:03:06Z</dcterms:modified>
</cp:coreProperties>
</file>