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  <p:sldMasterId id="2147483672" r:id="rId2"/>
  </p:sldMasterIdLst>
  <p:notesMasterIdLst>
    <p:notesMasterId r:id="rId28"/>
  </p:notesMasterIdLst>
  <p:handoutMasterIdLst>
    <p:handoutMasterId r:id="rId29"/>
  </p:handoutMasterIdLst>
  <p:sldIdLst>
    <p:sldId id="328" r:id="rId3"/>
    <p:sldId id="329" r:id="rId4"/>
    <p:sldId id="315" r:id="rId5"/>
    <p:sldId id="320" r:id="rId6"/>
    <p:sldId id="330" r:id="rId7"/>
    <p:sldId id="317" r:id="rId8"/>
    <p:sldId id="321" r:id="rId9"/>
    <p:sldId id="331" r:id="rId10"/>
    <p:sldId id="318" r:id="rId11"/>
    <p:sldId id="316" r:id="rId12"/>
    <p:sldId id="313" r:id="rId13"/>
    <p:sldId id="322" r:id="rId14"/>
    <p:sldId id="332" r:id="rId15"/>
    <p:sldId id="333" r:id="rId16"/>
    <p:sldId id="323" r:id="rId17"/>
    <p:sldId id="324" r:id="rId18"/>
    <p:sldId id="325" r:id="rId19"/>
    <p:sldId id="312" r:id="rId20"/>
    <p:sldId id="326" r:id="rId21"/>
    <p:sldId id="334" r:id="rId22"/>
    <p:sldId id="327" r:id="rId23"/>
    <p:sldId id="335" r:id="rId24"/>
    <p:sldId id="336" r:id="rId25"/>
    <p:sldId id="337" r:id="rId26"/>
    <p:sldId id="338" r:id="rId27"/>
  </p:sldIdLst>
  <p:sldSz cx="9144000" cy="6858000" type="screen4x3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28"/>
  </p:normalViewPr>
  <p:slideViewPr>
    <p:cSldViewPr>
      <p:cViewPr varScale="1">
        <p:scale>
          <a:sx n="119" d="100"/>
          <a:sy n="119" d="100"/>
        </p:scale>
        <p:origin x="1440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218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218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99A8633-BED2-5F4A-AB68-4FFC022230E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36612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F3E655F-5AFA-984D-9F36-38E33FC530F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94202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0722" name="Segnaposto note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it-IT"/>
          </a:p>
        </p:txBody>
      </p:sp>
      <p:sp>
        <p:nvSpPr>
          <p:cNvPr id="30723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E4F30F3-93CD-AD44-9158-99BD68F08A41}" type="slidenum">
              <a:rPr lang="it-IT" sz="1200"/>
              <a:pPr/>
              <a:t>6</a:t>
            </a:fld>
            <a:endParaRPr lang="it-IT" sz="1200"/>
          </a:p>
        </p:txBody>
      </p:sp>
    </p:spTree>
    <p:extLst>
      <p:ext uri="{BB962C8B-B14F-4D97-AF65-F5344CB8AC3E}">
        <p14:creationId xmlns:p14="http://schemas.microsoft.com/office/powerpoint/2010/main" val="6988297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F3E655F-5AFA-984D-9F36-38E33FC530FC}" type="slidenum">
              <a:rPr lang="it-IT" smtClean="0"/>
              <a:pPr>
                <a:defRPr/>
              </a:pPr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7034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2A1945-15D5-A040-A8D8-445F5FDBDB08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3481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99D4AF-0E27-9445-8FCA-3899BDFAF6E7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7361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B83F96-20DF-0C4A-957C-8F00AC0E2177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83377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D03A0-BE57-5944-A5C6-4AF9E7D45C60}" type="datetimeFigureOut">
              <a:rPr lang="it-IT" smtClean="0"/>
              <a:t>12/11/23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7EF08-C1A9-1C45-8A7E-1674579177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D03A0-BE57-5944-A5C6-4AF9E7D45C60}" type="datetimeFigureOut">
              <a:rPr lang="it-IT" smtClean="0"/>
              <a:t>12/11/23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7EF08-C1A9-1C45-8A7E-1674579177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D03A0-BE57-5944-A5C6-4AF9E7D45C60}" type="datetimeFigureOut">
              <a:rPr lang="it-IT" smtClean="0"/>
              <a:t>12/11/23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7EF08-C1A9-1C45-8A7E-1674579177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D03A0-BE57-5944-A5C6-4AF9E7D45C60}" type="datetimeFigureOut">
              <a:rPr lang="it-IT" smtClean="0"/>
              <a:t>12/11/23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7EF08-C1A9-1C45-8A7E-1674579177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D03A0-BE57-5944-A5C6-4AF9E7D45C60}" type="datetimeFigureOut">
              <a:rPr lang="it-IT" smtClean="0"/>
              <a:t>12/11/23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7EF08-C1A9-1C45-8A7E-1674579177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D03A0-BE57-5944-A5C6-4AF9E7D45C60}" type="datetimeFigureOut">
              <a:rPr lang="it-IT" smtClean="0"/>
              <a:t>12/11/23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7EF08-C1A9-1C45-8A7E-1674579177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D03A0-BE57-5944-A5C6-4AF9E7D45C60}" type="datetimeFigureOut">
              <a:rPr lang="it-IT" smtClean="0"/>
              <a:t>12/11/23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7EF08-C1A9-1C45-8A7E-1674579177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D03A0-BE57-5944-A5C6-4AF9E7D45C60}" type="datetimeFigureOut">
              <a:rPr lang="it-IT" smtClean="0"/>
              <a:t>12/11/23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7EF08-C1A9-1C45-8A7E-1674579177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6925BF-547A-A249-BF45-C5D1B089B435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85371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D03A0-BE57-5944-A5C6-4AF9E7D45C60}" type="datetimeFigureOut">
              <a:rPr lang="it-IT" smtClean="0"/>
              <a:t>12/11/23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7EF08-C1A9-1C45-8A7E-1674579177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D03A0-BE57-5944-A5C6-4AF9E7D45C60}" type="datetimeFigureOut">
              <a:rPr lang="it-IT" smtClean="0"/>
              <a:t>12/11/23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7EF08-C1A9-1C45-8A7E-1674579177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D03A0-BE57-5944-A5C6-4AF9E7D45C60}" type="datetimeFigureOut">
              <a:rPr lang="it-IT" smtClean="0"/>
              <a:t>12/11/23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7EF08-C1A9-1C45-8A7E-1674579177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CD920B-1F40-994B-916B-F2DBEF5A686A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2711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77CF2E-4084-6742-9618-703F56D2A39F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3310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6601FD-BE51-1B4A-815F-12A6938EBB80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2298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94BA27-0B64-854E-8536-947F2F03DDBB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4059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770EDE-FD58-D145-8611-6C3A5D630DCD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6613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E273DE-0958-894D-9234-26833DD8F92B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9921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  <a:endParaRPr lang="it-IT" dirty="0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11C8E4-2C2A-A644-95CA-A4FBAE77AA4C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9494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4D5DB9C-BAE8-924C-A182-7C72E5BEE405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2896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D03A0-BE57-5944-A5C6-4AF9E7D45C60}" type="datetimeFigureOut">
              <a:rPr lang="it-IT" smtClean="0"/>
              <a:t>12/11/23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A7EF08-C1A9-1C45-8A7E-1674579177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/>
              <a:t>I conflitti arabo-israeliani.</a:t>
            </a:r>
          </a:p>
        </p:txBody>
      </p:sp>
    </p:spTree>
    <p:extLst>
      <p:ext uri="{BB962C8B-B14F-4D97-AF65-F5344CB8AC3E}">
        <p14:creationId xmlns:p14="http://schemas.microsoft.com/office/powerpoint/2010/main" val="11627746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1506" name="Segnaposto contenuto 3" descr="07_thb_tiran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1221" r="-71221"/>
          <a:stretch>
            <a:fillRect/>
          </a:stretch>
        </p:blipFill>
        <p:spPr>
          <a:xfrm>
            <a:off x="457200" y="1556792"/>
            <a:ext cx="8229600" cy="4525963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2530" name="Segnaposto contenuto 3" descr="08_thb_israel1967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1526" r="-101526"/>
          <a:stretch>
            <a:fillRect/>
          </a:stretch>
        </p:blipFill>
        <p:spPr>
          <a:xfrm>
            <a:off x="683568" y="1628800"/>
            <a:ext cx="8229600" cy="4525963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1967</a:t>
            </a:r>
          </a:p>
        </p:txBody>
      </p:sp>
      <p:pic>
        <p:nvPicPr>
          <p:cNvPr id="23554" name="Segnaposto contenuto 3" descr="398px-Yom_Kippur_War_map-it.svg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830" r="-86830"/>
          <a:stretch>
            <a:fillRect/>
          </a:stretch>
        </p:blipFill>
        <p:spPr/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1967: terzo conflitto arabo-israeliano o guerra dei sei giorni.</a:t>
            </a:r>
          </a:p>
          <a:p>
            <a:pPr marL="0" indent="0">
              <a:buNone/>
            </a:pPr>
            <a:r>
              <a:rPr lang="it-IT" dirty="0"/>
              <a:t>	- Israele occupa la parte orientale di 	Gerusalemme, la Cisgiordania, la striscia di 	Gaza, il Golan, il Sinai.</a:t>
            </a:r>
          </a:p>
          <a:p>
            <a:pPr marL="0" indent="0">
              <a:buNone/>
            </a:pPr>
            <a:r>
              <a:rPr lang="it-IT" dirty="0"/>
              <a:t>	- 1964: nasce l’OLP (Organizzazione per la 	liberazione della Palestina) ed emerge la 	leadership di Arafat.</a:t>
            </a:r>
          </a:p>
          <a:p>
            <a:pPr marL="0" indent="0">
              <a:buNone/>
            </a:pPr>
            <a:r>
              <a:rPr lang="it-IT" dirty="0"/>
              <a:t>	- risoluzione n. 242 del Consiglio di Sicurezza 	dell’Onu.</a:t>
            </a:r>
          </a:p>
        </p:txBody>
      </p:sp>
    </p:spTree>
    <p:extLst>
      <p:ext uri="{BB962C8B-B14F-4D97-AF65-F5344CB8AC3E}">
        <p14:creationId xmlns:p14="http://schemas.microsoft.com/office/powerpoint/2010/main" val="42527792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0"/>
              <a:buChar char="Ø"/>
            </a:pPr>
            <a:r>
              <a:rPr lang="it-IT" dirty="0"/>
              <a:t>espansionismo israeliano: “sindrome da accerchiamento”</a:t>
            </a:r>
          </a:p>
          <a:p>
            <a:pPr>
              <a:buFont typeface="Wingdings" charset="0"/>
              <a:buChar char="Ø"/>
            </a:pPr>
            <a:r>
              <a:rPr lang="it-IT" dirty="0"/>
              <a:t>revanscismo dei paesi arabi</a:t>
            </a:r>
          </a:p>
          <a:p>
            <a:pPr>
              <a:buFont typeface="Wingdings" charset="0"/>
              <a:buChar char="Ø"/>
            </a:pPr>
            <a:r>
              <a:rPr lang="it-IT" dirty="0"/>
              <a:t>instabilità geopolitica dell’area medio-orientale</a:t>
            </a:r>
          </a:p>
        </p:txBody>
      </p:sp>
    </p:spTree>
    <p:extLst>
      <p:ext uri="{BB962C8B-B14F-4D97-AF65-F5344CB8AC3E}">
        <p14:creationId xmlns:p14="http://schemas.microsoft.com/office/powerpoint/2010/main" val="26932552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4578" name="Segnaposto contenuto 3" descr="1967_Six_Day_War_-_The_Jordan_salient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572" r="-39572"/>
          <a:stretch>
            <a:fillRect/>
          </a:stretch>
        </p:blipFill>
        <p:spPr/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5602" name="Segnaposto contenuto 3" descr="483px-1967_Six_Day_War_-_conquest_of_Sinai_7-8_Jun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2750" r="-62750"/>
          <a:stretch>
            <a:fillRect/>
          </a:stretch>
        </p:blipFill>
        <p:spPr/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6626" name="Segnaposto contenuto 3" descr="613px-1967_Six_Day_War_-_Battle_of_Golan_Heights.svg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839" r="-38839"/>
          <a:stretch>
            <a:fillRect/>
          </a:stretch>
        </p:blipFill>
        <p:spPr/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7650" name="Segnaposto contenuto 3" descr="09_sinai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1552" r="-61552"/>
          <a:stretch>
            <a:fillRect/>
          </a:stretch>
        </p:blipFill>
        <p:spPr/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1973</a:t>
            </a:r>
          </a:p>
        </p:txBody>
      </p:sp>
      <p:pic>
        <p:nvPicPr>
          <p:cNvPr id="28674" name="Segnaposto contenuto 3" descr="1973_sinai_war_maps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729" r="-19729"/>
          <a:stretch>
            <a:fillRect/>
          </a:stretch>
        </p:blipFill>
        <p:spPr/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novembre 1917: dichiarazione Balfour.</a:t>
            </a:r>
          </a:p>
          <a:p>
            <a:endParaRPr lang="it-IT" dirty="0"/>
          </a:p>
          <a:p>
            <a:r>
              <a:rPr lang="it-IT" dirty="0"/>
              <a:t>29 novembre 1947: risoluzione n. 181 dell’Assemblea generale dell’Onu. Divisione della Palestina in:</a:t>
            </a:r>
          </a:p>
          <a:p>
            <a:pPr marL="514350" indent="-514350">
              <a:buAutoNum type="alphaLcParenR"/>
            </a:pPr>
            <a:r>
              <a:rPr lang="it-IT" dirty="0"/>
              <a:t>uno stato ebraico</a:t>
            </a:r>
          </a:p>
          <a:p>
            <a:pPr marL="514350" indent="-514350">
              <a:buAutoNum type="alphaLcParenR"/>
            </a:pPr>
            <a:r>
              <a:rPr lang="it-IT" dirty="0"/>
              <a:t>uno stato arabo</a:t>
            </a:r>
          </a:p>
          <a:p>
            <a:pPr marL="514350" indent="-514350">
              <a:buAutoNum type="alphaLcParenR"/>
            </a:pPr>
            <a:r>
              <a:rPr lang="it-IT" dirty="0"/>
              <a:t>una zona sottoposta a ‘regime internazionale speciale’</a:t>
            </a:r>
          </a:p>
          <a:p>
            <a:pPr marL="0" indent="0">
              <a:buNone/>
            </a:pPr>
            <a:r>
              <a:rPr lang="it-IT" dirty="0"/>
              <a:t>33 voti favorevoli, 13 contrari, 10 astensioni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52235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ottobre 1973: quarto conflitto arabo-israeliano o guerra dello Yom Kippur.</a:t>
            </a:r>
          </a:p>
          <a:p>
            <a:pPr marL="0" indent="0">
              <a:buNone/>
            </a:pPr>
            <a:r>
              <a:rPr lang="it-IT" dirty="0"/>
              <a:t>	- Egitto e Siria attaccano Israele, che 	contrattacca conquistando territori siriani ed 	egiziani.</a:t>
            </a:r>
          </a:p>
          <a:p>
            <a:pPr marL="0" indent="0">
              <a:buNone/>
            </a:pPr>
            <a:r>
              <a:rPr lang="it-IT" dirty="0"/>
              <a:t>	- i paesi dell’Opec aumentano il prezzo del 	petrolio.</a:t>
            </a:r>
          </a:p>
        </p:txBody>
      </p:sp>
    </p:spTree>
    <p:extLst>
      <p:ext uri="{BB962C8B-B14F-4D97-AF65-F5344CB8AC3E}">
        <p14:creationId xmlns:p14="http://schemas.microsoft.com/office/powerpoint/2010/main" val="25560678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9698" name="Segnaposto contenuto 3" descr="781px-1973_sinai_war_maps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729" r="-19729"/>
          <a:stretch>
            <a:fillRect/>
          </a:stretch>
        </p:blipFill>
        <p:spPr/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1974: progressivi ritiri di Israele e tentativi di pace.</a:t>
            </a:r>
          </a:p>
          <a:p>
            <a:r>
              <a:rPr lang="it-IT" dirty="0"/>
              <a:t>1979: Camp David (Sadat, Begin, Carter).</a:t>
            </a:r>
          </a:p>
          <a:p>
            <a:r>
              <a:rPr lang="it-IT" dirty="0"/>
              <a:t>1981: assassinio di Sadat.</a:t>
            </a:r>
          </a:p>
          <a:p>
            <a:r>
              <a:rPr lang="it-IT" dirty="0"/>
              <a:t>1982: attacchi israeliani in Libano; massacri di Sabra e </a:t>
            </a:r>
            <a:r>
              <a:rPr lang="it-IT" dirty="0" err="1"/>
              <a:t>Shatila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617039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/>
              <a:t>1987: prima Intifada (Cisgiordania e Gaza).</a:t>
            </a:r>
          </a:p>
          <a:p>
            <a:r>
              <a:rPr lang="it-IT" dirty="0"/>
              <a:t>1988: l’Olp riconosce Israele.</a:t>
            </a:r>
          </a:p>
          <a:p>
            <a:r>
              <a:rPr lang="it-IT" dirty="0"/>
              <a:t>1990-1991: prima guerra del Golfo (Arafat si schiera a fianco di Saddam Hussein).</a:t>
            </a:r>
          </a:p>
          <a:p>
            <a:r>
              <a:rPr lang="it-IT" dirty="0"/>
              <a:t>1991: primo vertice di pace a Madrid.</a:t>
            </a:r>
          </a:p>
          <a:p>
            <a:r>
              <a:rPr lang="it-IT" dirty="0"/>
              <a:t>1993: accordi di Oslo:</a:t>
            </a:r>
          </a:p>
          <a:p>
            <a:pPr lvl="1"/>
            <a:r>
              <a:rPr lang="it-IT" dirty="0"/>
              <a:t>reciproco riconoscimento tra </a:t>
            </a:r>
            <a:r>
              <a:rPr lang="it-IT" dirty="0" err="1"/>
              <a:t>Olp</a:t>
            </a:r>
            <a:r>
              <a:rPr lang="it-IT" dirty="0"/>
              <a:t> e Israele</a:t>
            </a:r>
          </a:p>
          <a:p>
            <a:pPr lvl="1"/>
            <a:r>
              <a:rPr lang="it-IT" dirty="0"/>
              <a:t>limitata autonomia palestinese a Gaza e Gerico</a:t>
            </a:r>
          </a:p>
          <a:p>
            <a:pPr lvl="1"/>
            <a:r>
              <a:rPr lang="it-IT" dirty="0"/>
              <a:t>nucleo di una entità palestinese a Gaza e nella Cisgiordania</a:t>
            </a:r>
          </a:p>
          <a:p>
            <a:pPr lvl="1">
              <a:buFont typeface="Wingdings" charset="0"/>
              <a:buChar char="Ø"/>
            </a:pPr>
            <a:r>
              <a:rPr lang="it-IT" dirty="0"/>
              <a:t>pace in cambio di territori</a:t>
            </a:r>
          </a:p>
          <a:p>
            <a:pPr marL="457200" lvl="1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37840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dirty="0"/>
              <a:t>1994:</a:t>
            </a:r>
          </a:p>
          <a:p>
            <a:pPr marL="0" indent="0">
              <a:buNone/>
            </a:pPr>
            <a:r>
              <a:rPr lang="it-IT" dirty="0"/>
              <a:t>	- inizia il ritiro israeliano;</a:t>
            </a:r>
          </a:p>
          <a:p>
            <a:pPr marL="0" indent="0">
              <a:buNone/>
            </a:pPr>
            <a:r>
              <a:rPr lang="it-IT" dirty="0"/>
              <a:t>	- Arafat torna in Palestina.</a:t>
            </a:r>
          </a:p>
          <a:p>
            <a:pPr>
              <a:buFontTx/>
              <a:buChar char="•"/>
            </a:pPr>
            <a:r>
              <a:rPr lang="it-IT" dirty="0"/>
              <a:t>Un estremista israeliano uccide Rabin:</a:t>
            </a:r>
          </a:p>
          <a:p>
            <a:pPr marL="0" indent="0">
              <a:buNone/>
            </a:pPr>
            <a:r>
              <a:rPr lang="it-IT" dirty="0"/>
              <a:t>	&gt; crollo delle prospettive di pace</a:t>
            </a:r>
          </a:p>
          <a:p>
            <a:pPr>
              <a:buFontTx/>
              <a:buChar char="•"/>
            </a:pPr>
            <a:r>
              <a:rPr lang="it-IT" dirty="0"/>
              <a:t>1998: nuovo accordo negoziale tra Arafat e </a:t>
            </a:r>
            <a:r>
              <a:rPr lang="it-IT" dirty="0" err="1"/>
              <a:t>Nethanyau</a:t>
            </a:r>
            <a:r>
              <a:rPr lang="it-IT" dirty="0"/>
              <a:t>.</a:t>
            </a:r>
          </a:p>
          <a:p>
            <a:pPr>
              <a:buFontTx/>
              <a:buChar char="•"/>
            </a:pPr>
            <a:r>
              <a:rPr lang="it-IT" dirty="0"/>
              <a:t>1999: Barak (laburista) rilancia il processo di pace.</a:t>
            </a:r>
          </a:p>
          <a:p>
            <a:pPr>
              <a:buFontTx/>
              <a:buChar char="•"/>
            </a:pPr>
            <a:r>
              <a:rPr lang="it-IT" dirty="0"/>
              <a:t>estate 2000: Bill Clinton lancia una nuova Camp David, ma i “parametri” clintoniani falliscono</a:t>
            </a:r>
          </a:p>
          <a:p>
            <a:pPr marL="0" indent="0">
              <a:buNone/>
            </a:pPr>
            <a:r>
              <a:rPr lang="it-IT" dirty="0"/>
              <a:t>	(far riavvicinare le parti sulle questioni più controverse: diritto di 	rientro dei profughi; status di Gerusalemme; tempi di nascita dello 	stato palestinese; ritiro israeliano; insediamento dei coloni).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466985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settembre 2000: Sharon riapre le ostilità con i palestinesi</a:t>
            </a:r>
          </a:p>
          <a:p>
            <a:r>
              <a:rPr lang="it-IT" dirty="0"/>
              <a:t>emergenza di </a:t>
            </a:r>
            <a:r>
              <a:rPr lang="it-IT" dirty="0" err="1"/>
              <a:t>Hamas</a:t>
            </a:r>
            <a:endParaRPr lang="it-IT" dirty="0"/>
          </a:p>
          <a:p>
            <a:r>
              <a:rPr lang="it-IT" dirty="0"/>
              <a:t>Seconda Intifada</a:t>
            </a:r>
          </a:p>
          <a:p>
            <a:endParaRPr lang="it-IT" dirty="0"/>
          </a:p>
          <a:p>
            <a:r>
              <a:rPr lang="it-IT" dirty="0"/>
              <a:t>dal 2002: radicalizzarsi della situazione e </a:t>
            </a:r>
            <a:r>
              <a:rPr lang="it-IT"/>
              <a:t>dello scontro</a:t>
            </a:r>
          </a:p>
        </p:txBody>
      </p:sp>
    </p:spTree>
    <p:extLst>
      <p:ext uri="{BB962C8B-B14F-4D97-AF65-F5344CB8AC3E}">
        <p14:creationId xmlns:p14="http://schemas.microsoft.com/office/powerpoint/2010/main" val="177005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5362" name="Segnaposto contenuto 3" descr="Armistizio1949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7757" r="-67757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1948</a:t>
            </a:r>
            <a:r>
              <a:rPr lang="it-IT">
                <a:latin typeface="Arial" charset="0"/>
                <a:ea typeface="ＭＳ Ｐゴシック" charset="0"/>
                <a:cs typeface="ＭＳ Ｐゴシック" charset="0"/>
              </a:rPr>
              <a:t> </a:t>
            </a:r>
          </a:p>
        </p:txBody>
      </p:sp>
      <p:pic>
        <p:nvPicPr>
          <p:cNvPr id="16386" name="Segnaposto contenuto 3" descr="1948_Arab_Israeli_War_-_May_15-June_10.svg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839" r="-38839"/>
          <a:stretch>
            <a:fillRect/>
          </a:stretch>
        </p:blipFill>
        <p:spPr/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14 maggio 1948: Ben Gurion dichiara la nascita dello stato di Israele.</a:t>
            </a:r>
          </a:p>
          <a:p>
            <a:r>
              <a:rPr lang="it-IT" dirty="0"/>
              <a:t>15 maggio 1948: primo conflitto arabo-israeliano:</a:t>
            </a:r>
          </a:p>
          <a:p>
            <a:pPr marL="0" indent="0">
              <a:buNone/>
            </a:pPr>
            <a:r>
              <a:rPr lang="it-IT" dirty="0"/>
              <a:t>	Israele vs Lega Araba (Egitto, Giordania, Siria, 	Libano, Iraq, Arabia saudita, Yemen).</a:t>
            </a:r>
          </a:p>
          <a:p>
            <a:pPr>
              <a:buFontTx/>
              <a:buChar char="•"/>
            </a:pPr>
            <a:r>
              <a:rPr lang="it-IT" dirty="0"/>
              <a:t>1950: legge del ritorno.</a:t>
            </a:r>
          </a:p>
          <a:p>
            <a:pPr>
              <a:buFontTx/>
              <a:buChar char="•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20051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7410" name="Segnaposto contenuto 3" descr="05_israel1948_49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8900" r="-68900"/>
          <a:stretch>
            <a:fillRect/>
          </a:stretch>
        </p:blipFill>
        <p:spPr/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1956</a:t>
            </a:r>
          </a:p>
        </p:txBody>
      </p:sp>
      <p:pic>
        <p:nvPicPr>
          <p:cNvPr id="19458" name="Segnaposto contenuto 3" descr="483px-1956_Suez_war_-_conquest_of_Sinai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2750" r="-62750"/>
          <a:stretch>
            <a:fillRect/>
          </a:stretch>
        </p:blipFill>
        <p:spPr/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1956: crisi del Canale di Suez e secondo conflitto arabo-israeliano (ottobre).</a:t>
            </a:r>
          </a:p>
          <a:p>
            <a:pPr marL="0" indent="0">
              <a:buNone/>
            </a:pPr>
            <a:r>
              <a:rPr lang="it-IT" dirty="0"/>
              <a:t>	- Progetto della Diga di Assuan.</a:t>
            </a:r>
          </a:p>
          <a:p>
            <a:pPr marL="0" indent="0">
              <a:buNone/>
            </a:pPr>
            <a:r>
              <a:rPr lang="it-IT" dirty="0"/>
              <a:t>	- Nazionalizzazione del canale di Suez.</a:t>
            </a:r>
          </a:p>
          <a:p>
            <a:pPr marL="0" indent="0">
              <a:buNone/>
            </a:pPr>
            <a:r>
              <a:rPr lang="it-IT" dirty="0"/>
              <a:t>	- Israele, Francia e Gran Bretagna vs Egitto.</a:t>
            </a:r>
          </a:p>
          <a:p>
            <a:pPr marL="0" indent="0">
              <a:buNone/>
            </a:pPr>
            <a:r>
              <a:rPr lang="it-IT" dirty="0"/>
              <a:t>	</a:t>
            </a:r>
          </a:p>
          <a:p>
            <a:pPr marL="0" indent="0">
              <a:buNone/>
            </a:pPr>
            <a:r>
              <a:rPr lang="it-IT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9783897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8434" name="Segnaposto contenuto 3" descr="06_suez1956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155" r="-108155"/>
          <a:stretch>
            <a:fillRect/>
          </a:stretch>
        </p:blipFill>
        <p:spPr/>
      </p:pic>
    </p:spTree>
  </p:cSld>
  <p:clrMapOvr>
    <a:masterClrMapping/>
  </p:clrMapOvr>
</p:sld>
</file>

<file path=ppt/theme/theme1.xml><?xml version="1.0" encoding="utf-8"?>
<a:theme xmlns:a="http://schemas.openxmlformats.org/drawingml/2006/main" name="Tema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Ner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Tema1.thmx</Template>
  <TotalTime>1391</TotalTime>
  <Words>526</Words>
  <Application>Microsoft Macintosh PowerPoint</Application>
  <PresentationFormat>Presentazione su schermo (4:3)</PresentationFormat>
  <Paragraphs>63</Paragraphs>
  <Slides>25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25</vt:i4>
      </vt:variant>
    </vt:vector>
  </HeadingPairs>
  <TitlesOfParts>
    <vt:vector size="30" baseType="lpstr">
      <vt:lpstr>Arial</vt:lpstr>
      <vt:lpstr>Calibri</vt:lpstr>
      <vt:lpstr>Wingdings</vt:lpstr>
      <vt:lpstr>Tema1</vt:lpstr>
      <vt:lpstr>Nero</vt:lpstr>
      <vt:lpstr>Presentazione standard di PowerPoint</vt:lpstr>
      <vt:lpstr>Presentazione standard di PowerPoint</vt:lpstr>
      <vt:lpstr>Presentazione standard di PowerPoint</vt:lpstr>
      <vt:lpstr>1948 </vt:lpstr>
      <vt:lpstr>Presentazione standard di PowerPoint</vt:lpstr>
      <vt:lpstr>Presentazione standard di PowerPoint</vt:lpstr>
      <vt:lpstr>1956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1967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1973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maddalena carli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maddalena carli</dc:creator>
  <cp:lastModifiedBy>maddalena carli</cp:lastModifiedBy>
  <cp:revision>13</cp:revision>
  <cp:lastPrinted>2007-11-10T19:34:17Z</cp:lastPrinted>
  <dcterms:created xsi:type="dcterms:W3CDTF">2007-11-10T14:57:23Z</dcterms:created>
  <dcterms:modified xsi:type="dcterms:W3CDTF">2023-11-13T08:03:06Z</dcterms:modified>
</cp:coreProperties>
</file>