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302" r:id="rId3"/>
    <p:sldId id="277" r:id="rId4"/>
    <p:sldId id="257" r:id="rId5"/>
    <p:sldId id="270"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310" r:id="rId27"/>
    <p:sldId id="311" r:id="rId28"/>
    <p:sldId id="297" r:id="rId29"/>
    <p:sldId id="298" r:id="rId30"/>
    <p:sldId id="299" r:id="rId31"/>
    <p:sldId id="301" r:id="rId32"/>
    <p:sldId id="304" r:id="rId33"/>
    <p:sldId id="305" r:id="rId34"/>
    <p:sldId id="306" r:id="rId35"/>
    <p:sldId id="307" r:id="rId36"/>
    <p:sldId id="308" r:id="rId37"/>
    <p:sldId id="309" r:id="rId38"/>
    <p:sldId id="303" r:id="rId39"/>
    <p:sldId id="312" r:id="rId40"/>
    <p:sldId id="314" r:id="rId41"/>
    <p:sldId id="300" r:id="rId42"/>
    <p:sldId id="318" r:id="rId43"/>
    <p:sldId id="315" r:id="rId44"/>
    <p:sldId id="316" r:id="rId45"/>
    <p:sldId id="317" r:id="rId46"/>
    <p:sldId id="31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27/10/2020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27/10/2020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27/10/2020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27/10/2020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27/10/2020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27/10/2020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3600" b="1" dirty="0">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xmlns=""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a16="http://schemas.microsoft.com/office/drawing/2014/main" xmlns=""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BF22784F-9E5B-41CA-89A0-7582961A9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AA32B3E-2C67-4690-B13D-EB88E798A98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73EDB7D0-0011-4472-A04A-7B0E49F7B576}"/>
              </a:ext>
            </a:extLst>
          </p:cNvPr>
          <p:cNvSpPr/>
          <p:nvPr/>
        </p:nvSpPr>
        <p:spPr>
          <a:xfrm>
            <a:off x="1174268" y="1634312"/>
            <a:ext cx="3636272" cy="13076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«Impresa di navigazione» </a:t>
            </a:r>
          </a:p>
        </p:txBody>
      </p:sp>
      <p:sp>
        <p:nvSpPr>
          <p:cNvPr id="6" name="Rettangolo con angoli arrotondati 5">
            <a:extLst>
              <a:ext uri="{FF2B5EF4-FFF2-40B4-BE49-F238E27FC236}">
                <a16:creationId xmlns:a16="http://schemas.microsoft.com/office/drawing/2014/main" xmlns="" id="{6FBFEFA6-6557-451D-95F5-67BD96614B11}"/>
              </a:ext>
            </a:extLst>
          </p:cNvPr>
          <p:cNvSpPr/>
          <p:nvPr/>
        </p:nvSpPr>
        <p:spPr>
          <a:xfrm>
            <a:off x="7381460" y="1634312"/>
            <a:ext cx="3636272" cy="13076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«Impresa» </a:t>
            </a:r>
            <a:r>
              <a:rPr lang="it-IT" sz="3200" b="1" i="1" dirty="0">
                <a:solidFill>
                  <a:schemeClr val="tx1"/>
                </a:solidFill>
                <a:latin typeface="Times New Roman" panose="02020603050405020304" pitchFamily="18" charset="0"/>
                <a:cs typeface="Times New Roman" panose="02020603050405020304" pitchFamily="18" charset="0"/>
              </a:rPr>
              <a:t>ex </a:t>
            </a:r>
            <a:r>
              <a:rPr lang="it-IT" sz="3200" b="1" dirty="0">
                <a:solidFill>
                  <a:schemeClr val="tx1"/>
                </a:solidFill>
                <a:latin typeface="Times New Roman" panose="02020603050405020304" pitchFamily="18" charset="0"/>
                <a:cs typeface="Times New Roman" panose="02020603050405020304" pitchFamily="18" charset="0"/>
              </a:rPr>
              <a:t>art. 2082 c.c. </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xmlns="" id="{C3DAAED4-E1F4-4262-A551-4B4E08402A8D}"/>
                  </a:ext>
                </a:extLst>
              </p:cNvPr>
              <p:cNvSpPr txBox="1"/>
              <p:nvPr/>
            </p:nvSpPr>
            <p:spPr>
              <a:xfrm>
                <a:off x="5016674" y="1675416"/>
                <a:ext cx="1782417" cy="123110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8000" b="1" i="1" smtClean="0">
                          <a:latin typeface="Cambria Math" panose="02040503050406030204" pitchFamily="18" charset="0"/>
                          <a:ea typeface="Cambria Math" panose="02040503050406030204" pitchFamily="18" charset="0"/>
                        </a:rPr>
                        <m:t>≠</m:t>
                      </m:r>
                    </m:oMath>
                  </m:oMathPara>
                </a14:m>
                <a:endParaRPr lang="it-IT" sz="8000" b="1" dirty="0"/>
              </a:p>
            </p:txBody>
          </p:sp>
        </mc:Choice>
        <mc:Fallback xmlns="">
          <p:sp>
            <p:nvSpPr>
              <p:cNvPr id="7" name="CasellaDiTesto 6">
                <a:extLst>
                  <a:ext uri="{FF2B5EF4-FFF2-40B4-BE49-F238E27FC236}">
                    <a16:creationId xmlns:a16="http://schemas.microsoft.com/office/drawing/2014/main" id="{C3DAAED4-E1F4-4262-A551-4B4E08402A8D}"/>
                  </a:ext>
                </a:extLst>
              </p:cNvPr>
              <p:cNvSpPr txBox="1">
                <a:spLocks noRot="1" noChangeAspect="1" noMove="1" noResize="1" noEditPoints="1" noAdjustHandles="1" noChangeArrowheads="1" noChangeShapeType="1" noTextEdit="1"/>
              </p:cNvSpPr>
              <p:nvPr/>
            </p:nvSpPr>
            <p:spPr>
              <a:xfrm>
                <a:off x="5016674" y="1675416"/>
                <a:ext cx="1782417" cy="1231106"/>
              </a:xfrm>
              <a:prstGeom prst="rect">
                <a:avLst/>
              </a:prstGeom>
              <a:blipFill>
                <a:blip r:embed="rId3"/>
                <a:stretch>
                  <a:fillRect/>
                </a:stretch>
              </a:blipFill>
            </p:spPr>
            <p:txBody>
              <a:bodyPr/>
              <a:lstStyle/>
              <a:p>
                <a:r>
                  <a:rPr lang="it-IT">
                    <a:noFill/>
                  </a:rPr>
                  <a:t> </a:t>
                </a:r>
              </a:p>
            </p:txBody>
          </p:sp>
        </mc:Fallback>
      </mc:AlternateContent>
      <p:sp>
        <p:nvSpPr>
          <p:cNvPr id="8" name="Rettangolo con angoli arrotondati 7">
            <a:extLst>
              <a:ext uri="{FF2B5EF4-FFF2-40B4-BE49-F238E27FC236}">
                <a16:creationId xmlns:a16="http://schemas.microsoft.com/office/drawing/2014/main" xmlns="" id="{CF37A714-7330-4B55-8C71-57AA4B0960B2}"/>
              </a:ext>
            </a:extLst>
          </p:cNvPr>
          <p:cNvSpPr/>
          <p:nvPr/>
        </p:nvSpPr>
        <p:spPr>
          <a:xfrm>
            <a:off x="1174268" y="4075042"/>
            <a:ext cx="3967575" cy="187586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Complesso di elementi – personali e patrimoniali – l’organizzazione dei quali fa capo all’armatore in vista delle esigenze della navigazione</a:t>
            </a:r>
          </a:p>
        </p:txBody>
      </p:sp>
      <p:sp>
        <p:nvSpPr>
          <p:cNvPr id="9" name="Rettangolo con angoli arrotondati 8">
            <a:extLst>
              <a:ext uri="{FF2B5EF4-FFF2-40B4-BE49-F238E27FC236}">
                <a16:creationId xmlns:a16="http://schemas.microsoft.com/office/drawing/2014/main" xmlns="" id="{64693EF7-7FE3-434A-95C2-1446BBB3E51A}"/>
              </a:ext>
            </a:extLst>
          </p:cNvPr>
          <p:cNvSpPr/>
          <p:nvPr/>
        </p:nvSpPr>
        <p:spPr>
          <a:xfrm>
            <a:off x="7481375" y="4055167"/>
            <a:ext cx="3967575" cy="189574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«È imprenditore chi esercita la professionalmente un’attività economica organizzata al fine delle produzione o dello scambio di beni o servizi»</a:t>
            </a:r>
          </a:p>
        </p:txBody>
      </p:sp>
      <p:sp>
        <p:nvSpPr>
          <p:cNvPr id="10" name="Freccia in giù 9">
            <a:extLst>
              <a:ext uri="{FF2B5EF4-FFF2-40B4-BE49-F238E27FC236}">
                <a16:creationId xmlns:a16="http://schemas.microsoft.com/office/drawing/2014/main" xmlns="" id="{E3F85208-7F56-407B-B33A-3658192593A9}"/>
              </a:ext>
            </a:extLst>
          </p:cNvPr>
          <p:cNvSpPr/>
          <p:nvPr/>
        </p:nvSpPr>
        <p:spPr>
          <a:xfrm>
            <a:off x="9087477" y="3101009"/>
            <a:ext cx="424069" cy="81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a:extLst>
              <a:ext uri="{FF2B5EF4-FFF2-40B4-BE49-F238E27FC236}">
                <a16:creationId xmlns:a16="http://schemas.microsoft.com/office/drawing/2014/main" xmlns="" id="{E7AB9BFD-3142-4F55-9B5F-D3239EE9E1AE}"/>
              </a:ext>
            </a:extLst>
          </p:cNvPr>
          <p:cNvSpPr/>
          <p:nvPr/>
        </p:nvSpPr>
        <p:spPr>
          <a:xfrm>
            <a:off x="2780369" y="3101009"/>
            <a:ext cx="424069" cy="81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13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42818B0-6408-48A3-B84A-43117D134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0A1FC14-008D-49B3-9138-ADB34A4D8329}"/>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15D8F977-3501-4D1B-8EC3-0F0028B21D4F}"/>
              </a:ext>
            </a:extLst>
          </p:cNvPr>
          <p:cNvSpPr/>
          <p:nvPr/>
        </p:nvSpPr>
        <p:spPr>
          <a:xfrm>
            <a:off x="1076530" y="1308654"/>
            <a:ext cx="6331433" cy="209384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figura dell’armatore, connessa all’attività organizzativa di persone o cose, prescinde dai presupposti di professionalità, scopo economico e lucrativo</a:t>
            </a:r>
          </a:p>
        </p:txBody>
      </p:sp>
      <p:sp>
        <p:nvSpPr>
          <p:cNvPr id="6" name="Rettangolo con angoli arrotondati 5">
            <a:extLst>
              <a:ext uri="{FF2B5EF4-FFF2-40B4-BE49-F238E27FC236}">
                <a16:creationId xmlns:a16="http://schemas.microsoft.com/office/drawing/2014/main" xmlns="" id="{C4B5F9FD-A639-477C-8AC7-566A1C5B833D}"/>
              </a:ext>
            </a:extLst>
          </p:cNvPr>
          <p:cNvSpPr/>
          <p:nvPr/>
        </p:nvSpPr>
        <p:spPr>
          <a:xfrm>
            <a:off x="6404004" y="2773017"/>
            <a:ext cx="4376525" cy="178992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L’ipotesi più frequente</a:t>
            </a:r>
            <a:r>
              <a:rPr lang="it-IT" sz="2400" dirty="0">
                <a:solidFill>
                  <a:schemeClr val="tx1"/>
                </a:solidFill>
                <a:latin typeface="Times New Roman" panose="02020603050405020304" pitchFamily="18" charset="0"/>
                <a:cs typeface="Times New Roman" panose="02020603050405020304" pitchFamily="18" charset="0"/>
              </a:rPr>
              <a:t> rimane quella per cui l’esercizio di una nave configura una attività commerciale e imprenditoriale.</a:t>
            </a:r>
          </a:p>
        </p:txBody>
      </p:sp>
      <p:sp>
        <p:nvSpPr>
          <p:cNvPr id="7" name="Rettangolo con angoli arrotondati 6">
            <a:extLst>
              <a:ext uri="{FF2B5EF4-FFF2-40B4-BE49-F238E27FC236}">
                <a16:creationId xmlns:a16="http://schemas.microsoft.com/office/drawing/2014/main" xmlns="" id="{575B47FB-3A09-44F8-9701-C83A371B8E6D}"/>
              </a:ext>
            </a:extLst>
          </p:cNvPr>
          <p:cNvSpPr/>
          <p:nvPr/>
        </p:nvSpPr>
        <p:spPr>
          <a:xfrm>
            <a:off x="2103768" y="4999245"/>
            <a:ext cx="7398041" cy="152731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L’impresa di navigazione assumerà l’assetto di impresa commerciale, restando, però, distinte a livello di regolamentazione giuridica</a:t>
            </a:r>
          </a:p>
        </p:txBody>
      </p:sp>
      <p:sp>
        <p:nvSpPr>
          <p:cNvPr id="8" name="Freccia in giù 7">
            <a:extLst>
              <a:ext uri="{FF2B5EF4-FFF2-40B4-BE49-F238E27FC236}">
                <a16:creationId xmlns:a16="http://schemas.microsoft.com/office/drawing/2014/main" xmlns="" id="{BDE89D59-0918-48BD-A975-E8AB3C2612BD}"/>
              </a:ext>
            </a:extLst>
          </p:cNvPr>
          <p:cNvSpPr/>
          <p:nvPr/>
        </p:nvSpPr>
        <p:spPr>
          <a:xfrm rot="2309645">
            <a:off x="5518680" y="3493146"/>
            <a:ext cx="477078" cy="14154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0754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F1219E7-82E6-4C85-BA60-21693F1EB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0F9C3D25-F308-46C0-A0C1-D368E9BBD0C2}"/>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B6C3D324-F557-45A0-A12B-E97C9A9D137E}"/>
              </a:ext>
            </a:extLst>
          </p:cNvPr>
          <p:cNvSpPr/>
          <p:nvPr/>
        </p:nvSpPr>
        <p:spPr>
          <a:xfrm>
            <a:off x="705469" y="1497496"/>
            <a:ext cx="7524131" cy="15107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Si può configurare l’ipotesi in cui l’esercizio della nave e dell’aeromobile si traduca in </a:t>
            </a:r>
            <a:r>
              <a:rPr lang="it-IT" sz="2400" b="1" dirty="0">
                <a:solidFill>
                  <a:schemeClr val="tx1"/>
                </a:solidFill>
                <a:latin typeface="Times New Roman" panose="02020603050405020304" pitchFamily="18" charset="0"/>
                <a:cs typeface="Times New Roman" panose="02020603050405020304" pitchFamily="18" charset="0"/>
              </a:rPr>
              <a:t>attività imprenditoriale</a:t>
            </a:r>
            <a:r>
              <a:rPr lang="it-IT" sz="2400" dirty="0">
                <a:solidFill>
                  <a:schemeClr val="tx1"/>
                </a:solidFill>
                <a:latin typeface="Times New Roman" panose="02020603050405020304" pitchFamily="18" charset="0"/>
                <a:cs typeface="Times New Roman" panose="02020603050405020304" pitchFamily="18" charset="0"/>
              </a:rPr>
              <a:t> </a:t>
            </a:r>
          </a:p>
        </p:txBody>
      </p:sp>
      <p:sp>
        <p:nvSpPr>
          <p:cNvPr id="7" name="Rettangolo con angoli arrotondati 6">
            <a:extLst>
              <a:ext uri="{FF2B5EF4-FFF2-40B4-BE49-F238E27FC236}">
                <a16:creationId xmlns:a16="http://schemas.microsoft.com/office/drawing/2014/main" xmlns="" id="{261BE78A-519F-45B7-8A18-FA2C3508AE53}"/>
              </a:ext>
            </a:extLst>
          </p:cNvPr>
          <p:cNvSpPr/>
          <p:nvPr/>
        </p:nvSpPr>
        <p:spPr>
          <a:xfrm>
            <a:off x="811896" y="5360504"/>
            <a:ext cx="7987763" cy="132872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solidFill>
                  <a:schemeClr val="tx1"/>
                </a:solidFill>
                <a:latin typeface="Times New Roman" panose="02020603050405020304" pitchFamily="18" charset="0"/>
                <a:cs typeface="Times New Roman" panose="02020603050405020304" pitchFamily="18" charset="0"/>
              </a:rPr>
              <a:t>Ulteriore ipotesi può verificarsi laddove armatore o esercente  mettano a disposizione di un soggetto terzo la capacità di carico del veicolo e ne mantengano l’esercizio</a:t>
            </a:r>
          </a:p>
        </p:txBody>
      </p:sp>
      <p:sp>
        <p:nvSpPr>
          <p:cNvPr id="8" name="Rettangolo con angoli arrotondati 7">
            <a:extLst>
              <a:ext uri="{FF2B5EF4-FFF2-40B4-BE49-F238E27FC236}">
                <a16:creationId xmlns:a16="http://schemas.microsoft.com/office/drawing/2014/main" xmlns="" id="{AC4DBDEC-79DD-4056-A1CF-EA53EC68EC66}"/>
              </a:ext>
            </a:extLst>
          </p:cNvPr>
          <p:cNvSpPr/>
          <p:nvPr/>
        </p:nvSpPr>
        <p:spPr>
          <a:xfrm>
            <a:off x="8714709" y="2727172"/>
            <a:ext cx="2653846" cy="18873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Il soggetto, diverso dall’armatore o dall’esercente, impiega la capacità di carico dei veicoli e assume su di sé la responsabilità vettoriale</a:t>
            </a:r>
          </a:p>
        </p:txBody>
      </p:sp>
      <p:sp>
        <p:nvSpPr>
          <p:cNvPr id="10" name="Freccia in giù 9">
            <a:extLst>
              <a:ext uri="{FF2B5EF4-FFF2-40B4-BE49-F238E27FC236}">
                <a16:creationId xmlns:a16="http://schemas.microsoft.com/office/drawing/2014/main" xmlns="" id="{49A55F2A-6A24-41CA-BF40-123F6780BE27}"/>
              </a:ext>
            </a:extLst>
          </p:cNvPr>
          <p:cNvSpPr/>
          <p:nvPr/>
        </p:nvSpPr>
        <p:spPr>
          <a:xfrm>
            <a:off x="2514679" y="3292964"/>
            <a:ext cx="503395" cy="17492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921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A269E30-F214-453F-B054-E12BC89AF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525389E-B676-4D06-8C53-5968058017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2C4020BD-4F12-46F3-80EE-4F9DC255393A}"/>
              </a:ext>
            </a:extLst>
          </p:cNvPr>
          <p:cNvSpPr/>
          <p:nvPr/>
        </p:nvSpPr>
        <p:spPr>
          <a:xfrm>
            <a:off x="1169295" y="1444488"/>
            <a:ext cx="7524131"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Colui che assume la qualifica di armatore o esercente può non essere il soggetto proprietario del veicolo.</a:t>
            </a:r>
          </a:p>
        </p:txBody>
      </p:sp>
      <p:sp>
        <p:nvSpPr>
          <p:cNvPr id="6" name="Rettangolo con angoli arrotondati 5">
            <a:extLst>
              <a:ext uri="{FF2B5EF4-FFF2-40B4-BE49-F238E27FC236}">
                <a16:creationId xmlns:a16="http://schemas.microsoft.com/office/drawing/2014/main" xmlns="" id="{567460A1-7A5A-4467-8EDF-F8CFAFA74F04}"/>
              </a:ext>
            </a:extLst>
          </p:cNvPr>
          <p:cNvSpPr/>
          <p:nvPr/>
        </p:nvSpPr>
        <p:spPr>
          <a:xfrm>
            <a:off x="4566913" y="2853991"/>
            <a:ext cx="7524131" cy="199113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265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Chi assume l’esercizio di una nave deve preventivamente fare dichiarazione di armatore all'ufficio di iscrizione della nave o del galleggiante</a:t>
            </a:r>
            <a:r>
              <a:rPr lang="it-IT" sz="2000" i="1" dirty="0">
                <a:solidFill>
                  <a:schemeClr val="tx1"/>
                </a:solidFill>
                <a:latin typeface="Times New Roman" panose="02020603050405020304" pitchFamily="18" charset="0"/>
                <a:cs typeface="Times New Roman" panose="02020603050405020304" pitchFamily="18" charset="0"/>
              </a:rPr>
              <a:t>. Quando l'esercizio non è assunto dal proprietario, se l'armatore non vi provvede, la dichiarazione può essere fatta dal proprietario»</a:t>
            </a:r>
          </a:p>
        </p:txBody>
      </p:sp>
      <p:sp>
        <p:nvSpPr>
          <p:cNvPr id="7" name="Rettangolo con angoli arrotondati 6">
            <a:extLst>
              <a:ext uri="{FF2B5EF4-FFF2-40B4-BE49-F238E27FC236}">
                <a16:creationId xmlns:a16="http://schemas.microsoft.com/office/drawing/2014/main" xmlns="" id="{D1690A6A-3DB6-40FC-8DCB-4D93445785FB}"/>
              </a:ext>
            </a:extLst>
          </p:cNvPr>
          <p:cNvSpPr/>
          <p:nvPr/>
        </p:nvSpPr>
        <p:spPr>
          <a:xfrm>
            <a:off x="937369" y="4918689"/>
            <a:ext cx="7524131" cy="16755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874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Chi assume l’esercizio di un aeromobile deve preventivamente farne dichiarazione all'ENAC, nelle forme e con le modalità prescritte negli articoli da 268 a 270 (…)</a:t>
            </a:r>
            <a:r>
              <a:rPr lang="it-IT" sz="2000" i="1" dirty="0">
                <a:solidFill>
                  <a:schemeClr val="tx1"/>
                </a:solidFill>
                <a:latin typeface="Times New Roman" panose="02020603050405020304" pitchFamily="18" charset="0"/>
                <a:cs typeface="Times New Roman" panose="02020603050405020304" pitchFamily="18" charset="0"/>
              </a:rPr>
              <a:t>»</a:t>
            </a:r>
          </a:p>
        </p:txBody>
      </p:sp>
      <p:sp>
        <p:nvSpPr>
          <p:cNvPr id="2" name="Freccia circolare a sinistra 1">
            <a:extLst>
              <a:ext uri="{FF2B5EF4-FFF2-40B4-BE49-F238E27FC236}">
                <a16:creationId xmlns:a16="http://schemas.microsoft.com/office/drawing/2014/main" xmlns="" id="{149DBA26-DE6D-4D5A-8E92-0A2259F08D36}"/>
              </a:ext>
            </a:extLst>
          </p:cNvPr>
          <p:cNvSpPr/>
          <p:nvPr/>
        </p:nvSpPr>
        <p:spPr>
          <a:xfrm rot="20444949">
            <a:off x="8772940" y="1833534"/>
            <a:ext cx="731520" cy="1216152"/>
          </a:xfrm>
          <a:prstGeom prst="curvedLeftArrow">
            <a:avLst>
              <a:gd name="adj1" fmla="val 25000"/>
              <a:gd name="adj2" fmla="val 50000"/>
              <a:gd name="adj3" fmla="val 495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Freccia circolare a destra 7">
            <a:extLst>
              <a:ext uri="{FF2B5EF4-FFF2-40B4-BE49-F238E27FC236}">
                <a16:creationId xmlns:a16="http://schemas.microsoft.com/office/drawing/2014/main" xmlns="" id="{2236238C-A68D-4FCD-93C6-B834411D8622}"/>
              </a:ext>
            </a:extLst>
          </p:cNvPr>
          <p:cNvSpPr/>
          <p:nvPr/>
        </p:nvSpPr>
        <p:spPr>
          <a:xfrm>
            <a:off x="432670" y="2467038"/>
            <a:ext cx="1316617" cy="2794075"/>
          </a:xfrm>
          <a:prstGeom prst="curvedRightArrow">
            <a:avLst>
              <a:gd name="adj1" fmla="val 25000"/>
              <a:gd name="adj2" fmla="val 50000"/>
              <a:gd name="adj3" fmla="val 547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9700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8490DC5C-FB02-46FE-9A33-D47227BE5265}"/>
              </a:ext>
            </a:extLst>
          </p:cNvPr>
          <p:cNvSpPr/>
          <p:nvPr/>
        </p:nvSpPr>
        <p:spPr>
          <a:xfrm>
            <a:off x="1169296" y="2454870"/>
            <a:ext cx="1139686" cy="2292625"/>
          </a:xfrm>
          <a:prstGeom prst="curvedRightArrow">
            <a:avLst>
              <a:gd name="adj1" fmla="val 25000"/>
              <a:gd name="adj2" fmla="val 50000"/>
              <a:gd name="adj3" fmla="val 49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15D024C-DDF4-4AEE-B3D0-3EEAD8FB9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C6503659-8342-4ED9-B431-EAADE2DC6A2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F2DC71F9-8A4F-4A65-BED8-C8D179E5D333}"/>
              </a:ext>
            </a:extLst>
          </p:cNvPr>
          <p:cNvSpPr/>
          <p:nvPr/>
        </p:nvSpPr>
        <p:spPr>
          <a:xfrm>
            <a:off x="1169296" y="1444488"/>
            <a:ext cx="3747262"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a:solidFill>
                  <a:schemeClr val="tx1"/>
                </a:solidFill>
                <a:latin typeface="Times New Roman" panose="02020603050405020304" pitchFamily="18" charset="0"/>
                <a:cs typeface="Times New Roman" panose="02020603050405020304" pitchFamily="18" charset="0"/>
              </a:rPr>
              <a:t>Dichiarazione </a:t>
            </a:r>
          </a:p>
        </p:txBody>
      </p:sp>
      <p:sp>
        <p:nvSpPr>
          <p:cNvPr id="6" name="Rettangolo con angoli arrotondati 5">
            <a:extLst>
              <a:ext uri="{FF2B5EF4-FFF2-40B4-BE49-F238E27FC236}">
                <a16:creationId xmlns:a16="http://schemas.microsoft.com/office/drawing/2014/main" xmlns="" id="{6FCE2E6F-8410-4984-86E3-A8A090734D7A}"/>
              </a:ext>
            </a:extLst>
          </p:cNvPr>
          <p:cNvSpPr/>
          <p:nvPr/>
        </p:nvSpPr>
        <p:spPr>
          <a:xfrm>
            <a:off x="2361885" y="3269876"/>
            <a:ext cx="8084238" cy="30084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270 del codice della navigazione</a:t>
            </a:r>
            <a:r>
              <a:rPr lang="it-IT" sz="2000" dirty="0">
                <a:solidFill>
                  <a:schemeClr val="tx1"/>
                </a:solidFill>
                <a:latin typeface="Times New Roman" panose="02020603050405020304" pitchFamily="18" charset="0"/>
                <a:cs typeface="Times New Roman" panose="02020603050405020304" pitchFamily="18" charset="0"/>
              </a:rPr>
              <a:t>: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La dichiarazione di armatore deve contenere: a) il nome, la paternità, la nazionalità, il domicilio o la residenza dell'armatore; b) gli elementi di individuazione della nave. Quando l'esercizio è assunto da persona diversa dal proprietario, la dichiarazione deve altresì contenere: c) il nome, la paternità, la nazionalità, il domicilio o la residenza del proprietario; d) l'indicazione del titolo che attribuisce l'uso della nave».</a:t>
            </a:r>
            <a:endParaRPr lang="it-IT" sz="2000" i="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xmlns="" id="{716F7FFD-3D1C-443F-8BF5-A81F05480F3D}"/>
              </a:ext>
            </a:extLst>
          </p:cNvPr>
          <p:cNvSpPr/>
          <p:nvPr/>
        </p:nvSpPr>
        <p:spPr>
          <a:xfrm>
            <a:off x="7411044" y="1368288"/>
            <a:ext cx="4250868" cy="145111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Contenuto </a:t>
            </a:r>
          </a:p>
          <a:p>
            <a:pPr algn="ctr"/>
            <a:r>
              <a:rPr lang="it-IT" sz="2800" dirty="0">
                <a:solidFill>
                  <a:schemeClr val="tx1"/>
                </a:solidFill>
                <a:latin typeface="Times New Roman" panose="02020603050405020304" pitchFamily="18" charset="0"/>
                <a:cs typeface="Times New Roman" panose="02020603050405020304" pitchFamily="18" charset="0"/>
              </a:rPr>
              <a:t>(sia di quella di armatore che di esercente) </a:t>
            </a:r>
          </a:p>
        </p:txBody>
      </p:sp>
      <p:sp>
        <p:nvSpPr>
          <p:cNvPr id="8" name="Freccia a destra 7">
            <a:extLst>
              <a:ext uri="{FF2B5EF4-FFF2-40B4-BE49-F238E27FC236}">
                <a16:creationId xmlns:a16="http://schemas.microsoft.com/office/drawing/2014/main" xmlns="" id="{A9A33762-5F95-4949-9608-13CE7D0A3615}"/>
              </a:ext>
            </a:extLst>
          </p:cNvPr>
          <p:cNvSpPr/>
          <p:nvPr/>
        </p:nvSpPr>
        <p:spPr>
          <a:xfrm>
            <a:off x="5300870" y="1868557"/>
            <a:ext cx="1524000" cy="45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7174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52ABBEA9-A26C-4336-B0D2-2433EAEF8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xmlns="" id="{AFCB717F-4258-426E-9141-912FC03486D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295322A2-FCEF-4ABE-9F9D-098E915F7701}"/>
              </a:ext>
            </a:extLst>
          </p:cNvPr>
          <p:cNvSpPr/>
          <p:nvPr/>
        </p:nvSpPr>
        <p:spPr>
          <a:xfrm>
            <a:off x="1245911" y="1653356"/>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272 codice della navigazione  </a:t>
            </a:r>
          </a:p>
        </p:txBody>
      </p:sp>
      <p:sp>
        <p:nvSpPr>
          <p:cNvPr id="7" name="Rettangolo con angoli arrotondati 6">
            <a:extLst>
              <a:ext uri="{FF2B5EF4-FFF2-40B4-BE49-F238E27FC236}">
                <a16:creationId xmlns:a16="http://schemas.microsoft.com/office/drawing/2014/main" xmlns="" id="{D46AC785-BFB9-4FA8-A682-F96603B14ED7}"/>
              </a:ext>
            </a:extLst>
          </p:cNvPr>
          <p:cNvSpPr/>
          <p:nvPr/>
        </p:nvSpPr>
        <p:spPr>
          <a:xfrm>
            <a:off x="7853773" y="1653355"/>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876 codice della navigazione  </a:t>
            </a:r>
          </a:p>
        </p:txBody>
      </p:sp>
      <p:sp>
        <p:nvSpPr>
          <p:cNvPr id="8" name="Freccia in giù 7">
            <a:extLst>
              <a:ext uri="{FF2B5EF4-FFF2-40B4-BE49-F238E27FC236}">
                <a16:creationId xmlns:a16="http://schemas.microsoft.com/office/drawing/2014/main" xmlns="" id="{1CAE8061-DA3A-4010-BAD1-FEC7114E73CC}"/>
              </a:ext>
            </a:extLst>
          </p:cNvPr>
          <p:cNvSpPr/>
          <p:nvPr/>
        </p:nvSpPr>
        <p:spPr>
          <a:xfrm>
            <a:off x="2966937" y="2968583"/>
            <a:ext cx="437322" cy="83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xmlns="" id="{82C5537C-C4EE-4E36-8979-77126914F166}"/>
              </a:ext>
            </a:extLst>
          </p:cNvPr>
          <p:cNvSpPr/>
          <p:nvPr/>
        </p:nvSpPr>
        <p:spPr>
          <a:xfrm>
            <a:off x="9574799" y="2968582"/>
            <a:ext cx="437322" cy="83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xmlns="" id="{C778ED93-4879-4B43-A710-33B841903BDB}"/>
              </a:ext>
            </a:extLst>
          </p:cNvPr>
          <p:cNvSpPr/>
          <p:nvPr/>
        </p:nvSpPr>
        <p:spPr>
          <a:xfrm>
            <a:off x="1032223" y="4190806"/>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«In mancanza della dichiarazione di armatore debitamente resa pubblica, armatore si presume il proprietario fino a prova contraria»</a:t>
            </a:r>
          </a:p>
        </p:txBody>
      </p:sp>
      <p:sp>
        <p:nvSpPr>
          <p:cNvPr id="11" name="Rettangolo con angoli arrotondati 10">
            <a:extLst>
              <a:ext uri="{FF2B5EF4-FFF2-40B4-BE49-F238E27FC236}">
                <a16:creationId xmlns:a16="http://schemas.microsoft.com/office/drawing/2014/main" xmlns="" id="{5B3F50D0-C4F1-4945-B3AB-CE6E04F9BDAF}"/>
              </a:ext>
            </a:extLst>
          </p:cNvPr>
          <p:cNvSpPr/>
          <p:nvPr/>
        </p:nvSpPr>
        <p:spPr>
          <a:xfrm>
            <a:off x="7640085" y="4190806"/>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«In mancanza della dichiarazione di esercente, debitamente resa pubblica, esercente si presume il proprietario fino a prova contraria»</a:t>
            </a:r>
          </a:p>
        </p:txBody>
      </p:sp>
      <p:sp>
        <p:nvSpPr>
          <p:cNvPr id="12" name="CasellaDiTesto 11">
            <a:extLst>
              <a:ext uri="{FF2B5EF4-FFF2-40B4-BE49-F238E27FC236}">
                <a16:creationId xmlns:a16="http://schemas.microsoft.com/office/drawing/2014/main" xmlns="" id="{650B8527-3097-484A-A406-D45D3E419866}"/>
              </a:ext>
            </a:extLst>
          </p:cNvPr>
          <p:cNvSpPr txBox="1"/>
          <p:nvPr/>
        </p:nvSpPr>
        <p:spPr>
          <a:xfrm>
            <a:off x="5518084" y="2000311"/>
            <a:ext cx="1895061" cy="369332"/>
          </a:xfrm>
          <a:prstGeom prst="rect">
            <a:avLst/>
          </a:prstGeom>
          <a:noFill/>
          <a:ln>
            <a:solidFill>
              <a:schemeClr val="accent1"/>
            </a:solidFill>
          </a:ln>
        </p:spPr>
        <p:txBody>
          <a:bodyPr wrap="square" rtlCol="0">
            <a:spAutoFit/>
          </a:bodyPr>
          <a:lstStyle/>
          <a:p>
            <a:pPr algn="ctr"/>
            <a:r>
              <a:rPr lang="it-IT" dirty="0">
                <a:latin typeface="Times New Roman" panose="02020603050405020304" pitchFamily="18" charset="0"/>
                <a:cs typeface="Times New Roman" panose="02020603050405020304" pitchFamily="18" charset="0"/>
              </a:rPr>
              <a:t>PRESUNZIONI </a:t>
            </a:r>
          </a:p>
        </p:txBody>
      </p:sp>
    </p:spTree>
    <p:extLst>
      <p:ext uri="{BB962C8B-B14F-4D97-AF65-F5344CB8AC3E}">
        <p14:creationId xmlns:p14="http://schemas.microsoft.com/office/powerpoint/2010/main" val="360681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117E108A-6A27-4A6C-A49D-9A72931CD219}"/>
              </a:ext>
            </a:extLst>
          </p:cNvPr>
          <p:cNvSpPr/>
          <p:nvPr/>
        </p:nvSpPr>
        <p:spPr>
          <a:xfrm>
            <a:off x="1577195" y="3163956"/>
            <a:ext cx="1113182" cy="1956037"/>
          </a:xfrm>
          <a:prstGeom prst="curvedRightArrow">
            <a:avLst>
              <a:gd name="adj1" fmla="val 25000"/>
              <a:gd name="adj2" fmla="val 50000"/>
              <a:gd name="adj3" fmla="val 523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433AB858-BA44-48E2-B507-FD2D10453A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BEA571CC-E6B0-42CB-885D-5A26B22AC33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6DCF9347-1EF7-4D9C-89C6-05EB4FFD1261}"/>
              </a:ext>
            </a:extLst>
          </p:cNvPr>
          <p:cNvSpPr/>
          <p:nvPr/>
        </p:nvSpPr>
        <p:spPr>
          <a:xfrm>
            <a:off x="1245911" y="1555086"/>
            <a:ext cx="3879374" cy="177564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Natura giuridica della dichiarazione </a:t>
            </a:r>
          </a:p>
        </p:txBody>
      </p:sp>
      <p:sp>
        <p:nvSpPr>
          <p:cNvPr id="7" name="Freccia a destra 6">
            <a:extLst>
              <a:ext uri="{FF2B5EF4-FFF2-40B4-BE49-F238E27FC236}">
                <a16:creationId xmlns:a16="http://schemas.microsoft.com/office/drawing/2014/main" xmlns="" id="{E9AD9BC0-96CF-49A5-8D61-F6B2DBEB1B55}"/>
              </a:ext>
            </a:extLst>
          </p:cNvPr>
          <p:cNvSpPr/>
          <p:nvPr/>
        </p:nvSpPr>
        <p:spPr>
          <a:xfrm>
            <a:off x="5668622" y="2230873"/>
            <a:ext cx="1620074" cy="4240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xmlns="" id="{638CEAE5-7130-4137-AE04-25C56DE8301E}"/>
              </a:ext>
            </a:extLst>
          </p:cNvPr>
          <p:cNvSpPr txBox="1"/>
          <p:nvPr/>
        </p:nvSpPr>
        <p:spPr>
          <a:xfrm>
            <a:off x="7832033" y="1965853"/>
            <a:ext cx="3008243" cy="954107"/>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dibattuta in Dottrina </a:t>
            </a:r>
          </a:p>
        </p:txBody>
      </p:sp>
      <p:sp>
        <p:nvSpPr>
          <p:cNvPr id="9" name="Rettangolo con angoli arrotondati 8">
            <a:extLst>
              <a:ext uri="{FF2B5EF4-FFF2-40B4-BE49-F238E27FC236}">
                <a16:creationId xmlns:a16="http://schemas.microsoft.com/office/drawing/2014/main" xmlns="" id="{47FF1BC8-1B81-42DF-A7F9-C912F3CF33DA}"/>
              </a:ext>
            </a:extLst>
          </p:cNvPr>
          <p:cNvSpPr/>
          <p:nvPr/>
        </p:nvSpPr>
        <p:spPr>
          <a:xfrm>
            <a:off x="2766377" y="4324895"/>
            <a:ext cx="8073900" cy="195603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Appare preferibile la tesi che la definisce quale «pubblicità notizia»</a:t>
            </a:r>
          </a:p>
          <a:p>
            <a:pPr algn="ctr"/>
            <a:r>
              <a:rPr lang="it-IT" sz="2800" dirty="0">
                <a:solidFill>
                  <a:schemeClr val="tx1"/>
                </a:solidFill>
                <a:latin typeface="Times New Roman" panose="02020603050405020304" pitchFamily="18" charset="0"/>
                <a:cs typeface="Times New Roman" panose="02020603050405020304" pitchFamily="18" charset="0"/>
              </a:rPr>
              <a:t>La sua finalità è quella di rendere ai terzi più agevole la conoscenza del fatto</a:t>
            </a:r>
          </a:p>
        </p:txBody>
      </p:sp>
    </p:spTree>
    <p:extLst>
      <p:ext uri="{BB962C8B-B14F-4D97-AF65-F5344CB8AC3E}">
        <p14:creationId xmlns:p14="http://schemas.microsoft.com/office/powerpoint/2010/main" val="3446276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91B63E5-9282-48B5-8C47-C1033E040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D74EEE9A-51D4-4D08-A8A8-9CB8880C8566}"/>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B3053DDD-C033-422E-BD13-1860951C1A46}"/>
              </a:ext>
            </a:extLst>
          </p:cNvPr>
          <p:cNvSpPr/>
          <p:nvPr/>
        </p:nvSpPr>
        <p:spPr>
          <a:xfrm>
            <a:off x="1709415" y="165335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258 codice della navigazione  </a:t>
            </a:r>
          </a:p>
        </p:txBody>
      </p:sp>
      <p:sp>
        <p:nvSpPr>
          <p:cNvPr id="7" name="Rettangolo con angoli arrotondati 6">
            <a:extLst>
              <a:ext uri="{FF2B5EF4-FFF2-40B4-BE49-F238E27FC236}">
                <a16:creationId xmlns:a16="http://schemas.microsoft.com/office/drawing/2014/main" xmlns="" id="{40D2BAF8-D5B6-495D-8F31-A2D297308591}"/>
              </a:ext>
            </a:extLst>
          </p:cNvPr>
          <p:cNvSpPr/>
          <p:nvPr/>
        </p:nvSpPr>
        <p:spPr>
          <a:xfrm>
            <a:off x="1037183" y="3223970"/>
            <a:ext cx="7702840" cy="223565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Le quote di partecipazione all’interno della proprietà della nave sono definite </a:t>
            </a:r>
            <a:r>
              <a:rPr lang="it-IT" sz="2800" b="1" dirty="0">
                <a:solidFill>
                  <a:schemeClr val="tx1"/>
                </a:solidFill>
                <a:latin typeface="Times New Roman" panose="02020603050405020304" pitchFamily="18" charset="0"/>
                <a:cs typeface="Times New Roman" panose="02020603050405020304" pitchFamily="18" charset="0"/>
              </a:rPr>
              <a:t>carati</a:t>
            </a:r>
            <a:r>
              <a:rPr lang="it-IT" sz="2800" dirty="0">
                <a:solidFill>
                  <a:schemeClr val="tx1"/>
                </a:solidFill>
                <a:latin typeface="Times New Roman" panose="02020603050405020304" pitchFamily="18" charset="0"/>
                <a:cs typeface="Times New Roman" panose="02020603050405020304" pitchFamily="18" charset="0"/>
              </a:rPr>
              <a:t>; questi ultimi sono ventiquattro e possono essere liberamente frazionati, </a:t>
            </a:r>
          </a:p>
          <a:p>
            <a:pPr algn="ctr"/>
            <a:r>
              <a:rPr lang="it-IT" sz="2800" dirty="0">
                <a:solidFill>
                  <a:schemeClr val="tx1"/>
                </a:solidFill>
                <a:latin typeface="Times New Roman" panose="02020603050405020304" pitchFamily="18" charset="0"/>
                <a:cs typeface="Times New Roman" panose="02020603050405020304" pitchFamily="18" charset="0"/>
              </a:rPr>
              <a:t>ma non ulteriormente suddivisi</a:t>
            </a:r>
          </a:p>
        </p:txBody>
      </p:sp>
      <p:sp>
        <p:nvSpPr>
          <p:cNvPr id="8" name="Rettangolo con angoli arrotondati 7">
            <a:extLst>
              <a:ext uri="{FF2B5EF4-FFF2-40B4-BE49-F238E27FC236}">
                <a16:creationId xmlns:a16="http://schemas.microsoft.com/office/drawing/2014/main" xmlns="" id="{20D188A0-0A66-4E12-AAF9-7BF313CE7529}"/>
              </a:ext>
            </a:extLst>
          </p:cNvPr>
          <p:cNvSpPr/>
          <p:nvPr/>
        </p:nvSpPr>
        <p:spPr>
          <a:xfrm>
            <a:off x="7534079" y="1359954"/>
            <a:ext cx="4306750" cy="1746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 comproprietari sono definiti caratisti e si considera maggioranza il voto dei comproprietari che, complessivamente, possiedono più di dodici carati.</a:t>
            </a:r>
          </a:p>
        </p:txBody>
      </p:sp>
      <p:sp>
        <p:nvSpPr>
          <p:cNvPr id="9" name="Freccia a destra 8">
            <a:extLst>
              <a:ext uri="{FF2B5EF4-FFF2-40B4-BE49-F238E27FC236}">
                <a16:creationId xmlns:a16="http://schemas.microsoft.com/office/drawing/2014/main" xmlns="" id="{BBF642BE-7003-4904-A9CB-F1C314938E0E}"/>
              </a:ext>
            </a:extLst>
          </p:cNvPr>
          <p:cNvSpPr/>
          <p:nvPr/>
        </p:nvSpPr>
        <p:spPr>
          <a:xfrm>
            <a:off x="5905451" y="2014376"/>
            <a:ext cx="1311965"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xmlns="" id="{89C7F531-1ADB-4A99-A9D5-DB4FEA4F631B}"/>
              </a:ext>
            </a:extLst>
          </p:cNvPr>
          <p:cNvSpPr/>
          <p:nvPr/>
        </p:nvSpPr>
        <p:spPr>
          <a:xfrm>
            <a:off x="7646722" y="5085187"/>
            <a:ext cx="4306750" cy="15713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Ai fini dell’adozione delle deliberazioni, la maggioranza è calcolata sulla base dei carati posseduti.</a:t>
            </a:r>
          </a:p>
        </p:txBody>
      </p:sp>
      <p:sp>
        <p:nvSpPr>
          <p:cNvPr id="11" name="Freccia in giù 10">
            <a:extLst>
              <a:ext uri="{FF2B5EF4-FFF2-40B4-BE49-F238E27FC236}">
                <a16:creationId xmlns:a16="http://schemas.microsoft.com/office/drawing/2014/main" xmlns="" id="{BF14B340-D05A-4171-8587-D5A82673C6B1}"/>
              </a:ext>
            </a:extLst>
          </p:cNvPr>
          <p:cNvSpPr/>
          <p:nvPr/>
        </p:nvSpPr>
        <p:spPr>
          <a:xfrm>
            <a:off x="9581594" y="3418137"/>
            <a:ext cx="437006" cy="1355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67379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2A8F006-0BE8-4F83-B66A-0F8C2680D9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E3D4F592-F9BA-4D06-B33F-8EE194941FBF}"/>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0E9D7FAB-08F7-43F3-90CD-5D9481513067}"/>
              </a:ext>
            </a:extLst>
          </p:cNvPr>
          <p:cNvSpPr/>
          <p:nvPr/>
        </p:nvSpPr>
        <p:spPr>
          <a:xfrm>
            <a:off x="1098029" y="1497496"/>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«Società d’armamento» </a:t>
            </a:r>
          </a:p>
        </p:txBody>
      </p:sp>
      <p:sp>
        <p:nvSpPr>
          <p:cNvPr id="6" name="Rettangolo con angoli arrotondati 5">
            <a:extLst>
              <a:ext uri="{FF2B5EF4-FFF2-40B4-BE49-F238E27FC236}">
                <a16:creationId xmlns:a16="http://schemas.microsoft.com/office/drawing/2014/main" xmlns="" id="{0F27FB88-321E-4195-B2A6-DB2FFBC283DB}"/>
              </a:ext>
            </a:extLst>
          </p:cNvPr>
          <p:cNvSpPr/>
          <p:nvPr/>
        </p:nvSpPr>
        <p:spPr>
          <a:xfrm>
            <a:off x="7214596" y="1232498"/>
            <a:ext cx="4732022" cy="142436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u="sng" dirty="0">
                <a:solidFill>
                  <a:schemeClr val="tx1"/>
                </a:solidFill>
                <a:latin typeface="Times New Roman" panose="02020603050405020304" pitchFamily="18" charset="0"/>
                <a:cs typeface="Times New Roman" panose="02020603050405020304" pitchFamily="18" charset="0"/>
              </a:rPr>
              <a:t>Forma societaria con la finalità di rendere l’esercizio nautico in forma collettiva da parte di coloro che sono </a:t>
            </a:r>
          </a:p>
          <a:p>
            <a:pPr algn="ctr"/>
            <a:r>
              <a:rPr lang="it-IT" sz="2000" u="sng" dirty="0">
                <a:solidFill>
                  <a:schemeClr val="tx1"/>
                </a:solidFill>
                <a:latin typeface="Times New Roman" panose="02020603050405020304" pitchFamily="18" charset="0"/>
                <a:cs typeface="Times New Roman" panose="02020603050405020304" pitchFamily="18" charset="0"/>
              </a:rPr>
              <a:t>comproprietari della nave</a:t>
            </a:r>
          </a:p>
        </p:txBody>
      </p:sp>
      <p:sp>
        <p:nvSpPr>
          <p:cNvPr id="7" name="Freccia a destra 6">
            <a:extLst>
              <a:ext uri="{FF2B5EF4-FFF2-40B4-BE49-F238E27FC236}">
                <a16:creationId xmlns:a16="http://schemas.microsoft.com/office/drawing/2014/main" xmlns="" id="{C96F9FD7-AEC9-493D-8FBD-078E4868C567}"/>
              </a:ext>
            </a:extLst>
          </p:cNvPr>
          <p:cNvSpPr/>
          <p:nvPr/>
        </p:nvSpPr>
        <p:spPr>
          <a:xfrm>
            <a:off x="5231186" y="1873669"/>
            <a:ext cx="1729627" cy="4638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191A0DDD-92EE-4787-92D3-33CB9BF5EC45}"/>
              </a:ext>
            </a:extLst>
          </p:cNvPr>
          <p:cNvSpPr/>
          <p:nvPr/>
        </p:nvSpPr>
        <p:spPr>
          <a:xfrm>
            <a:off x="1098029" y="4135077"/>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Art. 278 codice della navigazione  </a:t>
            </a:r>
          </a:p>
        </p:txBody>
      </p:sp>
      <p:sp>
        <p:nvSpPr>
          <p:cNvPr id="9" name="Rettangolo con angoli arrotondati 8">
            <a:extLst>
              <a:ext uri="{FF2B5EF4-FFF2-40B4-BE49-F238E27FC236}">
                <a16:creationId xmlns:a16="http://schemas.microsoft.com/office/drawing/2014/main" xmlns="" id="{D6E66FEA-0A0F-4280-B657-626694F54839}"/>
              </a:ext>
            </a:extLst>
          </p:cNvPr>
          <p:cNvSpPr/>
          <p:nvPr/>
        </p:nvSpPr>
        <p:spPr>
          <a:xfrm>
            <a:off x="4701099" y="3347276"/>
            <a:ext cx="6864626" cy="27349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 comproprietari possono costituirsi in società di armamento mediante scrittura privata con sottoscrizione autenticata di tutti i caratisti, ovvero mediante deliberazione della maggioranza con sottoscrizione autenticata dei consenzienti. Ove non sia diversamente stabilito nella scrittura di costituzione ovvero con deliberazione presa ad unanimità, ciascun caratista partecipa alla società in ragione della sua quota di interesse nella nave»</a:t>
            </a:r>
          </a:p>
        </p:txBody>
      </p:sp>
      <p:sp>
        <p:nvSpPr>
          <p:cNvPr id="10" name="Freccia in giù 9">
            <a:extLst>
              <a:ext uri="{FF2B5EF4-FFF2-40B4-BE49-F238E27FC236}">
                <a16:creationId xmlns:a16="http://schemas.microsoft.com/office/drawing/2014/main" xmlns="" id="{C330F128-EA19-44D3-9296-88CC3A3B5B6B}"/>
              </a:ext>
            </a:extLst>
          </p:cNvPr>
          <p:cNvSpPr/>
          <p:nvPr/>
        </p:nvSpPr>
        <p:spPr>
          <a:xfrm>
            <a:off x="2812523" y="2919090"/>
            <a:ext cx="450386" cy="953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6104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984E8838-1860-459C-A33C-8BAFEFC66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F4FCCF4A-280A-409F-8278-5CC933E8E577}"/>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7BFB0E4A-8D60-4D4B-A7DC-1E4610FCBC00}"/>
              </a:ext>
            </a:extLst>
          </p:cNvPr>
          <p:cNvSpPr/>
          <p:nvPr/>
        </p:nvSpPr>
        <p:spPr>
          <a:xfrm>
            <a:off x="1109760" y="1551805"/>
            <a:ext cx="6864626" cy="158253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comproprietà considerata nel codice della navigazione dispone l’impossibilità di chiedere lo scioglimento della comunione da parte del singolo partecipante </a:t>
            </a:r>
          </a:p>
        </p:txBody>
      </p:sp>
      <p:sp>
        <p:nvSpPr>
          <p:cNvPr id="6" name="Rettangolo con angoli arrotondati 5">
            <a:extLst>
              <a:ext uri="{FF2B5EF4-FFF2-40B4-BE49-F238E27FC236}">
                <a16:creationId xmlns:a16="http://schemas.microsoft.com/office/drawing/2014/main" xmlns="" id="{8FFF5DA4-DC41-4AC1-9BBB-198027329921}"/>
              </a:ext>
            </a:extLst>
          </p:cNvPr>
          <p:cNvSpPr/>
          <p:nvPr/>
        </p:nvSpPr>
        <p:spPr>
          <a:xfrm>
            <a:off x="4853499" y="2962962"/>
            <a:ext cx="6864626" cy="117151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Lo scioglimento della comunione può disporsi alla luce dei requisiti di cui agli artt. 260 e 264 del codice della navigazione </a:t>
            </a:r>
          </a:p>
        </p:txBody>
      </p:sp>
      <p:sp>
        <p:nvSpPr>
          <p:cNvPr id="7" name="Rettangolo con angoli arrotondati 6">
            <a:extLst>
              <a:ext uri="{FF2B5EF4-FFF2-40B4-BE49-F238E27FC236}">
                <a16:creationId xmlns:a16="http://schemas.microsoft.com/office/drawing/2014/main" xmlns="" id="{7DEB0154-2AF0-4417-9CE4-EFFC83B5BE58}"/>
              </a:ext>
            </a:extLst>
          </p:cNvPr>
          <p:cNvSpPr/>
          <p:nvPr/>
        </p:nvSpPr>
        <p:spPr>
          <a:xfrm>
            <a:off x="679064" y="4714163"/>
            <a:ext cx="6864626" cy="158253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responsabilità per le obbligazioni che derivano dall’uso comune della nave sorge in capo ai soci in proporzione alle rispettive quote possedute. La differenza si manifesta a seconda che siano soci consenzienti o dissenzienti</a:t>
            </a:r>
          </a:p>
        </p:txBody>
      </p:sp>
    </p:spTree>
    <p:extLst>
      <p:ext uri="{BB962C8B-B14F-4D97-AF65-F5344CB8AC3E}">
        <p14:creationId xmlns:p14="http://schemas.microsoft.com/office/powerpoint/2010/main" val="17188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237673" y="2105891"/>
            <a:ext cx="9929091" cy="2246769"/>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Cap. V – Impresa di navigazione</a:t>
            </a:r>
          </a:p>
          <a:p>
            <a:pPr algn="ct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a:latin typeface="Times New Roman" panose="02020603050405020304" pitchFamily="18" charset="0"/>
                <a:cs typeface="Times New Roman" panose="02020603050405020304" pitchFamily="18" charset="0"/>
              </a:rPr>
              <a:t>l’armatore e l’esercente;</a:t>
            </a:r>
          </a:p>
          <a:p>
            <a:pPr marL="285750" indent="-285750" algn="ctr">
              <a:buFontTx/>
              <a:buChar char="-"/>
            </a:pP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a:latin typeface="Times New Roman" panose="02020603050405020304" pitchFamily="18" charset="0"/>
                <a:cs typeface="Times New Roman" panose="02020603050405020304" pitchFamily="18" charset="0"/>
              </a:rPr>
              <a:t>la responsabilità ed i regimi di </a:t>
            </a:r>
            <a:r>
              <a:rPr lang="it-IT" sz="2800" dirty="0" smtClean="0">
                <a:latin typeface="Times New Roman" panose="02020603050405020304" pitchFamily="18" charset="0"/>
                <a:cs typeface="Times New Roman" panose="02020603050405020304" pitchFamily="18" charset="0"/>
              </a:rPr>
              <a:t>limitazione</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56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785CA1A-C2E6-4BF8-8917-52CE6F5AD8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68F3EABB-3289-4863-8816-B2A4902A2F7D}"/>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
        <p:nvSpPr>
          <p:cNvPr id="5" name="Rettangolo con angoli arrotondati 4">
            <a:extLst>
              <a:ext uri="{FF2B5EF4-FFF2-40B4-BE49-F238E27FC236}">
                <a16:creationId xmlns:a16="http://schemas.microsoft.com/office/drawing/2014/main" xmlns="" id="{4EF4A055-4CCE-41AF-BEC2-20D273CE4840}"/>
              </a:ext>
            </a:extLst>
          </p:cNvPr>
          <p:cNvSpPr/>
          <p:nvPr/>
        </p:nvSpPr>
        <p:spPr>
          <a:xfrm>
            <a:off x="3270640" y="917812"/>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Responsabilità dell’armatore e dell’esercente</a:t>
            </a:r>
          </a:p>
        </p:txBody>
      </p:sp>
      <p:sp>
        <p:nvSpPr>
          <p:cNvPr id="7" name="Rettangolo con angoli arrotondati 6">
            <a:extLst>
              <a:ext uri="{FF2B5EF4-FFF2-40B4-BE49-F238E27FC236}">
                <a16:creationId xmlns:a16="http://schemas.microsoft.com/office/drawing/2014/main" xmlns="" id="{18263FAF-68D2-4BEC-A23B-0C8172C3A215}"/>
              </a:ext>
            </a:extLst>
          </p:cNvPr>
          <p:cNvSpPr/>
          <p:nvPr/>
        </p:nvSpPr>
        <p:spPr>
          <a:xfrm>
            <a:off x="5635377" y="4207557"/>
            <a:ext cx="6397597" cy="257637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878 del codice della navigazione:</a:t>
            </a:r>
          </a:p>
          <a:p>
            <a:pPr algn="ctr"/>
            <a:r>
              <a:rPr lang="it-IT" i="1" dirty="0">
                <a:solidFill>
                  <a:schemeClr val="tx1"/>
                </a:solidFill>
                <a:latin typeface="Times New Roman" panose="02020603050405020304" pitchFamily="18" charset="0"/>
                <a:cs typeface="Times New Roman" panose="02020603050405020304" pitchFamily="18" charset="0"/>
              </a:rPr>
              <a:t>«L'esercente è responsabile dei fatti dell'equipaggio e delle obbligazioni contratte dal comandante, per quanto riguarda l'aeromobile e la spedizione. </a:t>
            </a:r>
          </a:p>
          <a:p>
            <a:pPr algn="ctr"/>
            <a:r>
              <a:rPr lang="it-IT" i="1" dirty="0">
                <a:solidFill>
                  <a:schemeClr val="tx1"/>
                </a:solidFill>
                <a:latin typeface="Times New Roman" panose="02020603050405020304" pitchFamily="18" charset="0"/>
                <a:cs typeface="Times New Roman" panose="02020603050405020304" pitchFamily="18" charset="0"/>
              </a:rPr>
              <a:t>Tuttavia l'esercente non risponde dell'adempimento da parte del comandante degli obblighi di assistenza e di salvataggio previsti negli articoli 981, 982, nonché degli altri obblighi che la legge impone al comandante quale capo della spedizione».</a:t>
            </a:r>
          </a:p>
        </p:txBody>
      </p:sp>
      <p:sp>
        <p:nvSpPr>
          <p:cNvPr id="6" name="Rettangolo con angoli arrotondati 5">
            <a:extLst>
              <a:ext uri="{FF2B5EF4-FFF2-40B4-BE49-F238E27FC236}">
                <a16:creationId xmlns:a16="http://schemas.microsoft.com/office/drawing/2014/main" xmlns="" id="{AB4BAA6A-4DA7-4241-8A39-64A6D5CAA4DD}"/>
              </a:ext>
            </a:extLst>
          </p:cNvPr>
          <p:cNvSpPr/>
          <p:nvPr/>
        </p:nvSpPr>
        <p:spPr>
          <a:xfrm>
            <a:off x="278076" y="2208093"/>
            <a:ext cx="6298205" cy="244181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274 del codice della navigazione:</a:t>
            </a:r>
          </a:p>
          <a:p>
            <a:pPr algn="ctr"/>
            <a:r>
              <a:rPr lang="it-IT" i="1" dirty="0">
                <a:solidFill>
                  <a:schemeClr val="tx1"/>
                </a:solidFill>
                <a:latin typeface="Times New Roman" panose="02020603050405020304" pitchFamily="18" charset="0"/>
                <a:cs typeface="Times New Roman" panose="02020603050405020304" pitchFamily="18" charset="0"/>
              </a:rPr>
              <a:t>«L'armatore è responsabile dei fatti dell'equipaggio e delle obbligazioni contratte dal comandante della nave, per quanto riguarda la nave e la spedizione. </a:t>
            </a:r>
          </a:p>
          <a:p>
            <a:pPr algn="ctr"/>
            <a:r>
              <a:rPr lang="it-IT" i="1" dirty="0">
                <a:solidFill>
                  <a:schemeClr val="tx1"/>
                </a:solidFill>
                <a:latin typeface="Times New Roman" panose="02020603050405020304" pitchFamily="18" charset="0"/>
                <a:cs typeface="Times New Roman" panose="02020603050405020304" pitchFamily="18" charset="0"/>
              </a:rPr>
              <a:t>Tuttavia l'armatore non risponde dell'adempimento da parte del comandante degli obblighi di assistenza e salvataggio previsti dagli articoli 489, 490, ne' degli altri obblighi che la legge impone al comandante quale capo della spedizione».</a:t>
            </a:r>
          </a:p>
        </p:txBody>
      </p:sp>
    </p:spTree>
    <p:extLst>
      <p:ext uri="{BB962C8B-B14F-4D97-AF65-F5344CB8AC3E}">
        <p14:creationId xmlns:p14="http://schemas.microsoft.com/office/powerpoint/2010/main" val="1530075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A2233E2D-2E54-4C02-BAFE-423CBD0C1F2A}"/>
              </a:ext>
            </a:extLst>
          </p:cNvPr>
          <p:cNvSpPr/>
          <p:nvPr/>
        </p:nvSpPr>
        <p:spPr>
          <a:xfrm>
            <a:off x="3684105" y="3654183"/>
            <a:ext cx="1152939" cy="1943656"/>
          </a:xfrm>
          <a:prstGeom prst="curvedRightArrow">
            <a:avLst>
              <a:gd name="adj1" fmla="val 25000"/>
              <a:gd name="adj2" fmla="val 50000"/>
              <a:gd name="adj3" fmla="val 59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2090F348-C58D-493A-8133-9F05284C7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115231D8-8DDC-4345-9073-479D0FC1832E}"/>
              </a:ext>
            </a:extLst>
          </p:cNvPr>
          <p:cNvSpPr/>
          <p:nvPr/>
        </p:nvSpPr>
        <p:spPr>
          <a:xfrm>
            <a:off x="1070003" y="1634433"/>
            <a:ext cx="6864626" cy="22749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Trasposizione nel settore del diritto della navigazione del principio generale di stampo civilistico secondo il quale il soggetto che pone in essere un’attività organizzata nel proprio interesse deve rispondere delle possibili conseguenze sfavorevoli derivanti dalla suddetta</a:t>
            </a:r>
          </a:p>
        </p:txBody>
      </p:sp>
      <p:sp>
        <p:nvSpPr>
          <p:cNvPr id="6" name="Rettangolo con angoli arrotondati 5">
            <a:extLst>
              <a:ext uri="{FF2B5EF4-FFF2-40B4-BE49-F238E27FC236}">
                <a16:creationId xmlns:a16="http://schemas.microsoft.com/office/drawing/2014/main" xmlns="" id="{8784599D-99CD-480C-B15B-4144BC6B7D51}"/>
              </a:ext>
            </a:extLst>
          </p:cNvPr>
          <p:cNvSpPr/>
          <p:nvPr/>
        </p:nvSpPr>
        <p:spPr>
          <a:xfrm>
            <a:off x="4939638" y="4046327"/>
            <a:ext cx="6864626" cy="266353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 fatti posti in essere dall’equipaggio della nave, nonché da quello dell’aeromobile, sono considerati alla stregua di fatti propri dell’armatore e dell’esercente in ragione del rapporto di preposizione che lega i membri dell’equipaggio allo stesso armatore ed esercente</a:t>
            </a:r>
          </a:p>
        </p:txBody>
      </p:sp>
      <p:sp>
        <p:nvSpPr>
          <p:cNvPr id="7"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66961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a16="http://schemas.microsoft.com/office/drawing/2014/main" xmlns="" id="{68C73266-59E8-4646-BE68-1DA762F350F4}"/>
              </a:ext>
            </a:extLst>
          </p:cNvPr>
          <p:cNvSpPr/>
          <p:nvPr/>
        </p:nvSpPr>
        <p:spPr>
          <a:xfrm>
            <a:off x="3458818" y="3044582"/>
            <a:ext cx="1447690" cy="2315921"/>
          </a:xfrm>
          <a:prstGeom prst="curvedRightArrow">
            <a:avLst>
              <a:gd name="adj1" fmla="val 25000"/>
              <a:gd name="adj2" fmla="val 50000"/>
              <a:gd name="adj3" fmla="val 59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07FD1747-C99A-4D69-8484-6BB9B3599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E28320B-F85D-40EF-8AB3-95CB74F4F17E}"/>
              </a:ext>
            </a:extLst>
          </p:cNvPr>
          <p:cNvSpPr/>
          <p:nvPr/>
        </p:nvSpPr>
        <p:spPr>
          <a:xfrm>
            <a:off x="1215777" y="1497496"/>
            <a:ext cx="6483736" cy="17945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Armatore ed esercente non rispondono dell’adempimento da parte del comandante degli obblighi di assistenza e salvataggio</a:t>
            </a:r>
            <a:r>
              <a:rPr lang="it-IT" sz="2400" dirty="0">
                <a:solidFill>
                  <a:schemeClr val="tx1"/>
                </a:solidFill>
                <a:latin typeface="Times New Roman" panose="02020603050405020304" pitchFamily="18" charset="0"/>
                <a:cs typeface="Times New Roman" panose="02020603050405020304" pitchFamily="18" charset="0"/>
              </a:rPr>
              <a:t>, nonché dei suoi doveri di carattere pubblicistico</a:t>
            </a:r>
          </a:p>
        </p:txBody>
      </p:sp>
      <p:sp>
        <p:nvSpPr>
          <p:cNvPr id="6" name="Rettangolo con angoli arrotondati 5">
            <a:extLst>
              <a:ext uri="{FF2B5EF4-FFF2-40B4-BE49-F238E27FC236}">
                <a16:creationId xmlns:a16="http://schemas.microsoft.com/office/drawing/2014/main" xmlns="" id="{530E3CAA-663C-4F8C-861B-88577DB18AC2}"/>
              </a:ext>
            </a:extLst>
          </p:cNvPr>
          <p:cNvSpPr/>
          <p:nvPr/>
        </p:nvSpPr>
        <p:spPr>
          <a:xfrm>
            <a:off x="4906508" y="4223025"/>
            <a:ext cx="6864626" cy="22749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Discende, invece, sia sull’armatore che sull’esercente la responsabilità a prescindere dall’appartenenza organica all’equipaggio del soggetto che pone in essere </a:t>
            </a:r>
          </a:p>
          <a:p>
            <a:pPr algn="ctr"/>
            <a:r>
              <a:rPr lang="it-IT" sz="2400" dirty="0">
                <a:solidFill>
                  <a:schemeClr val="tx1"/>
                </a:solidFill>
                <a:latin typeface="Times New Roman" panose="02020603050405020304" pitchFamily="18" charset="0"/>
                <a:cs typeface="Times New Roman" panose="02020603050405020304" pitchFamily="18" charset="0"/>
              </a:rPr>
              <a:t>l’organizzazione di bordo</a:t>
            </a:r>
          </a:p>
        </p:txBody>
      </p:sp>
      <p:sp>
        <p:nvSpPr>
          <p:cNvPr id="8"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815732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2635189D-2BE8-4CF2-A573-D01070F46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1D410CF4-4F4C-4944-BBAB-D26F2D0CEF6E}"/>
              </a:ext>
            </a:extLst>
          </p:cNvPr>
          <p:cNvSpPr/>
          <p:nvPr/>
        </p:nvSpPr>
        <p:spPr>
          <a:xfrm>
            <a:off x="1083254" y="1497496"/>
            <a:ext cx="10353371" cy="216894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Con riferimento ai </a:t>
            </a:r>
            <a:r>
              <a:rPr lang="it-IT" sz="2400" b="1" dirty="0">
                <a:solidFill>
                  <a:schemeClr val="tx1"/>
                </a:solidFill>
                <a:latin typeface="Times New Roman" panose="02020603050405020304" pitchFamily="18" charset="0"/>
                <a:cs typeface="Times New Roman" panose="02020603050405020304" pitchFamily="18" charset="0"/>
              </a:rPr>
              <a:t>poteri di rappresentanza </a:t>
            </a:r>
            <a:r>
              <a:rPr lang="it-IT" sz="2400" dirty="0">
                <a:solidFill>
                  <a:schemeClr val="tx1"/>
                </a:solidFill>
                <a:latin typeface="Times New Roman" panose="02020603050405020304" pitchFamily="18" charset="0"/>
                <a:cs typeface="Times New Roman" panose="02020603050405020304" pitchFamily="18" charset="0"/>
              </a:rPr>
              <a:t>dell’armatore in capo al comandante, nonché a quelli dell’esercente in capo allo stesso, essi </a:t>
            </a:r>
            <a:r>
              <a:rPr lang="it-IT" sz="2400" b="1" dirty="0">
                <a:solidFill>
                  <a:schemeClr val="tx1"/>
                </a:solidFill>
                <a:latin typeface="Times New Roman" panose="02020603050405020304" pitchFamily="18" charset="0"/>
                <a:cs typeface="Times New Roman" panose="02020603050405020304" pitchFamily="18" charset="0"/>
              </a:rPr>
              <a:t>sono circoscritti</a:t>
            </a:r>
            <a:r>
              <a:rPr lang="it-IT" sz="2400" dirty="0">
                <a:solidFill>
                  <a:schemeClr val="tx1"/>
                </a:solidFill>
                <a:latin typeface="Times New Roman" panose="02020603050405020304" pitchFamily="18" charset="0"/>
                <a:cs typeface="Times New Roman" panose="02020603050405020304" pitchFamily="18" charset="0"/>
              </a:rPr>
              <a:t> (in particolare dagli articoli 287 e ss. per quanto riguarda l’armatore, e dall’articolo 892 per quanto concerne l’esercente)</a:t>
            </a:r>
          </a:p>
        </p:txBody>
      </p:sp>
      <p:sp>
        <p:nvSpPr>
          <p:cNvPr id="2" name="Freccia in giù 1">
            <a:extLst>
              <a:ext uri="{FF2B5EF4-FFF2-40B4-BE49-F238E27FC236}">
                <a16:creationId xmlns:a16="http://schemas.microsoft.com/office/drawing/2014/main" xmlns="" id="{18241114-94C4-4EEA-BE9A-929C27B8CC8F}"/>
              </a:ext>
            </a:extLst>
          </p:cNvPr>
          <p:cNvSpPr/>
          <p:nvPr/>
        </p:nvSpPr>
        <p:spPr>
          <a:xfrm>
            <a:off x="5922008" y="3761410"/>
            <a:ext cx="675861" cy="969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5">
            <a:extLst>
              <a:ext uri="{FF2B5EF4-FFF2-40B4-BE49-F238E27FC236}">
                <a16:creationId xmlns:a16="http://schemas.microsoft.com/office/drawing/2014/main" xmlns="" id="{9B991659-DC9D-4BAC-82BE-5E20A6BE03E2}"/>
              </a:ext>
            </a:extLst>
          </p:cNvPr>
          <p:cNvSpPr/>
          <p:nvPr/>
        </p:nvSpPr>
        <p:spPr>
          <a:xfrm>
            <a:off x="2279262" y="4825804"/>
            <a:ext cx="7961352" cy="142883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Pertanto, la responsabilità dell’armatore e dell’esercente per le obbligazioni contratte dal comandante, inerenti la nave e l’aeromobile e la spedizione, risulta circoscritta nei limiti dei poteri di rappresentanza</a:t>
            </a:r>
          </a:p>
        </p:txBody>
      </p:sp>
      <p:sp>
        <p:nvSpPr>
          <p:cNvPr id="7" name="Titolo 1">
            <a:extLst>
              <a:ext uri="{FF2B5EF4-FFF2-40B4-BE49-F238E27FC236}">
                <a16:creationId xmlns:a16="http://schemas.microsoft.com/office/drawing/2014/main" xmlns="" id="{68F3EABB-3289-4863-8816-B2A4902A2F7D}"/>
              </a:ext>
            </a:extLst>
          </p:cNvPr>
          <p:cNvSpPr txBox="1">
            <a:spLocks/>
          </p:cNvSpPr>
          <p:nvPr/>
        </p:nvSpPr>
        <p:spPr>
          <a:xfrm>
            <a:off x="2918777" y="2806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Il regime di responsabilità</a:t>
            </a:r>
          </a:p>
        </p:txBody>
      </p:sp>
    </p:spTree>
    <p:extLst>
      <p:ext uri="{BB962C8B-B14F-4D97-AF65-F5344CB8AC3E}">
        <p14:creationId xmlns:p14="http://schemas.microsoft.com/office/powerpoint/2010/main" val="248309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33BA225-2F36-453B-909A-24950F9AF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4">
            <a:extLst>
              <a:ext uri="{FF2B5EF4-FFF2-40B4-BE49-F238E27FC236}">
                <a16:creationId xmlns:a16="http://schemas.microsoft.com/office/drawing/2014/main" xmlns="" id="{97DD1916-2743-423F-85F3-65224F3C39B0}"/>
              </a:ext>
            </a:extLst>
          </p:cNvPr>
          <p:cNvSpPr/>
          <p:nvPr/>
        </p:nvSpPr>
        <p:spPr>
          <a:xfrm>
            <a:off x="1296066" y="1581600"/>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dei crediti marittimi</a:t>
            </a:r>
          </a:p>
        </p:txBody>
      </p:sp>
      <p:sp>
        <p:nvSpPr>
          <p:cNvPr id="6" name="Rettangolo con angoli arrotondati 5">
            <a:extLst>
              <a:ext uri="{FF2B5EF4-FFF2-40B4-BE49-F238E27FC236}">
                <a16:creationId xmlns:a16="http://schemas.microsoft.com/office/drawing/2014/main" xmlns="" id="{275C2B4A-D020-434C-B354-4CE0198D211B}"/>
              </a:ext>
            </a:extLst>
          </p:cNvPr>
          <p:cNvSpPr/>
          <p:nvPr/>
        </p:nvSpPr>
        <p:spPr>
          <a:xfrm>
            <a:off x="7629926" y="1677250"/>
            <a:ext cx="4005484" cy="110741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Principio in favore dell’armatore </a:t>
            </a:r>
          </a:p>
        </p:txBody>
      </p:sp>
      <p:sp>
        <p:nvSpPr>
          <p:cNvPr id="7" name="Rettangolo con angoli arrotondati 6">
            <a:extLst>
              <a:ext uri="{FF2B5EF4-FFF2-40B4-BE49-F238E27FC236}">
                <a16:creationId xmlns:a16="http://schemas.microsoft.com/office/drawing/2014/main" xmlns="" id="{5A2DED52-6208-412A-857D-150230B21F0E}"/>
              </a:ext>
            </a:extLst>
          </p:cNvPr>
          <p:cNvSpPr/>
          <p:nvPr/>
        </p:nvSpPr>
        <p:spPr>
          <a:xfrm>
            <a:off x="635994" y="4442322"/>
            <a:ext cx="3472181" cy="9919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Nel diritto uniforme </a:t>
            </a:r>
          </a:p>
        </p:txBody>
      </p:sp>
      <p:sp>
        <p:nvSpPr>
          <p:cNvPr id="2" name="Freccia in giù 1">
            <a:extLst>
              <a:ext uri="{FF2B5EF4-FFF2-40B4-BE49-F238E27FC236}">
                <a16:creationId xmlns:a16="http://schemas.microsoft.com/office/drawing/2014/main" xmlns="" id="{E0B74213-2C5F-4FA2-B892-CB9A5B7A76E1}"/>
              </a:ext>
            </a:extLst>
          </p:cNvPr>
          <p:cNvSpPr/>
          <p:nvPr/>
        </p:nvSpPr>
        <p:spPr>
          <a:xfrm>
            <a:off x="1696167" y="3064837"/>
            <a:ext cx="490330" cy="10940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2FDE3E29-D18C-44B0-A775-7BA2C0D19666}"/>
              </a:ext>
            </a:extLst>
          </p:cNvPr>
          <p:cNvSpPr/>
          <p:nvPr/>
        </p:nvSpPr>
        <p:spPr>
          <a:xfrm>
            <a:off x="5950226" y="4158898"/>
            <a:ext cx="5920318" cy="24496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L’Italia ha autorizzato la ratifica della LLMC (Protocollo di Londra 1996), senza, però, il successivo deposito del relativo strumento di ratifica  e senza l’emanazione dei relativi decreti di attuazione: pertanto, non è parte di Convenzioni  di diritto uniforme in materia di </a:t>
            </a:r>
          </a:p>
          <a:p>
            <a:pPr algn="ctr"/>
            <a:r>
              <a:rPr lang="it-IT" sz="2000" dirty="0">
                <a:solidFill>
                  <a:schemeClr val="tx1"/>
                </a:solidFill>
                <a:latin typeface="Times New Roman" panose="02020603050405020304" pitchFamily="18" charset="0"/>
                <a:cs typeface="Times New Roman" panose="02020603050405020304" pitchFamily="18" charset="0"/>
              </a:rPr>
              <a:t>limitazione dei crediti marittimi</a:t>
            </a:r>
          </a:p>
        </p:txBody>
      </p:sp>
      <p:sp>
        <p:nvSpPr>
          <p:cNvPr id="9" name="Freccia a destra 8">
            <a:extLst>
              <a:ext uri="{FF2B5EF4-FFF2-40B4-BE49-F238E27FC236}">
                <a16:creationId xmlns:a16="http://schemas.microsoft.com/office/drawing/2014/main" xmlns="" id="{923C4592-BFE6-4298-9EE2-0C9379382030}"/>
              </a:ext>
            </a:extLst>
          </p:cNvPr>
          <p:cNvSpPr/>
          <p:nvPr/>
        </p:nvSpPr>
        <p:spPr>
          <a:xfrm>
            <a:off x="4399723" y="4783073"/>
            <a:ext cx="1060174" cy="310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9395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6"/>
            <a:ext cx="6891131" cy="26383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«Per le obbligazioni contratte in occasione e per i bisogni di un viaggio, e per le obbligazioni sorte da fatti o atti compiuti durante lo stesso viaggio, ad eccezione di quelle derivanti da proprio dolo o colpa grave, l'armatore può limitare il debito complessivo ad una somma pari al valore della nave e all'ammontare del nolo e di ogni altro provento del viaggio. </a:t>
            </a:r>
          </a:p>
          <a:p>
            <a:pPr algn="ctr"/>
            <a:r>
              <a:rPr lang="it-IT" i="1" dirty="0">
                <a:solidFill>
                  <a:schemeClr val="tx1"/>
                </a:solidFill>
                <a:latin typeface="Times New Roman" panose="02020603050405020304" pitchFamily="18" charset="0"/>
                <a:cs typeface="Times New Roman" panose="02020603050405020304" pitchFamily="18" charset="0"/>
              </a:rPr>
              <a:t>Sulla somma alla quale è limitato il debito dell'armatore concorrono i creditori soggetti alla limitazione secondo l'ordine delle rispettive cause di prelazione e ad esclusione di ogni altro creditore»</a:t>
            </a:r>
          </a:p>
        </p:txBody>
      </p:sp>
      <p:sp>
        <p:nvSpPr>
          <p:cNvPr id="8" name="Rettangolo con angoli arrotondati 7">
            <a:extLst>
              <a:ext uri="{FF2B5EF4-FFF2-40B4-BE49-F238E27FC236}">
                <a16:creationId xmlns:a16="http://schemas.microsoft.com/office/drawing/2014/main" xmlns="" id="{481E6834-8EEB-428A-96E4-66FD6E894856}"/>
              </a:ext>
            </a:extLst>
          </p:cNvPr>
          <p:cNvSpPr/>
          <p:nvPr/>
        </p:nvSpPr>
        <p:spPr>
          <a:xfrm>
            <a:off x="8488100" y="4564931"/>
            <a:ext cx="3472181" cy="153947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concetto di viaggio è inteso quale comprensivo di tutte le operazioni ad esso propedeutiche, strumentali o complementari</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9" name="Freccia a destra 8">
            <a:extLst>
              <a:ext uri="{FF2B5EF4-FFF2-40B4-BE49-F238E27FC236}">
                <a16:creationId xmlns:a16="http://schemas.microsoft.com/office/drawing/2014/main" xmlns="" id="{9A451B7C-A7DF-41F7-9E96-76FD95F05503}"/>
              </a:ext>
            </a:extLst>
          </p:cNvPr>
          <p:cNvSpPr/>
          <p:nvPr/>
        </p:nvSpPr>
        <p:spPr>
          <a:xfrm>
            <a:off x="7388544" y="5095120"/>
            <a:ext cx="778366" cy="479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628146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7"/>
            <a:ext cx="9292573" cy="20518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In base alla formulazione originaria dell’articolo, l’armatore è chiamato a rispondere per tutte le obbligazione contratte in relazione ad un determinato viaggio, sia di natura contrattuale che extracontrattuale, nel limite della somma massima pari al valore della nave, del nolo e di ogni altro provento. L’armatore non può avvalersi della limitazione </a:t>
            </a:r>
          </a:p>
          <a:p>
            <a:pPr algn="ctr"/>
            <a:r>
              <a:rPr lang="it-IT" dirty="0">
                <a:solidFill>
                  <a:schemeClr val="tx1"/>
                </a:solidFill>
                <a:latin typeface="Times New Roman" panose="02020603050405020304" pitchFamily="18" charset="0"/>
                <a:cs typeface="Times New Roman" panose="02020603050405020304" pitchFamily="18" charset="0"/>
              </a:rPr>
              <a:t>nelle ipotesi di proprio dolo o colpa grave.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079963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8C914AA9-3163-48FD-BCC4-4013C9904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9ECBEDA-5B02-46C0-BB98-1A63E1698D1C}"/>
              </a:ext>
            </a:extLst>
          </p:cNvPr>
          <p:cNvSpPr/>
          <p:nvPr/>
        </p:nvSpPr>
        <p:spPr>
          <a:xfrm>
            <a:off x="1226397" y="1283778"/>
            <a:ext cx="6611283" cy="129871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Limitazione nel codice della navigazione</a:t>
            </a:r>
          </a:p>
        </p:txBody>
      </p:sp>
      <p:sp>
        <p:nvSpPr>
          <p:cNvPr id="6" name="Rettangolo con angoli arrotondati 5">
            <a:extLst>
              <a:ext uri="{FF2B5EF4-FFF2-40B4-BE49-F238E27FC236}">
                <a16:creationId xmlns:a16="http://schemas.microsoft.com/office/drawing/2014/main" xmlns="" id="{5FFA2485-DC34-47EB-B9DF-AA172957D13B}"/>
              </a:ext>
            </a:extLst>
          </p:cNvPr>
          <p:cNvSpPr/>
          <p:nvPr/>
        </p:nvSpPr>
        <p:spPr>
          <a:xfrm>
            <a:off x="7557251" y="1654134"/>
            <a:ext cx="3879374"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275 codice della navigazione  </a:t>
            </a:r>
          </a:p>
        </p:txBody>
      </p:sp>
      <p:sp>
        <p:nvSpPr>
          <p:cNvPr id="2" name="Freccia in giù 1">
            <a:extLst>
              <a:ext uri="{FF2B5EF4-FFF2-40B4-BE49-F238E27FC236}">
                <a16:creationId xmlns:a16="http://schemas.microsoft.com/office/drawing/2014/main" xmlns="" id="{81E417D2-8AC6-42FF-A163-535811293FFC}"/>
              </a:ext>
            </a:extLst>
          </p:cNvPr>
          <p:cNvSpPr/>
          <p:nvPr/>
        </p:nvSpPr>
        <p:spPr>
          <a:xfrm>
            <a:off x="1777580" y="2813501"/>
            <a:ext cx="526883" cy="1046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FB5D321A-D6D2-4B85-99D6-526F635644BD}"/>
              </a:ext>
            </a:extLst>
          </p:cNvPr>
          <p:cNvSpPr/>
          <p:nvPr/>
        </p:nvSpPr>
        <p:spPr>
          <a:xfrm>
            <a:off x="377900" y="4034937"/>
            <a:ext cx="9292573" cy="20518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Dopo l’introduzione del decreto legislativo 111 del 2012, Art. 12, paragrafo 1:</a:t>
            </a:r>
          </a:p>
          <a:p>
            <a:pPr algn="ctr"/>
            <a:endParaRPr lang="it-IT" sz="2000" dirty="0">
              <a:solidFill>
                <a:schemeClr val="tx1"/>
              </a:solidFill>
              <a:latin typeface="Times New Roman" panose="02020603050405020304" pitchFamily="18" charset="0"/>
              <a:cs typeface="Times New Roman" panose="02020603050405020304" pitchFamily="18" charset="0"/>
            </a:endParaRPr>
          </a:p>
          <a:p>
            <a:pPr algn="ctr"/>
            <a:r>
              <a:rPr lang="it-IT" sz="2000" dirty="0">
                <a:solidFill>
                  <a:schemeClr val="tx1"/>
                </a:solidFill>
                <a:latin typeface="Times New Roman" panose="02020603050405020304" pitchFamily="18" charset="0"/>
                <a:cs typeface="Times New Roman" panose="02020603050405020304" pitchFamily="18" charset="0"/>
              </a:rPr>
              <a:t>il diritto di limitare la responsabilità per i crediti marittimi è applicabile solo agli armatori di navi di stazza lorda inferiore a 300 tonnellate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44379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03AC5D5-425E-46A5-B1DE-71858E5B6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772069" y="1619727"/>
            <a:ext cx="8875513" cy="232942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In campo aeronautico</a:t>
            </a:r>
            <a:r>
              <a:rPr lang="it-IT" sz="2800" dirty="0">
                <a:solidFill>
                  <a:schemeClr val="tx1"/>
                </a:solidFill>
                <a:latin typeface="Times New Roman" panose="02020603050405020304" pitchFamily="18" charset="0"/>
                <a:cs typeface="Times New Roman" panose="02020603050405020304" pitchFamily="18" charset="0"/>
              </a:rPr>
              <a:t>, il codice della navigazione non dispone nessun regime di limitazione generale di cui l’esercente possa avvalersi per ogni debito che ricada sullo stesso in ragione dell’esercizio</a:t>
            </a:r>
          </a:p>
        </p:txBody>
      </p:sp>
      <p:sp>
        <p:nvSpPr>
          <p:cNvPr id="6" name="Rettangolo con angoli arrotondati 5">
            <a:extLst>
              <a:ext uri="{FF2B5EF4-FFF2-40B4-BE49-F238E27FC236}">
                <a16:creationId xmlns:a16="http://schemas.microsoft.com/office/drawing/2014/main" xmlns="" id="{FF4F0672-DE15-4FA5-AA0F-502E3BFB875C}"/>
              </a:ext>
            </a:extLst>
          </p:cNvPr>
          <p:cNvSpPr/>
          <p:nvPr/>
        </p:nvSpPr>
        <p:spPr>
          <a:xfrm>
            <a:off x="7797118" y="3429000"/>
            <a:ext cx="3700928" cy="193335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Sono previsti singoli regimi di limitazione risarcitoria che caratterizzano alcune specifiche ipotesi di responsabilità extracontrattuale</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733195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F6C60BB7-049D-45ED-BC4A-9D81B63DC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3">
            <a:extLst>
              <a:ext uri="{FF2B5EF4-FFF2-40B4-BE49-F238E27FC236}">
                <a16:creationId xmlns:a16="http://schemas.microsoft.com/office/drawing/2014/main" xmlns="" id="{1075BC44-81E2-4B74-B88B-C8433E131AFA}"/>
              </a:ext>
            </a:extLst>
          </p:cNvPr>
          <p:cNvSpPr/>
          <p:nvPr/>
        </p:nvSpPr>
        <p:spPr>
          <a:xfrm>
            <a:off x="1132201" y="1220781"/>
            <a:ext cx="6960038" cy="122682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Convenzione LLMC </a:t>
            </a:r>
          </a:p>
          <a:p>
            <a:pPr algn="ctr"/>
            <a:r>
              <a:rPr lang="it-IT" sz="2400" b="1" dirty="0">
                <a:solidFill>
                  <a:schemeClr val="tx1"/>
                </a:solidFill>
                <a:latin typeface="Times New Roman" panose="02020603050405020304" pitchFamily="18" charset="0"/>
                <a:cs typeface="Times New Roman" panose="02020603050405020304" pitchFamily="18" charset="0"/>
              </a:rPr>
              <a:t>(Londra 1976)</a:t>
            </a:r>
          </a:p>
          <a:p>
            <a:pPr algn="ctr"/>
            <a:r>
              <a:rPr lang="it-IT" sz="2400" b="1" dirty="0">
                <a:solidFill>
                  <a:schemeClr val="tx1"/>
                </a:solidFill>
                <a:latin typeface="Times New Roman" panose="02020603050405020304" pitchFamily="18" charset="0"/>
                <a:cs typeface="Times New Roman" panose="02020603050405020304" pitchFamily="18" charset="0"/>
              </a:rPr>
              <a:t>mai entrata in vigore in Italia</a:t>
            </a:r>
          </a:p>
        </p:txBody>
      </p:sp>
      <p:sp>
        <p:nvSpPr>
          <p:cNvPr id="6" name="Rettangolo con angoli arrotondati 5">
            <a:extLst>
              <a:ext uri="{FF2B5EF4-FFF2-40B4-BE49-F238E27FC236}">
                <a16:creationId xmlns:a16="http://schemas.microsoft.com/office/drawing/2014/main" xmlns="" id="{651EFC74-C1F1-482E-8B45-F31E049B9861}"/>
              </a:ext>
            </a:extLst>
          </p:cNvPr>
          <p:cNvSpPr/>
          <p:nvPr/>
        </p:nvSpPr>
        <p:spPr>
          <a:xfrm>
            <a:off x="9042822" y="1336814"/>
            <a:ext cx="2976899" cy="126227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Oggetto di un Protocollo di emendamento nel 1996</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7" name="Freccia a destra 6">
            <a:extLst>
              <a:ext uri="{FF2B5EF4-FFF2-40B4-BE49-F238E27FC236}">
                <a16:creationId xmlns:a16="http://schemas.microsoft.com/office/drawing/2014/main" xmlns="" id="{C6508AF8-D062-496F-876E-C8C8C2ABB653}"/>
              </a:ext>
            </a:extLst>
          </p:cNvPr>
          <p:cNvSpPr/>
          <p:nvPr/>
        </p:nvSpPr>
        <p:spPr>
          <a:xfrm>
            <a:off x="8309113" y="1825488"/>
            <a:ext cx="516835" cy="2849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8495FD3B-B060-43AB-83B7-8EA2EC0663B4}"/>
              </a:ext>
            </a:extLst>
          </p:cNvPr>
          <p:cNvSpPr/>
          <p:nvPr/>
        </p:nvSpPr>
        <p:spPr>
          <a:xfrm>
            <a:off x="431096" y="2741367"/>
            <a:ext cx="4786680" cy="137526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L’obiettivo è quello di garantire agli armatori un diritto alla limitazione della propria responsabilità</a:t>
            </a:r>
          </a:p>
        </p:txBody>
      </p:sp>
      <p:sp>
        <p:nvSpPr>
          <p:cNvPr id="9" name="Rettangolo con angoli arrotondati 8">
            <a:extLst>
              <a:ext uri="{FF2B5EF4-FFF2-40B4-BE49-F238E27FC236}">
                <a16:creationId xmlns:a16="http://schemas.microsoft.com/office/drawing/2014/main" xmlns="" id="{D751B15A-2426-4C1B-89E4-6C6D2BAB69A1}"/>
              </a:ext>
            </a:extLst>
          </p:cNvPr>
          <p:cNvSpPr/>
          <p:nvPr/>
        </p:nvSpPr>
        <p:spPr>
          <a:xfrm>
            <a:off x="2968487" y="4419600"/>
            <a:ext cx="8545665" cy="23101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Ampliamento della limitazione, sia sul piano soggettivo che oggettivo</a:t>
            </a:r>
            <a:r>
              <a:rPr lang="it-IT" dirty="0">
                <a:solidFill>
                  <a:schemeClr val="tx1"/>
                </a:solidFill>
                <a:latin typeface="Times New Roman" panose="02020603050405020304" pitchFamily="18" charset="0"/>
                <a:cs typeface="Times New Roman" panose="02020603050405020304" pitchFamily="18" charset="0"/>
              </a:rPr>
              <a:t>. Con riferimento al primo, la Convenzione garantisce la limitazione del debito anche ai soccorritori ed agli assicuratori operanti nel settore.</a:t>
            </a:r>
          </a:p>
          <a:p>
            <a:pPr algn="ctr"/>
            <a:r>
              <a:rPr lang="it-IT" dirty="0">
                <a:solidFill>
                  <a:schemeClr val="tx1"/>
                </a:solidFill>
                <a:latin typeface="Times New Roman" panose="02020603050405020304" pitchFamily="18" charset="0"/>
                <a:cs typeface="Times New Roman" panose="02020603050405020304" pitchFamily="18" charset="0"/>
              </a:rPr>
              <a:t>Sul piano oggettivo, viene prevista la limitazione per crediti derivanti da, a titolo esemplificativo ma non esaustivo, morte o lesioni del passeggero e perdita o danno del loro bagaglio, ritardo nell’esecuzione del trasporto marittimo di merci, passeggeri o bagagli, ecc. (art. 2 paragrafo 1) </a:t>
            </a:r>
          </a:p>
        </p:txBody>
      </p:sp>
      <p:sp>
        <p:nvSpPr>
          <p:cNvPr id="10" name="Freccia in giù 9">
            <a:extLst>
              <a:ext uri="{FF2B5EF4-FFF2-40B4-BE49-F238E27FC236}">
                <a16:creationId xmlns:a16="http://schemas.microsoft.com/office/drawing/2014/main" xmlns="" id="{C1FDEE5A-5263-4A72-BB39-9F4080A5E8F6}"/>
              </a:ext>
            </a:extLst>
          </p:cNvPr>
          <p:cNvSpPr/>
          <p:nvPr/>
        </p:nvSpPr>
        <p:spPr>
          <a:xfrm>
            <a:off x="7480852" y="2599084"/>
            <a:ext cx="516835" cy="1517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344291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50B6D3C9-434D-4C94-A02F-B42C600A8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0D526CC1-B701-4E3A-8116-7F3ED1DFFB47}"/>
              </a:ext>
            </a:extLst>
          </p:cNvPr>
          <p:cNvSpPr/>
          <p:nvPr/>
        </p:nvSpPr>
        <p:spPr>
          <a:xfrm>
            <a:off x="3658510" y="1263974"/>
            <a:ext cx="4874979" cy="1010479"/>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821310C5-F4ED-4D71-9F10-54539F8154E5}"/>
              </a:ext>
            </a:extLst>
          </p:cNvPr>
          <p:cNvSpPr/>
          <p:nvPr/>
        </p:nvSpPr>
        <p:spPr>
          <a:xfrm>
            <a:off x="7026857" y="3369550"/>
            <a:ext cx="4012205" cy="244171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Dimensione statica </a:t>
            </a:r>
            <a:r>
              <a:rPr lang="it-IT" sz="3200" dirty="0">
                <a:solidFill>
                  <a:schemeClr val="tx1"/>
                </a:solidFill>
                <a:latin typeface="Times New Roman" panose="02020603050405020304" pitchFamily="18" charset="0"/>
                <a:cs typeface="Times New Roman" panose="02020603050405020304" pitchFamily="18" charset="0"/>
              </a:rPr>
              <a:t>della proprietà della nave </a:t>
            </a:r>
          </a:p>
        </p:txBody>
      </p:sp>
      <p:sp>
        <p:nvSpPr>
          <p:cNvPr id="11" name="Rettangolo con angoli arrotondati 10">
            <a:extLst>
              <a:ext uri="{FF2B5EF4-FFF2-40B4-BE49-F238E27FC236}">
                <a16:creationId xmlns:a16="http://schemas.microsoft.com/office/drawing/2014/main" xmlns="" id="{2AF32DF1-7E58-4804-804A-0BCFAB4CFE2F}"/>
              </a:ext>
            </a:extLst>
          </p:cNvPr>
          <p:cNvSpPr/>
          <p:nvPr/>
        </p:nvSpPr>
        <p:spPr>
          <a:xfrm>
            <a:off x="1722784" y="3318012"/>
            <a:ext cx="3604590" cy="244171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Dimensione dinamica</a:t>
            </a:r>
            <a:r>
              <a:rPr lang="it-IT" sz="3200" dirty="0">
                <a:solidFill>
                  <a:schemeClr val="tx1"/>
                </a:solidFill>
                <a:latin typeface="Times New Roman" panose="02020603050405020304" pitchFamily="18" charset="0"/>
                <a:cs typeface="Times New Roman" panose="02020603050405020304" pitchFamily="18" charset="0"/>
              </a:rPr>
              <a:t> dell’esercizio della nave</a:t>
            </a:r>
          </a:p>
        </p:txBody>
      </p:sp>
      <p:sp>
        <p:nvSpPr>
          <p:cNvPr id="13" name="Titolo 1">
            <a:extLst>
              <a:ext uri="{FF2B5EF4-FFF2-40B4-BE49-F238E27FC236}">
                <a16:creationId xmlns:a16="http://schemas.microsoft.com/office/drawing/2014/main" xmlns="" id="{39067663-BB75-481E-B08B-AE527CBA9DA1}"/>
              </a:ext>
            </a:extLst>
          </p:cNvPr>
          <p:cNvSpPr>
            <a:spLocks noGrp="1"/>
          </p:cNvSpPr>
          <p:nvPr>
            <p:ph type="title"/>
          </p:nvPr>
        </p:nvSpPr>
        <p:spPr>
          <a:xfrm>
            <a:off x="2766377" y="128260"/>
            <a:ext cx="7275255" cy="789552"/>
          </a:xfrm>
        </p:spPr>
        <p:txBody>
          <a:bodyPr>
            <a:noAutofit/>
          </a:body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2" name="Freccia circolare a destra 1">
            <a:extLst>
              <a:ext uri="{FF2B5EF4-FFF2-40B4-BE49-F238E27FC236}">
                <a16:creationId xmlns:a16="http://schemas.microsoft.com/office/drawing/2014/main" xmlns="" id="{CDB8DA59-9616-41F7-B242-C76AECC1C004}"/>
              </a:ext>
            </a:extLst>
          </p:cNvPr>
          <p:cNvSpPr/>
          <p:nvPr/>
        </p:nvSpPr>
        <p:spPr>
          <a:xfrm rot="1150375">
            <a:off x="2186609" y="1880201"/>
            <a:ext cx="1364974" cy="1696279"/>
          </a:xfrm>
          <a:prstGeom prst="curvedRightArrow">
            <a:avLst>
              <a:gd name="adj1" fmla="val 25000"/>
              <a:gd name="adj2" fmla="val 50000"/>
              <a:gd name="adj3" fmla="val 46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Freccia circolare a destra 11">
            <a:extLst>
              <a:ext uri="{FF2B5EF4-FFF2-40B4-BE49-F238E27FC236}">
                <a16:creationId xmlns:a16="http://schemas.microsoft.com/office/drawing/2014/main" xmlns="" id="{26D1D509-6B7F-4256-BF56-77A155E2BB83}"/>
              </a:ext>
            </a:extLst>
          </p:cNvPr>
          <p:cNvSpPr/>
          <p:nvPr/>
        </p:nvSpPr>
        <p:spPr>
          <a:xfrm rot="20836822" flipH="1">
            <a:off x="8441162" y="1905970"/>
            <a:ext cx="1431289" cy="1696279"/>
          </a:xfrm>
          <a:prstGeom prst="curvedRightArrow">
            <a:avLst>
              <a:gd name="adj1" fmla="val 25000"/>
              <a:gd name="adj2" fmla="val 50000"/>
              <a:gd name="adj3" fmla="val 46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845618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28C3074-EDE7-4122-9474-BC7CA27DE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6960038"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(Convenzione di Londra 1976)</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016471" y="4216146"/>
            <a:ext cx="4248964" cy="19260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Novità</a:t>
            </a:r>
            <a:r>
              <a:rPr lang="it-IT" sz="2400" dirty="0">
                <a:solidFill>
                  <a:schemeClr val="tx1"/>
                </a:solidFill>
                <a:latin typeface="Times New Roman" panose="02020603050405020304" pitchFamily="18" charset="0"/>
                <a:cs typeface="Times New Roman" panose="02020603050405020304" pitchFamily="18" charset="0"/>
              </a:rPr>
              <a:t> introdotta in merito alle modalità di calcolo della somma limite.</a:t>
            </a:r>
          </a:p>
        </p:txBody>
      </p:sp>
      <p:sp>
        <p:nvSpPr>
          <p:cNvPr id="7" name="Freccia in giù 6">
            <a:extLst>
              <a:ext uri="{FF2B5EF4-FFF2-40B4-BE49-F238E27FC236}">
                <a16:creationId xmlns:a16="http://schemas.microsoft.com/office/drawing/2014/main" xmlns="" id="{B24CB934-FE80-426C-8F0C-0C9C5C6C6F65}"/>
              </a:ext>
            </a:extLst>
          </p:cNvPr>
          <p:cNvSpPr/>
          <p:nvPr/>
        </p:nvSpPr>
        <p:spPr>
          <a:xfrm>
            <a:off x="1242591" y="2807654"/>
            <a:ext cx="516835" cy="1177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5">
            <a:extLst>
              <a:ext uri="{FF2B5EF4-FFF2-40B4-BE49-F238E27FC236}">
                <a16:creationId xmlns:a16="http://schemas.microsoft.com/office/drawing/2014/main" xmlns="" id="{AE987981-A44E-4755-87FB-BC3B055AB1F3}"/>
              </a:ext>
            </a:extLst>
          </p:cNvPr>
          <p:cNvSpPr/>
          <p:nvPr/>
        </p:nvSpPr>
        <p:spPr>
          <a:xfrm>
            <a:off x="7615583" y="4248219"/>
            <a:ext cx="3713018" cy="209241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somma è determinata mediante un </a:t>
            </a:r>
            <a:r>
              <a:rPr lang="it-IT" sz="2400" u="sng" dirty="0">
                <a:solidFill>
                  <a:schemeClr val="tx1"/>
                </a:solidFill>
                <a:latin typeface="Times New Roman" panose="02020603050405020304" pitchFamily="18" charset="0"/>
                <a:cs typeface="Times New Roman" panose="02020603050405020304" pitchFamily="18" charset="0"/>
              </a:rPr>
              <a:t>criterio che la rapporta alla stazza lorda della nave</a:t>
            </a:r>
          </a:p>
        </p:txBody>
      </p:sp>
      <p:sp>
        <p:nvSpPr>
          <p:cNvPr id="2" name="Freccia a destra 1"/>
          <p:cNvSpPr/>
          <p:nvPr/>
        </p:nvSpPr>
        <p:spPr>
          <a:xfrm>
            <a:off x="5902037" y="4828182"/>
            <a:ext cx="1505527" cy="701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5">
            <a:extLst>
              <a:ext uri="{FF2B5EF4-FFF2-40B4-BE49-F238E27FC236}">
                <a16:creationId xmlns:a16="http://schemas.microsoft.com/office/drawing/2014/main" xmlns="" id="{AE987981-A44E-4755-87FB-BC3B055AB1F3}"/>
              </a:ext>
            </a:extLst>
          </p:cNvPr>
          <p:cNvSpPr/>
          <p:nvPr/>
        </p:nvSpPr>
        <p:spPr>
          <a:xfrm>
            <a:off x="8581171" y="2648200"/>
            <a:ext cx="3513847" cy="19260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L’ammontare massimo della responsabilità è calcolato in «diritti speciali di prelievo» (DSP)</a:t>
            </a:r>
            <a:r>
              <a:rPr lang="it-IT" sz="2000" dirty="0">
                <a:solidFill>
                  <a:schemeClr val="tx1"/>
                </a:solidFill>
                <a:latin typeface="Times New Roman" panose="02020603050405020304" pitchFamily="18" charset="0"/>
                <a:cs typeface="Times New Roman" panose="02020603050405020304" pitchFamily="18" charset="0"/>
              </a:rPr>
              <a:t> del Fondo Monetario Internazionale</a:t>
            </a: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3839012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28C3074-EDE7-4122-9474-BC7CA27DE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29928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DSP </a:t>
            </a:r>
          </a:p>
        </p:txBody>
      </p:sp>
      <p:sp>
        <p:nvSpPr>
          <p:cNvPr id="6" name="Rettangolo con angoli arrotondati 4">
            <a:extLst>
              <a:ext uri="{FF2B5EF4-FFF2-40B4-BE49-F238E27FC236}">
                <a16:creationId xmlns:a16="http://schemas.microsoft.com/office/drawing/2014/main" xmlns="" id="{43EE9E04-E381-48DD-91E4-5440A2BBECDD}"/>
              </a:ext>
            </a:extLst>
          </p:cNvPr>
          <p:cNvSpPr/>
          <p:nvPr/>
        </p:nvSpPr>
        <p:spPr>
          <a:xfrm>
            <a:off x="2055924" y="3226855"/>
            <a:ext cx="8875513" cy="232942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Diritto Speciale di Prelievo</a:t>
            </a:r>
          </a:p>
          <a:p>
            <a:pPr algn="ctr"/>
            <a:endParaRPr lang="it-IT" sz="2400" b="1" dirty="0">
              <a:solidFill>
                <a:schemeClr val="tx1"/>
              </a:solidFill>
              <a:latin typeface="Times New Roman" panose="02020603050405020304" pitchFamily="18" charset="0"/>
              <a:cs typeface="Times New Roman" panose="02020603050405020304" pitchFamily="18" charset="0"/>
            </a:endParaRPr>
          </a:p>
          <a:p>
            <a:pPr algn="ctr"/>
            <a:r>
              <a:rPr lang="it-IT" sz="2400" b="1" dirty="0">
                <a:solidFill>
                  <a:schemeClr val="tx1"/>
                </a:solidFill>
                <a:latin typeface="Times New Roman" panose="02020603050405020304" pitchFamily="18" charset="0"/>
                <a:cs typeface="Times New Roman" panose="02020603050405020304" pitchFamily="18" charset="0"/>
              </a:rPr>
              <a:t>Il suo valore è calcolato sulla base di una media dei valori delle seguenti monete:</a:t>
            </a:r>
          </a:p>
          <a:p>
            <a:pPr algn="ctr"/>
            <a:endParaRPr lang="it-IT" sz="2400" b="1" dirty="0">
              <a:solidFill>
                <a:schemeClr val="tx1"/>
              </a:solidFill>
              <a:latin typeface="Times New Roman" panose="02020603050405020304" pitchFamily="18" charset="0"/>
              <a:cs typeface="Times New Roman" panose="02020603050405020304" pitchFamily="18" charset="0"/>
            </a:endParaRPr>
          </a:p>
          <a:p>
            <a:pPr algn="ctr"/>
            <a:r>
              <a:rPr lang="it-IT" sz="2400" b="1" dirty="0">
                <a:solidFill>
                  <a:schemeClr val="tx1"/>
                </a:solidFill>
                <a:latin typeface="Times New Roman" panose="02020603050405020304" pitchFamily="18" charset="0"/>
                <a:cs typeface="Times New Roman" panose="02020603050405020304" pitchFamily="18" charset="0"/>
              </a:rPr>
              <a:t>dollaro USA, Euro, renminbi cinese, yen giapponese, sterlina</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p:cNvSpPr/>
          <p:nvPr/>
        </p:nvSpPr>
        <p:spPr>
          <a:xfrm>
            <a:off x="682700" y="2299855"/>
            <a:ext cx="1192282" cy="2281381"/>
          </a:xfrm>
          <a:prstGeom prst="curvedRightArrow">
            <a:avLst>
              <a:gd name="adj1" fmla="val 25000"/>
              <a:gd name="adj2" fmla="val 50000"/>
              <a:gd name="adj3" fmla="val 722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66054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6" name="Rettangolo con angoli arrotondati 4">
            <a:extLst>
              <a:ext uri="{FF2B5EF4-FFF2-40B4-BE49-F238E27FC236}">
                <a16:creationId xmlns:a16="http://schemas.microsoft.com/office/drawing/2014/main" xmlns="" id="{43EE9E04-E381-48DD-91E4-5440A2BBECDD}"/>
              </a:ext>
            </a:extLst>
          </p:cNvPr>
          <p:cNvSpPr/>
          <p:nvPr/>
        </p:nvSpPr>
        <p:spPr>
          <a:xfrm>
            <a:off x="2124363" y="3125254"/>
            <a:ext cx="9836727" cy="263823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Prevede, all’articolo 4, che i beneficiari possano avvalersi della limitazione, </a:t>
            </a:r>
            <a:r>
              <a:rPr lang="it-IT" sz="2800" u="sng" dirty="0">
                <a:solidFill>
                  <a:schemeClr val="tx1"/>
                </a:solidFill>
                <a:latin typeface="Times New Roman" panose="02020603050405020304" pitchFamily="18" charset="0"/>
                <a:cs typeface="Times New Roman" panose="02020603050405020304" pitchFamily="18" charset="0"/>
              </a:rPr>
              <a:t>precludendo la possibilità di avvalersi di essa solo laddove siano chiamati a rispondere delle conseguenze di una condotta propria finalizzata a provocare il danno, o caratterizzata da colpa temeraria e consapevole</a:t>
            </a:r>
          </a:p>
        </p:txBody>
      </p:sp>
      <p:sp>
        <p:nvSpPr>
          <p:cNvPr id="7" name="Freccia circolare a destra 6"/>
          <p:cNvSpPr/>
          <p:nvPr/>
        </p:nvSpPr>
        <p:spPr>
          <a:xfrm>
            <a:off x="1163545" y="2364509"/>
            <a:ext cx="960819" cy="1930400"/>
          </a:xfrm>
          <a:prstGeom prst="curvedRightArrow">
            <a:avLst>
              <a:gd name="adj1" fmla="val 25000"/>
              <a:gd name="adj2" fmla="val 50000"/>
              <a:gd name="adj3" fmla="val 68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787797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5"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6404004" y="1461757"/>
            <a:ext cx="5246491" cy="19362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Art. 15 </a:t>
            </a:r>
            <a:r>
              <a:rPr lang="it-IT" sz="2800" dirty="0">
                <a:solidFill>
                  <a:schemeClr val="tx1"/>
                </a:solidFill>
                <a:latin typeface="Times New Roman" panose="02020603050405020304" pitchFamily="18" charset="0"/>
                <a:cs typeface="Times New Roman" panose="02020603050405020304" pitchFamily="18" charset="0"/>
              </a:rPr>
              <a:t>&gt; la Convenzione non si applica ai veicoli a cuscino d’aria ed alle piattaforme di perforazione</a:t>
            </a:r>
          </a:p>
        </p:txBody>
      </p:sp>
      <p:sp>
        <p:nvSpPr>
          <p:cNvPr id="6"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Ambito di applicazione</a:t>
            </a:r>
          </a:p>
        </p:txBody>
      </p:sp>
      <p:sp>
        <p:nvSpPr>
          <p:cNvPr id="7" name="Freccia a destra 6"/>
          <p:cNvSpPr/>
          <p:nvPr/>
        </p:nvSpPr>
        <p:spPr>
          <a:xfrm>
            <a:off x="4784436" y="1810327"/>
            <a:ext cx="1431637" cy="498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4">
            <a:extLst>
              <a:ext uri="{FF2B5EF4-FFF2-40B4-BE49-F238E27FC236}">
                <a16:creationId xmlns:a16="http://schemas.microsoft.com/office/drawing/2014/main" xmlns="" id="{43EE9E04-E381-48DD-91E4-5440A2BBECDD}"/>
              </a:ext>
            </a:extLst>
          </p:cNvPr>
          <p:cNvSpPr/>
          <p:nvPr/>
        </p:nvSpPr>
        <p:spPr>
          <a:xfrm>
            <a:off x="978817" y="3587072"/>
            <a:ext cx="10529692" cy="299845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Esclusioni facoltative </a:t>
            </a:r>
            <a:r>
              <a:rPr lang="it-IT" sz="2400" dirty="0">
                <a:solidFill>
                  <a:schemeClr val="tx1"/>
                </a:solidFill>
                <a:latin typeface="Times New Roman" panose="02020603050405020304" pitchFamily="18" charset="0"/>
                <a:cs typeface="Times New Roman" panose="02020603050405020304" pitchFamily="18" charset="0"/>
              </a:rPr>
              <a:t>&gt; sono </a:t>
            </a:r>
            <a:r>
              <a:rPr lang="it-IT" sz="2400" u="sng" dirty="0">
                <a:solidFill>
                  <a:schemeClr val="tx1"/>
                </a:solidFill>
                <a:latin typeface="Times New Roman" panose="02020603050405020304" pitchFamily="18" charset="0"/>
                <a:cs typeface="Times New Roman" panose="02020603050405020304" pitchFamily="18" charset="0"/>
              </a:rPr>
              <a:t>previste una serie di clausole</a:t>
            </a:r>
            <a:r>
              <a:rPr lang="it-IT" sz="2400" dirty="0">
                <a:solidFill>
                  <a:schemeClr val="tx1"/>
                </a:solidFill>
                <a:latin typeface="Times New Roman" panose="02020603050405020304" pitchFamily="18" charset="0"/>
                <a:cs typeface="Times New Roman" panose="02020603050405020304" pitchFamily="18" charset="0"/>
              </a:rPr>
              <a:t>, mediante le quali gli Stati membri possono escludere l’applicazione della stessa Convenzione in caso di: soggetti che non risultino avere residenza o principale centro d’affari in uno degli Stati parte; navi che non battano bandiera di uno Stato contraente; navi destinate ad acque interne e per quelle di stazza lorda inferiore alle 300 tonnellate; soggetti coinvolti che non abbiano nazionalità di uno Stato parte; </a:t>
            </a:r>
          </a:p>
          <a:p>
            <a:pPr algn="ctr"/>
            <a:r>
              <a:rPr lang="it-IT" sz="2400" dirty="0">
                <a:solidFill>
                  <a:schemeClr val="tx1"/>
                </a:solidFill>
                <a:latin typeface="Times New Roman" panose="02020603050405020304" pitchFamily="18" charset="0"/>
                <a:cs typeface="Times New Roman" panose="02020603050405020304" pitchFamily="18" charset="0"/>
              </a:rPr>
              <a:t>crediti da morte o lesioni personali</a:t>
            </a:r>
          </a:p>
        </p:txBody>
      </p:sp>
      <p:sp>
        <p:nvSpPr>
          <p:cNvPr id="9" name="Freccia circolare a destra 8"/>
          <p:cNvSpPr/>
          <p:nvPr/>
        </p:nvSpPr>
        <p:spPr>
          <a:xfrm>
            <a:off x="377900" y="2309091"/>
            <a:ext cx="702755" cy="1727200"/>
          </a:xfrm>
          <a:prstGeom prst="curvedRightArrow">
            <a:avLst>
              <a:gd name="adj1" fmla="val 25000"/>
              <a:gd name="adj2" fmla="val 50000"/>
              <a:gd name="adj3" fmla="val 59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20246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977472"/>
            <a:ext cx="10529692" cy="299845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3, paragrafo 1 </a:t>
            </a:r>
            <a:r>
              <a:rPr lang="it-IT" sz="2400" dirty="0">
                <a:solidFill>
                  <a:schemeClr val="tx1"/>
                </a:solidFill>
                <a:latin typeface="Times New Roman" panose="02020603050405020304" pitchFamily="18" charset="0"/>
                <a:cs typeface="Times New Roman" panose="02020603050405020304" pitchFamily="18" charset="0"/>
              </a:rPr>
              <a:t>&gt; vengono escluse le domande inerenti al compenso di soccorso e di contribuzione in avaria comune, le azioni per inquinamento da idrocarburi previste nel regime CLC. Inoltre, sono esclusi i danni da trasporto di sostanze nucleari e da esercizio di navi a propulsione nucleare, le azioni di coloro che sono alle dipendenze dello </a:t>
            </a:r>
            <a:r>
              <a:rPr lang="it-IT" sz="2400" i="1" dirty="0" err="1">
                <a:solidFill>
                  <a:schemeClr val="tx1"/>
                </a:solidFill>
                <a:latin typeface="Times New Roman" panose="02020603050405020304" pitchFamily="18" charset="0"/>
                <a:cs typeface="Times New Roman" panose="02020603050405020304" pitchFamily="18" charset="0"/>
              </a:rPr>
              <a:t>shipowner</a:t>
            </a:r>
            <a:r>
              <a:rPr lang="it-IT" sz="2400" i="1" dirty="0">
                <a:solidFill>
                  <a:schemeClr val="tx1"/>
                </a:solidFill>
                <a:latin typeface="Times New Roman" panose="02020603050405020304" pitchFamily="18" charset="0"/>
                <a:cs typeface="Times New Roman" panose="02020603050405020304" pitchFamily="18" charset="0"/>
              </a:rPr>
              <a:t> </a:t>
            </a:r>
            <a:r>
              <a:rPr lang="it-IT" sz="2400" dirty="0">
                <a:solidFill>
                  <a:schemeClr val="tx1"/>
                </a:solidFill>
                <a:latin typeface="Times New Roman" panose="02020603050405020304" pitchFamily="18" charset="0"/>
                <a:cs typeface="Times New Roman" panose="02020603050405020304" pitchFamily="18" charset="0"/>
              </a:rPr>
              <a:t>e del soccorritore</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Ambito di applicazione</a:t>
            </a:r>
          </a:p>
        </p:txBody>
      </p:sp>
    </p:spTree>
    <p:extLst>
      <p:ext uri="{BB962C8B-B14F-4D97-AF65-F5344CB8AC3E}">
        <p14:creationId xmlns:p14="http://schemas.microsoft.com/office/powerpoint/2010/main" val="1055784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977473"/>
            <a:ext cx="10529692" cy="245351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5: </a:t>
            </a:r>
          </a:p>
          <a:p>
            <a:pPr algn="ctr"/>
            <a:r>
              <a:rPr lang="it-IT" sz="2400" i="1" dirty="0">
                <a:solidFill>
                  <a:schemeClr val="tx1"/>
                </a:solidFill>
                <a:latin typeface="Times New Roman" panose="02020603050405020304" pitchFamily="18" charset="0"/>
                <a:cs typeface="Times New Roman" panose="02020603050405020304" pitchFamily="18" charset="0"/>
              </a:rPr>
              <a:t>«Qualora una persona avente il diritto di limitare la propria responsabilità, ai sensi delle disposizioni della presente Convenzione, vanti un credito nei confronti del reclamante risultante dallo stesso evento, i loro rispettivi crediti verranno compensati tra loro e le disposizioni della presente Convenzione si applicheranno solo all’eventuale differenza a saldo»</a:t>
            </a: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514979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 Art. 6</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5" y="2610678"/>
            <a:ext cx="10529692" cy="412142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a:t>
            </a:r>
            <a:r>
              <a:rPr lang="it-IT" i="1" dirty="0">
                <a:solidFill>
                  <a:schemeClr val="tx1"/>
                </a:solidFill>
                <a:latin typeface="Times New Roman" panose="02020603050405020304" pitchFamily="18" charset="0"/>
                <a:cs typeface="Times New Roman" panose="02020603050405020304" pitchFamily="18" charset="0"/>
              </a:rPr>
              <a:t>a) per quanto riguarda i crediti relativi a morte o lesioni personali:</a:t>
            </a:r>
          </a:p>
          <a:p>
            <a:pPr algn="ctr"/>
            <a:r>
              <a:rPr lang="it-IT" i="1" dirty="0">
                <a:solidFill>
                  <a:schemeClr val="tx1"/>
                </a:solidFill>
                <a:latin typeface="Times New Roman" panose="02020603050405020304" pitchFamily="18" charset="0"/>
                <a:cs typeface="Times New Roman" panose="02020603050405020304" pitchFamily="18" charset="0"/>
              </a:rPr>
              <a:t>i) 3.020.000 di unità di conto per una nave di tonnellaggio non superiore alle 2000 tonnellate;</a:t>
            </a:r>
          </a:p>
          <a:p>
            <a:pPr algn="ctr"/>
            <a:r>
              <a:rPr lang="it-IT" i="1" dirty="0">
                <a:solidFill>
                  <a:schemeClr val="tx1"/>
                </a:solidFill>
                <a:latin typeface="Times New Roman" panose="02020603050405020304" pitchFamily="18" charset="0"/>
                <a:cs typeface="Times New Roman" panose="02020603050405020304" pitchFamily="18" charset="0"/>
              </a:rPr>
              <a:t>ii) per una nave di tonnellaggio superiore, l’ammontare seguente, in aggiunta a quello citato al punto i):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2001 alle 30000 tonnellate, 1.208 unità di conto;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30001 alle 70 000 tonnellate, 906 unità di conto; e </a:t>
            </a:r>
          </a:p>
          <a:p>
            <a:pPr algn="ctr"/>
            <a:r>
              <a:rPr lang="it-IT" i="1" dirty="0">
                <a:solidFill>
                  <a:schemeClr val="tx1"/>
                </a:solidFill>
                <a:latin typeface="Times New Roman" panose="02020603050405020304" pitchFamily="18" charset="0"/>
                <a:cs typeface="Times New Roman" panose="02020603050405020304" pitchFamily="18" charset="0"/>
              </a:rPr>
              <a:t>per ogni tonnellata superiore alle 70 000 tonnellate, 604 unità di conto;</a:t>
            </a:r>
          </a:p>
          <a:p>
            <a:pPr algn="ctr"/>
            <a:r>
              <a:rPr lang="it-IT" i="1" dirty="0">
                <a:solidFill>
                  <a:schemeClr val="tx1"/>
                </a:solidFill>
                <a:latin typeface="Times New Roman" panose="02020603050405020304" pitchFamily="18" charset="0"/>
                <a:cs typeface="Times New Roman" panose="02020603050405020304" pitchFamily="18" charset="0"/>
              </a:rPr>
              <a:t>b) per quanto riguarda ogni altri credito:</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i) 1.510.000 di unità di conto per una nave di tonnellaggio non superiore alle 2000 tonnellate;</a:t>
            </a:r>
          </a:p>
          <a:p>
            <a:pPr algn="ctr"/>
            <a:r>
              <a:rPr lang="it-IT" i="1" dirty="0">
                <a:solidFill>
                  <a:schemeClr val="tx1"/>
                </a:solidFill>
                <a:latin typeface="Times New Roman" panose="02020603050405020304" pitchFamily="18" charset="0"/>
                <a:cs typeface="Times New Roman" panose="02020603050405020304" pitchFamily="18" charset="0"/>
              </a:rPr>
              <a:t>ii) per una nave con un tonnellaggio superiore, l’ammontare seguente, in aggiunta a quello citato al punto i):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2001 alle 30 000 tonnellate, 604 unità di conto; </a:t>
            </a:r>
          </a:p>
          <a:p>
            <a:pPr algn="ctr"/>
            <a:r>
              <a:rPr lang="it-IT" i="1" dirty="0">
                <a:solidFill>
                  <a:schemeClr val="tx1"/>
                </a:solidFill>
                <a:latin typeface="Times New Roman" panose="02020603050405020304" pitchFamily="18" charset="0"/>
                <a:cs typeface="Times New Roman" panose="02020603050405020304" pitchFamily="18" charset="0"/>
              </a:rPr>
              <a:t>per ogni tonnellata dalle 30 001 alle 70 000, 453 unità di conto; e </a:t>
            </a:r>
          </a:p>
          <a:p>
            <a:pPr algn="ctr"/>
            <a:r>
              <a:rPr lang="it-IT" i="1" dirty="0">
                <a:solidFill>
                  <a:schemeClr val="tx1"/>
                </a:solidFill>
                <a:latin typeface="Times New Roman" panose="02020603050405020304" pitchFamily="18" charset="0"/>
                <a:cs typeface="Times New Roman" panose="02020603050405020304" pitchFamily="18" charset="0"/>
              </a:rPr>
              <a:t>per ogni tonnellata superiore alle 70 000 tonnellate, 302 unità di conto»</a:t>
            </a:r>
            <a:endParaRPr lang="it-IT" sz="2400" i="1" dirty="0">
              <a:solidFill>
                <a:schemeClr val="tx1"/>
              </a:solidFill>
              <a:latin typeface="Times New Roman" panose="02020603050405020304" pitchFamily="18" charset="0"/>
              <a:cs typeface="Times New Roman" panose="02020603050405020304" pitchFamily="18" charset="0"/>
            </a:endParaRP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300990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con angoli arrotondati 4">
            <a:extLst>
              <a:ext uri="{FF2B5EF4-FFF2-40B4-BE49-F238E27FC236}">
                <a16:creationId xmlns:a16="http://schemas.microsoft.com/office/drawing/2014/main" xmlns="" id="{E57A60D0-E4B6-4A83-9581-B10984AE93C5}"/>
              </a:ext>
            </a:extLst>
          </p:cNvPr>
          <p:cNvSpPr/>
          <p:nvPr/>
        </p:nvSpPr>
        <p:spPr>
          <a:xfrm>
            <a:off x="1163544" y="1497497"/>
            <a:ext cx="3399219" cy="9409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LLMC </a:t>
            </a:r>
            <a:r>
              <a:rPr lang="it-IT" sz="3200" b="1">
                <a:solidFill>
                  <a:schemeClr val="tx1"/>
                </a:solidFill>
                <a:latin typeface="Times New Roman" panose="02020603050405020304" pitchFamily="18" charset="0"/>
                <a:cs typeface="Times New Roman" panose="02020603050405020304" pitchFamily="18" charset="0"/>
              </a:rPr>
              <a:t>– Art</a:t>
            </a:r>
            <a:r>
              <a:rPr lang="it-IT" sz="3200" b="1" dirty="0">
                <a:solidFill>
                  <a:schemeClr val="tx1"/>
                </a:solidFill>
                <a:latin typeface="Times New Roman" panose="02020603050405020304" pitchFamily="18" charset="0"/>
                <a:cs typeface="Times New Roman" panose="02020603050405020304" pitchFamily="18" charset="0"/>
              </a:rPr>
              <a:t>. 7</a:t>
            </a:r>
          </a:p>
        </p:txBody>
      </p:sp>
      <p:sp>
        <p:nvSpPr>
          <p:cNvPr id="5" name="Rettangolo con angoli arrotondati 4">
            <a:extLst>
              <a:ext uri="{FF2B5EF4-FFF2-40B4-BE49-F238E27FC236}">
                <a16:creationId xmlns:a16="http://schemas.microsoft.com/office/drawing/2014/main" xmlns="" id="{43EE9E04-E381-48DD-91E4-5440A2BBECDD}"/>
              </a:ext>
            </a:extLst>
          </p:cNvPr>
          <p:cNvSpPr/>
          <p:nvPr/>
        </p:nvSpPr>
        <p:spPr>
          <a:xfrm>
            <a:off x="1163544" y="2721265"/>
            <a:ext cx="10529692" cy="38805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«1. Per quanto riguarda i crediti derivanti da un singolo evento e relativi alla morte o a lesioni personali arrecate ai passeggeri di una nave, il limite della responsabilità del proprietario della nave sarà pari ad un ammontare di 175.000 unità di conto moltiplicato per il numero di passeggeri che la nave è autorizzata a trasportare in base al certificato della nave. </a:t>
            </a:r>
          </a:p>
          <a:p>
            <a:pPr algn="ctr"/>
            <a:endParaRPr lang="it-IT" sz="2000" i="1" dirty="0">
              <a:solidFill>
                <a:schemeClr val="tx1"/>
              </a:solidFill>
              <a:latin typeface="Times New Roman" panose="02020603050405020304" pitchFamily="18" charset="0"/>
              <a:cs typeface="Times New Roman" panose="02020603050405020304" pitchFamily="18" charset="0"/>
            </a:endParaRPr>
          </a:p>
          <a:p>
            <a:pPr algn="ctr"/>
            <a:r>
              <a:rPr lang="it-IT" sz="2000" i="1" dirty="0">
                <a:solidFill>
                  <a:schemeClr val="tx1"/>
                </a:solidFill>
                <a:latin typeface="Times New Roman" panose="02020603050405020304" pitchFamily="18" charset="0"/>
                <a:cs typeface="Times New Roman" panose="02020603050405020304" pitchFamily="18" charset="0"/>
              </a:rPr>
              <a:t>2. Ai fini del presente articolo «crediti relativi alla morte o a lesioni personali arrecate ai passeggeri di una nave» significherà ogni credito presentato da, o da parte di, qualsiasi persona trasportata da tale nave:</a:t>
            </a:r>
          </a:p>
          <a:p>
            <a:pPr algn="ctr"/>
            <a:endParaRPr lang="it-IT" sz="2000" i="1" dirty="0">
              <a:solidFill>
                <a:schemeClr val="tx1"/>
              </a:solidFill>
              <a:latin typeface="Times New Roman" panose="02020603050405020304" pitchFamily="18" charset="0"/>
              <a:cs typeface="Times New Roman" panose="02020603050405020304" pitchFamily="18" charset="0"/>
            </a:endParaRPr>
          </a:p>
          <a:p>
            <a:pPr algn="ctr"/>
            <a:r>
              <a:rPr lang="it-IT" sz="2000" i="1" dirty="0">
                <a:solidFill>
                  <a:schemeClr val="tx1"/>
                </a:solidFill>
                <a:latin typeface="Times New Roman" panose="02020603050405020304" pitchFamily="18" charset="0"/>
                <a:cs typeface="Times New Roman" panose="02020603050405020304" pitchFamily="18" charset="0"/>
              </a:rPr>
              <a:t>a) in base ad un contratto di trasporto di passeggero; oppure</a:t>
            </a:r>
          </a:p>
          <a:p>
            <a:pPr algn="ctr"/>
            <a:r>
              <a:rPr lang="it-IT" sz="2000" i="1" dirty="0">
                <a:solidFill>
                  <a:schemeClr val="tx1"/>
                </a:solidFill>
                <a:latin typeface="Times New Roman" panose="02020603050405020304" pitchFamily="18" charset="0"/>
                <a:cs typeface="Times New Roman" panose="02020603050405020304" pitchFamily="18" charset="0"/>
              </a:rPr>
              <a:t>b) chi, con il consenso del vettore, accompagna un veicolo o animali vivi che sono coperti da un contratto per il trasporto di merci»</a:t>
            </a:r>
          </a:p>
        </p:txBody>
      </p:sp>
      <p:sp>
        <p:nvSpPr>
          <p:cNvPr id="6" name="Freccia circolare a destra 5"/>
          <p:cNvSpPr/>
          <p:nvPr/>
        </p:nvSpPr>
        <p:spPr>
          <a:xfrm>
            <a:off x="359980" y="2189018"/>
            <a:ext cx="803564" cy="2112190"/>
          </a:xfrm>
          <a:prstGeom prst="curvedRightArrow">
            <a:avLst>
              <a:gd name="adj1" fmla="val 25000"/>
              <a:gd name="adj2" fmla="val 50000"/>
              <a:gd name="adj3" fmla="val 70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2803202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1380880" y="1395041"/>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033267" y="3402745"/>
            <a:ext cx="1027043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Imperniato sulla figura dell’armatore, definito come </a:t>
            </a:r>
            <a:r>
              <a:rPr lang="it-IT" sz="2400" i="1" dirty="0">
                <a:solidFill>
                  <a:schemeClr val="tx1"/>
                </a:solidFill>
                <a:latin typeface="Times New Roman" panose="02020603050405020304" pitchFamily="18" charset="0"/>
                <a:cs typeface="Times New Roman" panose="02020603050405020304" pitchFamily="18" charset="0"/>
              </a:rPr>
              <a:t>«persona che figura quale proprietario della nave nel registro in cui la nave è iscritta o qualsiasi altro soggetto, persona fisica o giuridica, quale il conduttore a scafo nudo, che sia responsabile dell’esercizio di una nave adibita alla navigazione marittima»</a:t>
            </a:r>
          </a:p>
        </p:txBody>
      </p:sp>
      <p:sp>
        <p:nvSpPr>
          <p:cNvPr id="7" name="Rettangolo con angoli arrotondati 5">
            <a:extLst>
              <a:ext uri="{FF2B5EF4-FFF2-40B4-BE49-F238E27FC236}">
                <a16:creationId xmlns:a16="http://schemas.microsoft.com/office/drawing/2014/main" xmlns="" id="{AE987981-A44E-4755-87FB-BC3B055AB1F3}"/>
              </a:ext>
            </a:extLst>
          </p:cNvPr>
          <p:cNvSpPr/>
          <p:nvPr/>
        </p:nvSpPr>
        <p:spPr>
          <a:xfrm>
            <a:off x="8284708" y="1798454"/>
            <a:ext cx="3513847" cy="170212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Dà attuazione alla direttiva 2009/20/CE sull’assicurazione obbligatoria degli armatori per i crediti marittimi</a:t>
            </a:r>
          </a:p>
        </p:txBody>
      </p:sp>
      <p:sp>
        <p:nvSpPr>
          <p:cNvPr id="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a:t>
            </a:r>
            <a:r>
              <a:rPr lang="it-IT" sz="4000" b="1" dirty="0" smtClean="0">
                <a:latin typeface="Times New Roman" panose="02020603050405020304" pitchFamily="18" charset="0"/>
                <a:cs typeface="Times New Roman" panose="02020603050405020304" pitchFamily="18" charset="0"/>
              </a:rPr>
              <a:t>responsabilità</a:t>
            </a:r>
            <a:endParaRPr lang="it-IT"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088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D</a:t>
            </a:r>
            <a:r>
              <a:rPr lang="it-IT" sz="3200" b="1" dirty="0">
                <a:solidFill>
                  <a:schemeClr val="tx1"/>
                </a:solidFill>
                <a:latin typeface="Times New Roman" panose="02020603050405020304" pitchFamily="18" charset="0"/>
                <a:cs typeface="Times New Roman" panose="02020603050405020304" pitchFamily="18" charset="0"/>
              </a:rPr>
              <a:t>.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6" name="Rettangolo con angoli arrotondati 5">
            <a:extLst>
              <a:ext uri="{FF2B5EF4-FFF2-40B4-BE49-F238E27FC236}">
                <a16:creationId xmlns:a16="http://schemas.microsoft.com/office/drawing/2014/main" xmlns="" id="{AE987981-A44E-4755-87FB-BC3B055AB1F3}"/>
              </a:ext>
            </a:extLst>
          </p:cNvPr>
          <p:cNvSpPr/>
          <p:nvPr/>
        </p:nvSpPr>
        <p:spPr>
          <a:xfrm>
            <a:off x="1234573" y="4161892"/>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 a</a:t>
            </a:r>
            <a:r>
              <a:rPr lang="it-IT" sz="2400" dirty="0" smtClean="0">
                <a:solidFill>
                  <a:schemeClr val="tx1"/>
                </a:solidFill>
                <a:latin typeface="Times New Roman" panose="02020603050405020304" pitchFamily="18" charset="0"/>
                <a:cs typeface="Times New Roman" panose="02020603050405020304" pitchFamily="18" charset="0"/>
              </a:rPr>
              <a:t>ttuazione della </a:t>
            </a:r>
            <a:r>
              <a:rPr lang="it-IT" sz="2400" dirty="0">
                <a:solidFill>
                  <a:schemeClr val="tx1"/>
                </a:solidFill>
                <a:latin typeface="Times New Roman" panose="02020603050405020304" pitchFamily="18" charset="0"/>
                <a:cs typeface="Times New Roman" panose="02020603050405020304" pitchFamily="18" charset="0"/>
              </a:rPr>
              <a:t>D</a:t>
            </a:r>
            <a:r>
              <a:rPr lang="it-IT" sz="2400" dirty="0" smtClean="0">
                <a:solidFill>
                  <a:schemeClr val="tx1"/>
                </a:solidFill>
                <a:latin typeface="Times New Roman" panose="02020603050405020304" pitchFamily="18" charset="0"/>
                <a:cs typeface="Times New Roman" panose="02020603050405020304" pitchFamily="18" charset="0"/>
              </a:rPr>
              <a:t>irettiva </a:t>
            </a:r>
            <a:r>
              <a:rPr lang="it-IT" sz="2400" dirty="0">
                <a:solidFill>
                  <a:schemeClr val="tx1"/>
                </a:solidFill>
                <a:latin typeface="Times New Roman" panose="02020603050405020304" pitchFamily="18" charset="0"/>
                <a:cs typeface="Times New Roman" panose="02020603050405020304" pitchFamily="18" charset="0"/>
              </a:rPr>
              <a:t>20/2009;</a:t>
            </a:r>
          </a:p>
          <a:p>
            <a:pPr algn="ctr"/>
            <a:r>
              <a:rPr lang="it-IT" sz="2400" dirty="0">
                <a:solidFill>
                  <a:schemeClr val="tx1"/>
                </a:solidFill>
                <a:latin typeface="Times New Roman" panose="02020603050405020304" pitchFamily="18" charset="0"/>
                <a:cs typeface="Times New Roman" panose="02020603050405020304" pitchFamily="18" charset="0"/>
              </a:rPr>
              <a:t>- chiarimento circa le tipologie di sinistri coperti dall'assicurazione dell'armatore</a:t>
            </a:r>
          </a:p>
        </p:txBody>
      </p:sp>
      <p:sp>
        <p:nvSpPr>
          <p:cNvPr id="7" name="Rettangolo con angoli arrotondati 6">
            <a:extLst>
              <a:ext uri="{FF2B5EF4-FFF2-40B4-BE49-F238E27FC236}">
                <a16:creationId xmlns:a16="http://schemas.microsoft.com/office/drawing/2014/main" xmlns="" id="{3F73CBB7-1FA1-42D4-851C-4F94C185A307}"/>
              </a:ext>
            </a:extLst>
          </p:cNvPr>
          <p:cNvSpPr/>
          <p:nvPr/>
        </p:nvSpPr>
        <p:spPr>
          <a:xfrm>
            <a:off x="7357363" y="4184857"/>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p</a:t>
            </a:r>
            <a:r>
              <a:rPr lang="it-IT" sz="2400" dirty="0" smtClean="0">
                <a:solidFill>
                  <a:schemeClr val="tx1"/>
                </a:solidFill>
                <a:latin typeface="Times New Roman" panose="02020603050405020304" pitchFamily="18" charset="0"/>
                <a:cs typeface="Times New Roman" panose="02020603050405020304" pitchFamily="18" charset="0"/>
              </a:rPr>
              <a:t>ur disciplinando la materia dell’assicurazione obbligatoria, modifica l’articolo </a:t>
            </a:r>
            <a:r>
              <a:rPr lang="it-IT" sz="2400" dirty="0">
                <a:solidFill>
                  <a:schemeClr val="tx1"/>
                </a:solidFill>
                <a:latin typeface="Times New Roman" panose="02020603050405020304" pitchFamily="18" charset="0"/>
                <a:cs typeface="Times New Roman" panose="02020603050405020304" pitchFamily="18" charset="0"/>
              </a:rPr>
              <a:t>275 del Codice </a:t>
            </a:r>
            <a:r>
              <a:rPr lang="it-IT" sz="2400" dirty="0" smtClean="0">
                <a:solidFill>
                  <a:schemeClr val="tx1"/>
                </a:solidFill>
                <a:latin typeface="Times New Roman" panose="02020603050405020304" pitchFamily="18" charset="0"/>
                <a:cs typeface="Times New Roman" panose="02020603050405020304" pitchFamily="18" charset="0"/>
              </a:rPr>
              <a:t>della Navigazione </a:t>
            </a:r>
            <a:r>
              <a:rPr lang="it-IT" sz="2400" dirty="0">
                <a:solidFill>
                  <a:schemeClr val="tx1"/>
                </a:solidFill>
                <a:latin typeface="Times New Roman" panose="02020603050405020304" pitchFamily="18" charset="0"/>
                <a:cs typeface="Times New Roman" panose="02020603050405020304" pitchFamily="18" charset="0"/>
              </a:rPr>
              <a:t>italiano, inerente alla limitazione di responsabilità </a:t>
            </a:r>
            <a:r>
              <a:rPr lang="it-IT" sz="2400" dirty="0" smtClean="0">
                <a:solidFill>
                  <a:schemeClr val="tx1"/>
                </a:solidFill>
                <a:latin typeface="Times New Roman" panose="02020603050405020304" pitchFamily="18" charset="0"/>
                <a:cs typeface="Times New Roman" panose="02020603050405020304" pitchFamily="18" charset="0"/>
              </a:rPr>
              <a:t>dell’armatore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4" name="Freccia circolare a destra 3">
            <a:extLst>
              <a:ext uri="{FF2B5EF4-FFF2-40B4-BE49-F238E27FC236}">
                <a16:creationId xmlns:a16="http://schemas.microsoft.com/office/drawing/2014/main" xmlns="" id="{AD46BB94-61CF-4B7A-B77F-65BCBEC8D577}"/>
              </a:ext>
            </a:extLst>
          </p:cNvPr>
          <p:cNvSpPr/>
          <p:nvPr/>
        </p:nvSpPr>
        <p:spPr>
          <a:xfrm>
            <a:off x="851652"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a:extLst>
              <a:ext uri="{FF2B5EF4-FFF2-40B4-BE49-F238E27FC236}">
                <a16:creationId xmlns:a16="http://schemas.microsoft.com/office/drawing/2014/main" xmlns="" id="{517E1DDF-C9CE-4B06-99DC-FBB6EA773936}"/>
              </a:ext>
            </a:extLst>
          </p:cNvPr>
          <p:cNvSpPr/>
          <p:nvPr/>
        </p:nvSpPr>
        <p:spPr>
          <a:xfrm flipH="1">
            <a:off x="9924341"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169092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a16="http://schemas.microsoft.com/office/drawing/2014/main" xmlns="" id="{EC90ED14-F31C-4B14-8137-FC5FBABB0F3A}"/>
              </a:ext>
            </a:extLst>
          </p:cNvPr>
          <p:cNvSpPr/>
          <p:nvPr/>
        </p:nvSpPr>
        <p:spPr>
          <a:xfrm>
            <a:off x="1501009" y="1595053"/>
            <a:ext cx="3518539" cy="104461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Armatore </a:t>
            </a:r>
          </a:p>
        </p:txBody>
      </p:sp>
      <p:sp>
        <p:nvSpPr>
          <p:cNvPr id="8" name="Rettangolo con angoli arrotondati 7">
            <a:extLst>
              <a:ext uri="{FF2B5EF4-FFF2-40B4-BE49-F238E27FC236}">
                <a16:creationId xmlns:a16="http://schemas.microsoft.com/office/drawing/2014/main" xmlns="" id="{15A59A4C-75D5-47E1-B54C-00CAF5EDE446}"/>
              </a:ext>
            </a:extLst>
          </p:cNvPr>
          <p:cNvSpPr/>
          <p:nvPr/>
        </p:nvSpPr>
        <p:spPr>
          <a:xfrm>
            <a:off x="645717" y="3837425"/>
            <a:ext cx="5758286" cy="213748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Le due figure sono disciplinate nel Titolo III, del libro II «della proprietà e dell’armamento della nave» e «della proprietà e dell’esercizio dell’aeromobile» </a:t>
            </a:r>
          </a:p>
        </p:txBody>
      </p:sp>
      <p:sp>
        <p:nvSpPr>
          <p:cNvPr id="9" name="Titolo 1">
            <a:extLst>
              <a:ext uri="{FF2B5EF4-FFF2-40B4-BE49-F238E27FC236}">
                <a16:creationId xmlns:a16="http://schemas.microsoft.com/office/drawing/2014/main" xmlns="" id="{E9B4F78B-CA63-49E1-BDDB-83E6928B04A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63A04F5C-2785-4256-9ABB-D809CC7EF07A}"/>
              </a:ext>
            </a:extLst>
          </p:cNvPr>
          <p:cNvSpPr/>
          <p:nvPr/>
        </p:nvSpPr>
        <p:spPr>
          <a:xfrm>
            <a:off x="4644734" y="1595053"/>
            <a:ext cx="3518539" cy="104461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Esercente  </a:t>
            </a:r>
          </a:p>
        </p:txBody>
      </p:sp>
      <p:sp>
        <p:nvSpPr>
          <p:cNvPr id="7" name="Rettangolo con angoli arrotondati 6">
            <a:extLst>
              <a:ext uri="{FF2B5EF4-FFF2-40B4-BE49-F238E27FC236}">
                <a16:creationId xmlns:a16="http://schemas.microsoft.com/office/drawing/2014/main" xmlns="" id="{13D6D984-DE1F-4AEC-AA95-946E3BAC5F95}"/>
              </a:ext>
            </a:extLst>
          </p:cNvPr>
          <p:cNvSpPr/>
          <p:nvPr/>
        </p:nvSpPr>
        <p:spPr>
          <a:xfrm>
            <a:off x="8562574" y="4465490"/>
            <a:ext cx="3217073" cy="105260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Non è prevista una specifica definizione nel codice</a:t>
            </a:r>
          </a:p>
        </p:txBody>
      </p:sp>
      <p:sp>
        <p:nvSpPr>
          <p:cNvPr id="2" name="Freccia a destra 1">
            <a:extLst>
              <a:ext uri="{FF2B5EF4-FFF2-40B4-BE49-F238E27FC236}">
                <a16:creationId xmlns:a16="http://schemas.microsoft.com/office/drawing/2014/main" xmlns="" id="{DC6552AE-1715-4E72-A6C2-A33CC43DDA0A}"/>
              </a:ext>
            </a:extLst>
          </p:cNvPr>
          <p:cNvSpPr/>
          <p:nvPr/>
        </p:nvSpPr>
        <p:spPr>
          <a:xfrm>
            <a:off x="6992958" y="4720635"/>
            <a:ext cx="980661" cy="542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41847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D</a:t>
            </a:r>
            <a:r>
              <a:rPr lang="it-IT" sz="3200" b="1" dirty="0">
                <a:solidFill>
                  <a:schemeClr val="tx1"/>
                </a:solidFill>
                <a:latin typeface="Times New Roman" panose="02020603050405020304" pitchFamily="18" charset="0"/>
                <a:cs typeface="Times New Roman" panose="02020603050405020304" pitchFamily="18" charset="0"/>
              </a:rPr>
              <a:t>. </a:t>
            </a:r>
            <a:r>
              <a:rPr lang="it-IT" sz="3200" b="1" dirty="0" err="1">
                <a:solidFill>
                  <a:schemeClr val="tx1"/>
                </a:solidFill>
                <a:latin typeface="Times New Roman" panose="02020603050405020304" pitchFamily="18" charset="0"/>
                <a:cs typeface="Times New Roman" panose="02020603050405020304" pitchFamily="18" charset="0"/>
              </a:rPr>
              <a:t>Lgs</a:t>
            </a:r>
            <a:r>
              <a:rPr lang="it-IT" sz="3200" b="1" dirty="0">
                <a:solidFill>
                  <a:schemeClr val="tx1"/>
                </a:solidFill>
                <a:latin typeface="Times New Roman" panose="02020603050405020304" pitchFamily="18" charset="0"/>
                <a:cs typeface="Times New Roman" panose="02020603050405020304" pitchFamily="18" charset="0"/>
              </a:rPr>
              <a:t>. 28 giugno 2012, n. 111</a:t>
            </a:r>
          </a:p>
        </p:txBody>
      </p:sp>
      <p:sp>
        <p:nvSpPr>
          <p:cNvPr id="8" name="Titolo 1">
            <a:extLst>
              <a:ext uri="{FF2B5EF4-FFF2-40B4-BE49-F238E27FC236}">
                <a16:creationId xmlns:a16="http://schemas.microsoft.com/office/drawing/2014/main" xmlns="" id="{6B1F8786-19FD-4FE5-B423-AF1E0A64180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9" name="Rettangolo con angoli arrotondati 8">
            <a:extLst>
              <a:ext uri="{FF2B5EF4-FFF2-40B4-BE49-F238E27FC236}">
                <a16:creationId xmlns:a16="http://schemas.microsoft.com/office/drawing/2014/main" xmlns="" id="{810BB9D1-A7D6-4F54-95D5-B8DD486AFE15}"/>
              </a:ext>
            </a:extLst>
          </p:cNvPr>
          <p:cNvSpPr/>
          <p:nvPr/>
        </p:nvSpPr>
        <p:spPr>
          <a:xfrm>
            <a:off x="1100418" y="3837083"/>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latin typeface="Times New Roman" panose="02020603050405020304" pitchFamily="18" charset="0"/>
                <a:cs typeface="Times New Roman" panose="02020603050405020304" pitchFamily="18" charset="0"/>
              </a:rPr>
              <a:t>modifica dell’articolo </a:t>
            </a:r>
            <a:r>
              <a:rPr lang="it-IT" sz="2400" b="1" dirty="0">
                <a:solidFill>
                  <a:schemeClr val="tx1"/>
                </a:solidFill>
                <a:latin typeface="Times New Roman" panose="02020603050405020304" pitchFamily="18" charset="0"/>
                <a:cs typeface="Times New Roman" panose="02020603050405020304" pitchFamily="18" charset="0"/>
              </a:rPr>
              <a:t>275 del </a:t>
            </a:r>
            <a:r>
              <a:rPr lang="it-IT" sz="2400" b="1" dirty="0" smtClean="0">
                <a:solidFill>
                  <a:schemeClr val="tx1"/>
                </a:solidFill>
                <a:latin typeface="Times New Roman" panose="02020603050405020304" pitchFamily="18" charset="0"/>
                <a:cs typeface="Times New Roman" panose="02020603050405020304" pitchFamily="18" charset="0"/>
              </a:rPr>
              <a:t>Codice </a:t>
            </a:r>
            <a:r>
              <a:rPr lang="it-IT" sz="2400" b="1" dirty="0">
                <a:solidFill>
                  <a:schemeClr val="tx1"/>
                </a:solidFill>
                <a:latin typeface="Times New Roman" panose="02020603050405020304" pitchFamily="18" charset="0"/>
                <a:cs typeface="Times New Roman" panose="02020603050405020304" pitchFamily="18" charset="0"/>
              </a:rPr>
              <a:t>della </a:t>
            </a:r>
            <a:r>
              <a:rPr lang="it-IT" sz="2400" b="1" dirty="0" smtClean="0">
                <a:solidFill>
                  <a:schemeClr val="tx1"/>
                </a:solidFill>
                <a:latin typeface="Times New Roman" panose="02020603050405020304" pitchFamily="18" charset="0"/>
                <a:cs typeface="Times New Roman" panose="02020603050405020304" pitchFamily="18" charset="0"/>
              </a:rPr>
              <a:t>Navigazione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10" name="Rettangolo con angoli arrotondati 9">
            <a:extLst>
              <a:ext uri="{FF2B5EF4-FFF2-40B4-BE49-F238E27FC236}">
                <a16:creationId xmlns:a16="http://schemas.microsoft.com/office/drawing/2014/main" xmlns="" id="{1A39CF3A-D134-41E6-BE03-1A7791210A5C}"/>
              </a:ext>
            </a:extLst>
          </p:cNvPr>
          <p:cNvSpPr/>
          <p:nvPr/>
        </p:nvSpPr>
        <p:spPr>
          <a:xfrm>
            <a:off x="7596260" y="3837082"/>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Il diritto di limitare la responsabilità per i crediti marittimi è applicabile solo agli armatori di navi di stazza lorda inferiore a 300 </a:t>
            </a:r>
            <a:r>
              <a:rPr lang="it-IT" sz="2400" dirty="0" smtClean="0">
                <a:solidFill>
                  <a:schemeClr val="tx1"/>
                </a:solidFill>
                <a:latin typeface="Times New Roman" panose="02020603050405020304" pitchFamily="18" charset="0"/>
                <a:cs typeface="Times New Roman" panose="02020603050405020304" pitchFamily="18" charset="0"/>
              </a:rPr>
              <a:t>tonnellate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a:extLst>
              <a:ext uri="{FF2B5EF4-FFF2-40B4-BE49-F238E27FC236}">
                <a16:creationId xmlns:a16="http://schemas.microsoft.com/office/drawing/2014/main" xmlns="" id="{A5379A09-89EC-4DE7-8822-0568E7E9D577}"/>
              </a:ext>
            </a:extLst>
          </p:cNvPr>
          <p:cNvSpPr/>
          <p:nvPr/>
        </p:nvSpPr>
        <p:spPr>
          <a:xfrm>
            <a:off x="851652" y="2538949"/>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Freccia a destra 3">
            <a:extLst>
              <a:ext uri="{FF2B5EF4-FFF2-40B4-BE49-F238E27FC236}">
                <a16:creationId xmlns:a16="http://schemas.microsoft.com/office/drawing/2014/main" xmlns="" id="{EECDA9AD-A1FD-4F76-8C36-9D46F4B56B0F}"/>
              </a:ext>
            </a:extLst>
          </p:cNvPr>
          <p:cNvSpPr/>
          <p:nvPr/>
        </p:nvSpPr>
        <p:spPr>
          <a:xfrm>
            <a:off x="5820789" y="4643081"/>
            <a:ext cx="1454654"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6251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latin typeface="Times New Roman" panose="02020603050405020304" pitchFamily="18" charset="0"/>
                <a:cs typeface="Times New Roman" panose="02020603050405020304" pitchFamily="18" charset="0"/>
              </a:rPr>
              <a:t>Problema: gli armatori di navi di stazza lorda superiore alle 300 tonnellate hanno diritto alla limitazione di responsabilità?</a:t>
            </a:r>
            <a:endParaRPr lang="it-IT" sz="2400" b="1" dirty="0">
              <a:solidFill>
                <a:schemeClr val="tx1"/>
              </a:solidFill>
              <a:latin typeface="Times New Roman" panose="02020603050405020304" pitchFamily="18" charset="0"/>
              <a:cs typeface="Times New Roman" panose="02020603050405020304" pitchFamily="18" charset="0"/>
            </a:endParaRPr>
          </a:p>
        </p:txBody>
      </p:sp>
      <p:sp>
        <p:nvSpPr>
          <p:cNvPr id="2" name="Freccia in giù 1"/>
          <p:cNvSpPr/>
          <p:nvPr/>
        </p:nvSpPr>
        <p:spPr>
          <a:xfrm>
            <a:off x="5717308" y="4270927"/>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4">
            <a:extLst>
              <a:ext uri="{FF2B5EF4-FFF2-40B4-BE49-F238E27FC236}">
                <a16:creationId xmlns:a16="http://schemas.microsoft.com/office/drawing/2014/main" xmlns="" id="{E57A60D0-E4B6-4A83-9581-B10984AE93C5}"/>
              </a:ext>
            </a:extLst>
          </p:cNvPr>
          <p:cNvSpPr/>
          <p:nvPr/>
        </p:nvSpPr>
        <p:spPr>
          <a:xfrm>
            <a:off x="1935917" y="3972976"/>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n</a:t>
            </a:r>
            <a:r>
              <a:rPr lang="it-IT" b="1" dirty="0" smtClean="0">
                <a:solidFill>
                  <a:schemeClr val="tx1"/>
                </a:solidFill>
                <a:latin typeface="Times New Roman" panose="02020603050405020304" pitchFamily="18" charset="0"/>
                <a:cs typeface="Times New Roman" panose="02020603050405020304" pitchFamily="18" charset="0"/>
              </a:rPr>
              <a:t>o</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3" name="Rettangolo con angoli arrotondati 4">
            <a:extLst>
              <a:ext uri="{FF2B5EF4-FFF2-40B4-BE49-F238E27FC236}">
                <a16:creationId xmlns:a16="http://schemas.microsoft.com/office/drawing/2014/main" xmlns="" id="{E57A60D0-E4B6-4A83-9581-B10984AE93C5}"/>
              </a:ext>
            </a:extLst>
          </p:cNvPr>
          <p:cNvSpPr/>
          <p:nvPr/>
        </p:nvSpPr>
        <p:spPr>
          <a:xfrm>
            <a:off x="5155335" y="5364438"/>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s</a:t>
            </a:r>
            <a:r>
              <a:rPr lang="it-IT" b="1" dirty="0" smtClean="0">
                <a:solidFill>
                  <a:schemeClr val="tx1"/>
                </a:solidFill>
                <a:latin typeface="Times New Roman" panose="02020603050405020304" pitchFamily="18" charset="0"/>
                <a:cs typeface="Times New Roman" panose="02020603050405020304" pitchFamily="18" charset="0"/>
              </a:rPr>
              <a:t>ì, applicando il principio di analogia</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4" name="Rettangolo con angoli arrotondati 4">
            <a:extLst>
              <a:ext uri="{FF2B5EF4-FFF2-40B4-BE49-F238E27FC236}">
                <a16:creationId xmlns:a16="http://schemas.microsoft.com/office/drawing/2014/main" xmlns="" id="{E57A60D0-E4B6-4A83-9581-B10984AE93C5}"/>
              </a:ext>
            </a:extLst>
          </p:cNvPr>
          <p:cNvSpPr/>
          <p:nvPr/>
        </p:nvSpPr>
        <p:spPr>
          <a:xfrm>
            <a:off x="8476960" y="3972976"/>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s</a:t>
            </a:r>
            <a:r>
              <a:rPr lang="it-IT" b="1" dirty="0" smtClean="0">
                <a:solidFill>
                  <a:schemeClr val="tx1"/>
                </a:solidFill>
                <a:latin typeface="Times New Roman" panose="02020603050405020304" pitchFamily="18" charset="0"/>
                <a:cs typeface="Times New Roman" panose="02020603050405020304" pitchFamily="18" charset="0"/>
              </a:rPr>
              <a:t>ì, alla luce della disciplina contenuta nel D. </a:t>
            </a:r>
            <a:r>
              <a:rPr lang="it-IT" b="1" dirty="0" err="1" smtClean="0">
                <a:solidFill>
                  <a:schemeClr val="tx1"/>
                </a:solidFill>
                <a:latin typeface="Times New Roman" panose="02020603050405020304" pitchFamily="18" charset="0"/>
                <a:cs typeface="Times New Roman" panose="02020603050405020304" pitchFamily="18" charset="0"/>
              </a:rPr>
              <a:t>Lgs</a:t>
            </a:r>
            <a:r>
              <a:rPr lang="it-IT" b="1" dirty="0" smtClean="0">
                <a:solidFill>
                  <a:schemeClr val="tx1"/>
                </a:solidFill>
                <a:latin typeface="Times New Roman" panose="02020603050405020304" pitchFamily="18" charset="0"/>
                <a:cs typeface="Times New Roman" panose="02020603050405020304" pitchFamily="18" charset="0"/>
              </a:rPr>
              <a:t>. 111/2012 </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5" name="Freccia in giù 14"/>
          <p:cNvSpPr/>
          <p:nvPr/>
        </p:nvSpPr>
        <p:spPr>
          <a:xfrm rot="3219783">
            <a:off x="3815534" y="3076639"/>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giù 15"/>
          <p:cNvSpPr/>
          <p:nvPr/>
        </p:nvSpPr>
        <p:spPr>
          <a:xfrm rot="18390519">
            <a:off x="7669383" y="3077046"/>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con angoli arrotondati 4">
            <a:extLst>
              <a:ext uri="{FF2B5EF4-FFF2-40B4-BE49-F238E27FC236}">
                <a16:creationId xmlns:a16="http://schemas.microsoft.com/office/drawing/2014/main" xmlns="" id="{E57A60D0-E4B6-4A83-9581-B10984AE93C5}"/>
              </a:ext>
            </a:extLst>
          </p:cNvPr>
          <p:cNvSpPr/>
          <p:nvPr/>
        </p:nvSpPr>
        <p:spPr>
          <a:xfrm>
            <a:off x="5143143" y="2766944"/>
            <a:ext cx="1905712" cy="139146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v</a:t>
            </a:r>
            <a:r>
              <a:rPr lang="it-IT" b="1" dirty="0" smtClean="0">
                <a:solidFill>
                  <a:schemeClr val="tx1"/>
                </a:solidFill>
                <a:latin typeface="Times New Roman" panose="02020603050405020304" pitchFamily="18" charset="0"/>
                <a:cs typeface="Times New Roman" panose="02020603050405020304" pitchFamily="18" charset="0"/>
              </a:rPr>
              <a:t>arie linee interpretative</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8"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Tree>
    <p:extLst>
      <p:ext uri="{BB962C8B-B14F-4D97-AF65-F5344CB8AC3E}">
        <p14:creationId xmlns:p14="http://schemas.microsoft.com/office/powerpoint/2010/main" val="4053761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5" name="Rettangolo con angoli arrotondati 5">
            <a:extLst>
              <a:ext uri="{FF2B5EF4-FFF2-40B4-BE49-F238E27FC236}">
                <a16:creationId xmlns:a16="http://schemas.microsoft.com/office/drawing/2014/main" xmlns="" id="{AE987981-A44E-4755-87FB-BC3B055AB1F3}"/>
              </a:ext>
            </a:extLst>
          </p:cNvPr>
          <p:cNvSpPr/>
          <p:nvPr/>
        </p:nvSpPr>
        <p:spPr>
          <a:xfrm>
            <a:off x="1268785" y="4169850"/>
            <a:ext cx="1027043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Times New Roman" panose="02020603050405020304" pitchFamily="18" charset="0"/>
                <a:cs typeface="Times New Roman" panose="02020603050405020304" pitchFamily="18" charset="0"/>
              </a:rPr>
              <a:t>Considerata la modifica apportata all’Art. 275 del Codice della Navigazione, gli armatori di navi di stazza lorda superiore alle 300 tonnellate </a:t>
            </a:r>
          </a:p>
          <a:p>
            <a:pPr algn="ctr"/>
            <a:r>
              <a:rPr lang="it-IT" sz="2400" dirty="0" smtClean="0">
                <a:solidFill>
                  <a:schemeClr val="tx1"/>
                </a:solidFill>
                <a:latin typeface="Times New Roman" panose="02020603050405020304" pitchFamily="18" charset="0"/>
                <a:cs typeface="Times New Roman" panose="02020603050405020304" pitchFamily="18" charset="0"/>
              </a:rPr>
              <a:t>non hanno diritto alla limitazione</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Prima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9" name="Freccia in giù 8"/>
          <p:cNvSpPr/>
          <p:nvPr/>
        </p:nvSpPr>
        <p:spPr>
          <a:xfrm>
            <a:off x="6025311" y="3074516"/>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89319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con angoli arrotondati 8">
            <a:extLst>
              <a:ext uri="{FF2B5EF4-FFF2-40B4-BE49-F238E27FC236}">
                <a16:creationId xmlns:a16="http://schemas.microsoft.com/office/drawing/2014/main" xmlns="" id="{810BB9D1-A7D6-4F54-95D5-B8DD486AFE15}"/>
              </a:ext>
            </a:extLst>
          </p:cNvPr>
          <p:cNvSpPr/>
          <p:nvPr/>
        </p:nvSpPr>
        <p:spPr>
          <a:xfrm>
            <a:off x="1100418" y="3837083"/>
            <a:ext cx="4471605" cy="212883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Giurisprudenza: </a:t>
            </a:r>
            <a:endParaRPr lang="it-IT" sz="2400" dirty="0" smtClean="0">
              <a:solidFill>
                <a:schemeClr val="tx1"/>
              </a:solidFill>
              <a:latin typeface="Times New Roman" panose="02020603050405020304" pitchFamily="18" charset="0"/>
              <a:cs typeface="Times New Roman" panose="02020603050405020304" pitchFamily="18" charset="0"/>
            </a:endParaRPr>
          </a:p>
          <a:p>
            <a:pPr algn="ctr"/>
            <a:r>
              <a:rPr lang="it-IT" sz="2400" b="1" dirty="0" smtClean="0">
                <a:solidFill>
                  <a:schemeClr val="tx1"/>
                </a:solidFill>
                <a:latin typeface="Times New Roman" panose="02020603050405020304" pitchFamily="18" charset="0"/>
                <a:cs typeface="Times New Roman" panose="02020603050405020304" pitchFamily="18" charset="0"/>
              </a:rPr>
              <a:t>sentenza Tribunale di </a:t>
            </a:r>
            <a:r>
              <a:rPr lang="it-IT" sz="2400" b="1" dirty="0">
                <a:solidFill>
                  <a:schemeClr val="tx1"/>
                </a:solidFill>
                <a:latin typeface="Times New Roman" panose="02020603050405020304" pitchFamily="18" charset="0"/>
                <a:cs typeface="Times New Roman" panose="02020603050405020304" pitchFamily="18" charset="0"/>
              </a:rPr>
              <a:t>Nola </a:t>
            </a:r>
            <a:r>
              <a:rPr lang="it-IT" sz="2400" b="1" dirty="0" smtClean="0">
                <a:solidFill>
                  <a:schemeClr val="tx1"/>
                </a:solidFill>
                <a:latin typeface="Times New Roman" panose="02020603050405020304" pitchFamily="18" charset="0"/>
                <a:cs typeface="Times New Roman" panose="02020603050405020304" pitchFamily="18" charset="0"/>
              </a:rPr>
              <a:t>16 </a:t>
            </a:r>
            <a:r>
              <a:rPr lang="it-IT" sz="2400" b="1" dirty="0">
                <a:solidFill>
                  <a:schemeClr val="tx1"/>
                </a:solidFill>
                <a:latin typeface="Times New Roman" panose="02020603050405020304" pitchFamily="18" charset="0"/>
                <a:cs typeface="Times New Roman" panose="02020603050405020304" pitchFamily="18" charset="0"/>
              </a:rPr>
              <a:t>Febbraio 2017, n. 381</a:t>
            </a:r>
          </a:p>
        </p:txBody>
      </p:sp>
      <p:sp>
        <p:nvSpPr>
          <p:cNvPr id="10" name="Rettangolo con angoli arrotondati 9">
            <a:extLst>
              <a:ext uri="{FF2B5EF4-FFF2-40B4-BE49-F238E27FC236}">
                <a16:creationId xmlns:a16="http://schemas.microsoft.com/office/drawing/2014/main" xmlns="" id="{1A39CF3A-D134-41E6-BE03-1A7791210A5C}"/>
              </a:ext>
            </a:extLst>
          </p:cNvPr>
          <p:cNvSpPr/>
          <p:nvPr/>
        </p:nvSpPr>
        <p:spPr>
          <a:xfrm>
            <a:off x="7524209" y="2912909"/>
            <a:ext cx="4471605" cy="364598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Times New Roman" panose="02020603050405020304" pitchFamily="18" charset="0"/>
                <a:cs typeface="Times New Roman" panose="02020603050405020304" pitchFamily="18" charset="0"/>
              </a:rPr>
              <a:t>Va applicato il ragionamento per analogia: la limitazione di responsabilità prevista dall’Art</a:t>
            </a:r>
            <a:r>
              <a:rPr lang="it-IT" sz="2400" dirty="0">
                <a:solidFill>
                  <a:schemeClr val="tx1"/>
                </a:solidFill>
                <a:latin typeface="Times New Roman" panose="02020603050405020304" pitchFamily="18" charset="0"/>
                <a:cs typeface="Times New Roman" panose="02020603050405020304" pitchFamily="18" charset="0"/>
              </a:rPr>
              <a:t>. 275 si applica anche agli armatori di navi di stazza lorda superiore </a:t>
            </a:r>
            <a:r>
              <a:rPr lang="it-IT" sz="2400" dirty="0" smtClean="0">
                <a:solidFill>
                  <a:schemeClr val="tx1"/>
                </a:solidFill>
                <a:latin typeface="Times New Roman" panose="02020603050405020304" pitchFamily="18" charset="0"/>
                <a:cs typeface="Times New Roman" panose="02020603050405020304" pitchFamily="18" charset="0"/>
              </a:rPr>
              <a:t>alle </a:t>
            </a:r>
            <a:r>
              <a:rPr lang="it-IT" sz="2400" dirty="0">
                <a:solidFill>
                  <a:schemeClr val="tx1"/>
                </a:solidFill>
                <a:latin typeface="Times New Roman" panose="02020603050405020304" pitchFamily="18" charset="0"/>
                <a:cs typeface="Times New Roman" panose="02020603050405020304" pitchFamily="18" charset="0"/>
              </a:rPr>
              <a:t>300 </a:t>
            </a:r>
            <a:r>
              <a:rPr lang="it-IT" sz="2400" dirty="0" smtClean="0">
                <a:solidFill>
                  <a:schemeClr val="tx1"/>
                </a:solidFill>
                <a:latin typeface="Times New Roman" panose="02020603050405020304" pitchFamily="18" charset="0"/>
                <a:cs typeface="Times New Roman" panose="02020603050405020304" pitchFamily="18" charset="0"/>
              </a:rPr>
              <a:t>tonnellate.</a:t>
            </a:r>
          </a:p>
          <a:p>
            <a:pPr algn="ctr"/>
            <a:r>
              <a:rPr lang="it-IT" sz="2400" dirty="0" smtClean="0">
                <a:solidFill>
                  <a:schemeClr val="tx1"/>
                </a:solidFill>
                <a:latin typeface="Times New Roman" panose="02020603050405020304" pitchFamily="18" charset="0"/>
                <a:cs typeface="Times New Roman" panose="02020603050405020304" pitchFamily="18" charset="0"/>
              </a:rPr>
              <a:t>Interpretando diversamente, si violerebbe anche l’Art. 3 della Costituzione </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7" name="Freccia circolare a destra 6">
            <a:extLst>
              <a:ext uri="{FF2B5EF4-FFF2-40B4-BE49-F238E27FC236}">
                <a16:creationId xmlns:a16="http://schemas.microsoft.com/office/drawing/2014/main" xmlns="" id="{A5379A09-89EC-4DE7-8822-0568E7E9D577}"/>
              </a:ext>
            </a:extLst>
          </p:cNvPr>
          <p:cNvSpPr/>
          <p:nvPr/>
        </p:nvSpPr>
        <p:spPr>
          <a:xfrm>
            <a:off x="2037507" y="1574565"/>
            <a:ext cx="1298713" cy="1645908"/>
          </a:xfrm>
          <a:prstGeom prst="curvedRightArrow">
            <a:avLst>
              <a:gd name="adj1" fmla="val 25000"/>
              <a:gd name="adj2" fmla="val 50000"/>
              <a:gd name="adj3" fmla="val 46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Freccia a destra 3">
            <a:extLst>
              <a:ext uri="{FF2B5EF4-FFF2-40B4-BE49-F238E27FC236}">
                <a16:creationId xmlns:a16="http://schemas.microsoft.com/office/drawing/2014/main" xmlns="" id="{EECDA9AD-A1FD-4F76-8C36-9D46F4B56B0F}"/>
              </a:ext>
            </a:extLst>
          </p:cNvPr>
          <p:cNvSpPr/>
          <p:nvPr/>
        </p:nvSpPr>
        <p:spPr>
          <a:xfrm>
            <a:off x="5820789" y="4643081"/>
            <a:ext cx="1454654"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5F24CB42-A8A6-48E0-AEDC-89F7931D0C72}"/>
              </a:ext>
            </a:extLst>
          </p:cNvPr>
          <p:cNvSpPr/>
          <p:nvPr/>
        </p:nvSpPr>
        <p:spPr>
          <a:xfrm>
            <a:off x="2471182" y="3180330"/>
            <a:ext cx="2921784" cy="114410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L’articolo 12, del decreto legislativo, </a:t>
            </a:r>
            <a:r>
              <a:rPr lang="it-IT" b="1" dirty="0">
                <a:solidFill>
                  <a:schemeClr val="tx1"/>
                </a:solidFill>
                <a:latin typeface="Times New Roman" panose="02020603050405020304" pitchFamily="18" charset="0"/>
                <a:cs typeface="Times New Roman" panose="02020603050405020304" pitchFamily="18" charset="0"/>
              </a:rPr>
              <a:t>modifica l’articolo 275 del </a:t>
            </a:r>
            <a:r>
              <a:rPr lang="it-IT" b="1" dirty="0" smtClean="0">
                <a:solidFill>
                  <a:schemeClr val="tx1"/>
                </a:solidFill>
                <a:latin typeface="Times New Roman" panose="02020603050405020304" pitchFamily="18" charset="0"/>
                <a:cs typeface="Times New Roman" panose="02020603050405020304" pitchFamily="18" charset="0"/>
              </a:rPr>
              <a:t>Codice </a:t>
            </a:r>
            <a:r>
              <a:rPr lang="it-IT" b="1" dirty="0">
                <a:solidFill>
                  <a:schemeClr val="tx1"/>
                </a:solidFill>
                <a:latin typeface="Times New Roman" panose="02020603050405020304" pitchFamily="18" charset="0"/>
                <a:cs typeface="Times New Roman" panose="02020603050405020304" pitchFamily="18" charset="0"/>
              </a:rPr>
              <a:t>della N</a:t>
            </a:r>
            <a:r>
              <a:rPr lang="it-IT" b="1" dirty="0" smtClean="0">
                <a:solidFill>
                  <a:schemeClr val="tx1"/>
                </a:solidFill>
                <a:latin typeface="Times New Roman" panose="02020603050405020304" pitchFamily="18" charset="0"/>
                <a:cs typeface="Times New Roman" panose="02020603050405020304" pitchFamily="18" charset="0"/>
              </a:rPr>
              <a:t>avigazione</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12"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3"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Seconda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365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57A60D0-E4B6-4A83-9581-B10984AE93C5}"/>
              </a:ext>
            </a:extLst>
          </p:cNvPr>
          <p:cNvSpPr/>
          <p:nvPr/>
        </p:nvSpPr>
        <p:spPr>
          <a:xfrm>
            <a:off x="2359936" y="1510320"/>
            <a:ext cx="7472127" cy="114410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Critica all’interpretazione data dal Tribunale di Nola</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11" name="Rettangolo con angoli arrotondati 10">
            <a:extLst>
              <a:ext uri="{FF2B5EF4-FFF2-40B4-BE49-F238E27FC236}">
                <a16:creationId xmlns:a16="http://schemas.microsoft.com/office/drawing/2014/main" xmlns="" id="{5F24CB42-A8A6-48E0-AEDC-89F7931D0C72}"/>
              </a:ext>
            </a:extLst>
          </p:cNvPr>
          <p:cNvSpPr/>
          <p:nvPr/>
        </p:nvSpPr>
        <p:spPr>
          <a:xfrm>
            <a:off x="4095873" y="4189880"/>
            <a:ext cx="3996994" cy="244165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latin typeface="Times New Roman" panose="02020603050405020304" pitchFamily="18" charset="0"/>
                <a:cs typeface="Times New Roman" panose="02020603050405020304" pitchFamily="18" charset="0"/>
              </a:rPr>
              <a:t>il </a:t>
            </a:r>
            <a:r>
              <a:rPr lang="it-IT" sz="2800" dirty="0">
                <a:solidFill>
                  <a:schemeClr val="tx1"/>
                </a:solidFill>
                <a:latin typeface="Times New Roman" panose="02020603050405020304" pitchFamily="18" charset="0"/>
                <a:cs typeface="Times New Roman" panose="02020603050405020304" pitchFamily="18" charset="0"/>
              </a:rPr>
              <a:t>ragionamento per analogia non è applicabile in caso di disposizioni speciali!!!</a:t>
            </a:r>
          </a:p>
        </p:txBody>
      </p:sp>
      <p:sp>
        <p:nvSpPr>
          <p:cNvPr id="12"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3" name="Freccia in giù 12"/>
          <p:cNvSpPr/>
          <p:nvPr/>
        </p:nvSpPr>
        <p:spPr>
          <a:xfrm>
            <a:off x="5715679" y="2974188"/>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60220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reccia in giù 1"/>
          <p:cNvSpPr/>
          <p:nvPr/>
        </p:nvSpPr>
        <p:spPr>
          <a:xfrm>
            <a:off x="5811311" y="2640791"/>
            <a:ext cx="757382" cy="89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9" name="Rettangolo con angoli arrotondati 5">
            <a:extLst>
              <a:ext uri="{FF2B5EF4-FFF2-40B4-BE49-F238E27FC236}">
                <a16:creationId xmlns:a16="http://schemas.microsoft.com/office/drawing/2014/main" xmlns="" id="{AE987981-A44E-4755-87FB-BC3B055AB1F3}"/>
              </a:ext>
            </a:extLst>
          </p:cNvPr>
          <p:cNvSpPr/>
          <p:nvPr/>
        </p:nvSpPr>
        <p:spPr>
          <a:xfrm>
            <a:off x="1054785" y="3589233"/>
            <a:ext cx="10270435" cy="320467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a:t>
            </a:r>
            <a:r>
              <a:rPr lang="it-IT" sz="2000" dirty="0" smtClean="0">
                <a:solidFill>
                  <a:schemeClr val="tx1"/>
                </a:solidFill>
                <a:latin typeface="Times New Roman" panose="02020603050405020304" pitchFamily="18" charset="0"/>
                <a:cs typeface="Times New Roman" panose="02020603050405020304" pitchFamily="18" charset="0"/>
              </a:rPr>
              <a:t>D. </a:t>
            </a:r>
            <a:r>
              <a:rPr lang="it-IT" sz="2000" dirty="0" err="1" smtClean="0">
                <a:solidFill>
                  <a:schemeClr val="tx1"/>
                </a:solidFill>
                <a:latin typeface="Times New Roman" panose="02020603050405020304" pitchFamily="18" charset="0"/>
                <a:cs typeface="Times New Roman" panose="02020603050405020304" pitchFamily="18" charset="0"/>
              </a:rPr>
              <a:t>Lgs</a:t>
            </a:r>
            <a:r>
              <a:rPr lang="it-IT" sz="2000" dirty="0" smtClean="0">
                <a:solidFill>
                  <a:schemeClr val="tx1"/>
                </a:solidFill>
                <a:latin typeface="Times New Roman" panose="02020603050405020304" pitchFamily="18" charset="0"/>
                <a:cs typeface="Times New Roman" panose="02020603050405020304" pitchFamily="18" charset="0"/>
              </a:rPr>
              <a:t>. 111/2012, pur attuando la </a:t>
            </a:r>
            <a:r>
              <a:rPr lang="it-IT" sz="2000" dirty="0">
                <a:solidFill>
                  <a:schemeClr val="tx1"/>
                </a:solidFill>
                <a:latin typeface="Times New Roman" panose="02020603050405020304" pitchFamily="18" charset="0"/>
                <a:cs typeface="Times New Roman" panose="02020603050405020304" pitchFamily="18" charset="0"/>
              </a:rPr>
              <a:t>D</a:t>
            </a:r>
            <a:r>
              <a:rPr lang="it-IT" sz="2000" dirty="0" smtClean="0">
                <a:solidFill>
                  <a:schemeClr val="tx1"/>
                </a:solidFill>
                <a:latin typeface="Times New Roman" panose="02020603050405020304" pitchFamily="18" charset="0"/>
                <a:cs typeface="Times New Roman" panose="02020603050405020304" pitchFamily="18" charset="0"/>
              </a:rPr>
              <a:t>irettiva </a:t>
            </a:r>
            <a:r>
              <a:rPr lang="it-IT" sz="2000" dirty="0">
                <a:solidFill>
                  <a:schemeClr val="tx1"/>
                </a:solidFill>
                <a:latin typeface="Times New Roman" panose="02020603050405020304" pitchFamily="18" charset="0"/>
                <a:cs typeface="Times New Roman" panose="02020603050405020304" pitchFamily="18" charset="0"/>
              </a:rPr>
              <a:t>2009/20/CE del Parlamento Europeo e del Consiglio del 23 aprile 2009 sull’assicurazione obbligatoria degli armatori per i crediti </a:t>
            </a:r>
            <a:r>
              <a:rPr lang="it-IT" sz="2000" dirty="0" smtClean="0">
                <a:solidFill>
                  <a:schemeClr val="tx1"/>
                </a:solidFill>
                <a:latin typeface="Times New Roman" panose="02020603050405020304" pitchFamily="18" charset="0"/>
                <a:cs typeface="Times New Roman" panose="02020603050405020304" pitchFamily="18" charset="0"/>
              </a:rPr>
              <a:t>marittimi (e quindi disciplinando una materia ben differente rispetto a quella della limitazione di responsabilità), contiene tre </a:t>
            </a:r>
            <a:r>
              <a:rPr lang="it-IT" sz="2000" dirty="0">
                <a:solidFill>
                  <a:schemeClr val="tx1"/>
                </a:solidFill>
                <a:latin typeface="Times New Roman" panose="02020603050405020304" pitchFamily="18" charset="0"/>
                <a:cs typeface="Times New Roman" panose="02020603050405020304" pitchFamily="18" charset="0"/>
              </a:rPr>
              <a:t>disposizioni (artt. 7, 8 e 9) corrispondenti alle disposizioni della </a:t>
            </a: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Convenzione </a:t>
            </a:r>
            <a:r>
              <a:rPr lang="it-IT" sz="2000" dirty="0">
                <a:solidFill>
                  <a:schemeClr val="tx1"/>
                </a:solidFill>
                <a:latin typeface="Times New Roman" panose="02020603050405020304" pitchFamily="18" charset="0"/>
                <a:cs typeface="Times New Roman" panose="02020603050405020304" pitchFamily="18" charset="0"/>
              </a:rPr>
              <a:t>LLMC (artt. 6, 7 e 8</a:t>
            </a:r>
            <a:r>
              <a:rPr lang="it-IT" sz="2000" dirty="0" smtClean="0">
                <a:solidFill>
                  <a:schemeClr val="tx1"/>
                </a:solidFill>
                <a:latin typeface="Times New Roman" panose="02020603050405020304" pitchFamily="18" charset="0"/>
                <a:cs typeface="Times New Roman" panose="02020603050405020304" pitchFamily="18" charset="0"/>
              </a:rPr>
              <a:t>)</a:t>
            </a:r>
          </a:p>
          <a:p>
            <a:pPr algn="ctr"/>
            <a:endParaRPr lang="it-IT" sz="2000" dirty="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In particolare, gli Artt. 7, rubricato «Limiti generali», e 8</a:t>
            </a:r>
            <a:r>
              <a:rPr lang="it-IT" sz="2000" dirty="0">
                <a:solidFill>
                  <a:schemeClr val="tx1"/>
                </a:solidFill>
                <a:latin typeface="Times New Roman" panose="02020603050405020304" pitchFamily="18" charset="0"/>
                <a:cs typeface="Times New Roman" panose="02020603050405020304" pitchFamily="18" charset="0"/>
              </a:rPr>
              <a:t>, rubricato </a:t>
            </a:r>
            <a:r>
              <a:rPr lang="it-IT" sz="2000" dirty="0" smtClean="0">
                <a:solidFill>
                  <a:schemeClr val="tx1"/>
                </a:solidFill>
                <a:latin typeface="Times New Roman" panose="02020603050405020304" pitchFamily="18" charset="0"/>
                <a:cs typeface="Times New Roman" panose="02020603050405020304" pitchFamily="18" charset="0"/>
              </a:rPr>
              <a:t>«Limite </a:t>
            </a:r>
            <a:r>
              <a:rPr lang="it-IT" sz="2000" dirty="0">
                <a:solidFill>
                  <a:schemeClr val="tx1"/>
                </a:solidFill>
                <a:latin typeface="Times New Roman" panose="02020603050405020304" pitchFamily="18" charset="0"/>
                <a:cs typeface="Times New Roman" panose="02020603050405020304" pitchFamily="18" charset="0"/>
              </a:rPr>
              <a:t>della responsabilità per i crediti dei </a:t>
            </a:r>
            <a:r>
              <a:rPr lang="it-IT" sz="2000" dirty="0" smtClean="0">
                <a:solidFill>
                  <a:schemeClr val="tx1"/>
                </a:solidFill>
                <a:latin typeface="Times New Roman" panose="02020603050405020304" pitchFamily="18" charset="0"/>
                <a:cs typeface="Times New Roman" panose="02020603050405020304" pitchFamily="18" charset="0"/>
              </a:rPr>
              <a:t>passeggeri», elencano </a:t>
            </a:r>
            <a:r>
              <a:rPr lang="it-IT" sz="2000" dirty="0">
                <a:solidFill>
                  <a:schemeClr val="tx1"/>
                </a:solidFill>
                <a:latin typeface="Times New Roman" panose="02020603050405020304" pitchFamily="18" charset="0"/>
                <a:cs typeface="Times New Roman" panose="02020603050405020304" pitchFamily="18" charset="0"/>
              </a:rPr>
              <a:t>i </a:t>
            </a:r>
            <a:r>
              <a:rPr lang="it-IT" sz="2000" dirty="0" smtClean="0">
                <a:solidFill>
                  <a:schemeClr val="tx1"/>
                </a:solidFill>
                <a:latin typeface="Times New Roman" panose="02020603050405020304" pitchFamily="18" charset="0"/>
                <a:cs typeface="Times New Roman" panose="02020603050405020304" pitchFamily="18" charset="0"/>
              </a:rPr>
              <a:t>limiti </a:t>
            </a:r>
            <a:r>
              <a:rPr lang="it-IT" sz="2000" dirty="0">
                <a:solidFill>
                  <a:schemeClr val="tx1"/>
                </a:solidFill>
                <a:latin typeface="Times New Roman" panose="02020603050405020304" pitchFamily="18" charset="0"/>
                <a:cs typeface="Times New Roman" panose="02020603050405020304" pitchFamily="18" charset="0"/>
              </a:rPr>
              <a:t>della responsabilità armatoriale </a:t>
            </a:r>
          </a:p>
        </p:txBody>
      </p:sp>
      <p:sp>
        <p:nvSpPr>
          <p:cNvPr id="10"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Terza linea interpretativa</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442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3DF54B3-DEE5-4597-AAA9-B80743A8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olo 1">
            <a:extLst>
              <a:ext uri="{FF2B5EF4-FFF2-40B4-BE49-F238E27FC236}">
                <a16:creationId xmlns:a16="http://schemas.microsoft.com/office/drawing/2014/main" xmlns="" id="{AAE2B0DE-7B9F-432E-8692-67E5EB3F35C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Limitazione di responsabilità</a:t>
            </a:r>
          </a:p>
        </p:txBody>
      </p:sp>
      <p:sp>
        <p:nvSpPr>
          <p:cNvPr id="11" name="Rettangolo con angoli arrotondati 4">
            <a:extLst>
              <a:ext uri="{FF2B5EF4-FFF2-40B4-BE49-F238E27FC236}">
                <a16:creationId xmlns:a16="http://schemas.microsoft.com/office/drawing/2014/main" xmlns="" id="{E57A60D0-E4B6-4A83-9581-B10984AE93C5}"/>
              </a:ext>
            </a:extLst>
          </p:cNvPr>
          <p:cNvSpPr/>
          <p:nvPr/>
        </p:nvSpPr>
        <p:spPr>
          <a:xfrm>
            <a:off x="3968452" y="1047128"/>
            <a:ext cx="4871102" cy="146434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La terza linea interpretativa è preferibile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12" name="Rettangolo con angoli arrotondati 5">
            <a:extLst>
              <a:ext uri="{FF2B5EF4-FFF2-40B4-BE49-F238E27FC236}">
                <a16:creationId xmlns:a16="http://schemas.microsoft.com/office/drawing/2014/main" xmlns="" id="{AE987981-A44E-4755-87FB-BC3B055AB1F3}"/>
              </a:ext>
            </a:extLst>
          </p:cNvPr>
          <p:cNvSpPr/>
          <p:nvPr/>
        </p:nvSpPr>
        <p:spPr>
          <a:xfrm>
            <a:off x="1270272" y="2899419"/>
            <a:ext cx="10270435" cy="395858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Il D. </a:t>
            </a:r>
            <a:r>
              <a:rPr lang="it-IT" sz="20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Lgs</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111/2012 (che si applica alle navi con stazza lorda pari o superiore alle 300 tonnellate), seppure in modo non organico e senza che ciò traspaia dal titolo dello stesso (che si richiama ai soli aspetti assicurativi), contiene elementi di disciplina della responsabilità armatoriale, modellati sulle norme della Convenzione LLMC</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algn="ctr"/>
            <a:endPar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 fatto parrebbe introdurre una limitazione di responsabilità in relazione a navi di stazza lorda pari o superiore a 300 tonnellate in linea con </a:t>
            </a:r>
            <a:endPar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quella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prevista dalla Convenzione LLMC</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marR="359410" algn="ctr"/>
            <a:endPar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Tale ultimo orientamento </a:t>
            </a: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interpretativo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consente di colmare </a:t>
            </a:r>
            <a:endPar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359410" algn="ctr"/>
            <a:r>
              <a:rPr lang="it-IT"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una </a:t>
            </a:r>
            <a:r>
              <a:rPr lang="it-IT"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supposta lacuna dell’ordinamento. </a:t>
            </a:r>
          </a:p>
        </p:txBody>
      </p:sp>
    </p:spTree>
    <p:extLst>
      <p:ext uri="{BB962C8B-B14F-4D97-AF65-F5344CB8AC3E}">
        <p14:creationId xmlns:p14="http://schemas.microsoft.com/office/powerpoint/2010/main" val="335765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7C5F72B6-60AD-4B57-A6C7-5DFE08136487}"/>
              </a:ext>
            </a:extLst>
          </p:cNvPr>
          <p:cNvSpPr/>
          <p:nvPr/>
        </p:nvSpPr>
        <p:spPr>
          <a:xfrm>
            <a:off x="1171348" y="2908757"/>
            <a:ext cx="1033670" cy="1815547"/>
          </a:xfrm>
          <a:prstGeom prst="curvedRightArrow">
            <a:avLst>
              <a:gd name="adj1" fmla="val 25000"/>
              <a:gd name="adj2" fmla="val 50000"/>
              <a:gd name="adj3" fmla="val 45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5FD5861A-CB46-4039-8D9D-09123991C7B5}"/>
              </a:ext>
            </a:extLst>
          </p:cNvPr>
          <p:cNvSpPr/>
          <p:nvPr/>
        </p:nvSpPr>
        <p:spPr>
          <a:xfrm>
            <a:off x="2205018" y="3949243"/>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«Chi assume l'esercizio di una nave deve preventivamente fare dichiarazione di armatore all'ufficio di iscrizione della nave o del galleggiante</a:t>
            </a:r>
            <a:r>
              <a:rPr lang="it-IT" i="1" dirty="0">
                <a:solidFill>
                  <a:schemeClr val="tx1"/>
                </a:solidFill>
                <a:latin typeface="Times New Roman" panose="02020603050405020304" pitchFamily="18" charset="0"/>
                <a:cs typeface="Times New Roman" panose="02020603050405020304" pitchFamily="18" charset="0"/>
              </a:rPr>
              <a:t>.</a:t>
            </a:r>
          </a:p>
          <a:p>
            <a:pPr algn="ctr"/>
            <a:r>
              <a:rPr lang="it-IT" i="1" dirty="0">
                <a:solidFill>
                  <a:schemeClr val="tx1"/>
                </a:solidFill>
                <a:latin typeface="Times New Roman" panose="02020603050405020304" pitchFamily="18" charset="0"/>
                <a:cs typeface="Times New Roman" panose="02020603050405020304" pitchFamily="18" charset="0"/>
              </a:rPr>
              <a:t>Quando l'esercizio non è assunto dal proprietario, se l'armatore non vi provvede, la dichiarazione può essere fatta dal proprietario. </a:t>
            </a:r>
          </a:p>
          <a:p>
            <a:pPr algn="ctr"/>
            <a:r>
              <a:rPr lang="it-IT" i="1" dirty="0">
                <a:solidFill>
                  <a:schemeClr val="tx1"/>
                </a:solidFill>
                <a:latin typeface="Times New Roman" panose="02020603050405020304" pitchFamily="18" charset="0"/>
                <a:cs typeface="Times New Roman" panose="02020603050405020304" pitchFamily="18" charset="0"/>
              </a:rPr>
              <a:t>Quando l'esercizio è assunto dai comproprietari mediante costituzione di società di armamento, le formalità, di cui agli articoli 279, 282, secondo comma, tengono luogo della dichiarazione di armatore».</a:t>
            </a:r>
          </a:p>
        </p:txBody>
      </p:sp>
      <p:sp>
        <p:nvSpPr>
          <p:cNvPr id="11" name="Titolo 1">
            <a:extLst>
              <a:ext uri="{FF2B5EF4-FFF2-40B4-BE49-F238E27FC236}">
                <a16:creationId xmlns:a16="http://schemas.microsoft.com/office/drawing/2014/main" xmlns="" id="{21E0E104-4341-4625-831F-4607C1588D50}"/>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1DA0642B-B74C-43D6-A4EB-3629E02B937E}"/>
              </a:ext>
            </a:extLst>
          </p:cNvPr>
          <p:cNvSpPr/>
          <p:nvPr/>
        </p:nvSpPr>
        <p:spPr>
          <a:xfrm>
            <a:off x="1171348" y="1853844"/>
            <a:ext cx="46515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265 codice della navigazione  </a:t>
            </a:r>
          </a:p>
        </p:txBody>
      </p:sp>
      <p:pic>
        <p:nvPicPr>
          <p:cNvPr id="1026" name="Picture 2" descr="Risultati immagini per nave">
            <a:extLst>
              <a:ext uri="{FF2B5EF4-FFF2-40B4-BE49-F238E27FC236}">
                <a16:creationId xmlns:a16="http://schemas.microsoft.com/office/drawing/2014/main" xmlns="" id="{0338CF2E-888E-438F-B83C-308ACE5B9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260" y="1129536"/>
            <a:ext cx="3445565" cy="22994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47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a16="http://schemas.microsoft.com/office/drawing/2014/main" xmlns="" id="{6334E819-839D-4DBF-8A5E-31930EF0C6C6}"/>
              </a:ext>
            </a:extLst>
          </p:cNvPr>
          <p:cNvSpPr/>
          <p:nvPr/>
        </p:nvSpPr>
        <p:spPr>
          <a:xfrm>
            <a:off x="1171348" y="2908757"/>
            <a:ext cx="1033670" cy="1815547"/>
          </a:xfrm>
          <a:prstGeom prst="curvedRightArrow">
            <a:avLst>
              <a:gd name="adj1" fmla="val 25000"/>
              <a:gd name="adj2" fmla="val 50000"/>
              <a:gd name="adj3" fmla="val 45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1AABE860-81CA-4595-AFED-4758EFFE3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olo 1">
            <a:extLst>
              <a:ext uri="{FF2B5EF4-FFF2-40B4-BE49-F238E27FC236}">
                <a16:creationId xmlns:a16="http://schemas.microsoft.com/office/drawing/2014/main" xmlns="" id="{A6E7CC64-8125-412E-9E66-7F5AB47A5132}"/>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6" name="Rettangolo con angoli arrotondati 5">
            <a:extLst>
              <a:ext uri="{FF2B5EF4-FFF2-40B4-BE49-F238E27FC236}">
                <a16:creationId xmlns:a16="http://schemas.microsoft.com/office/drawing/2014/main" xmlns="" id="{2937C4B8-8ACD-4BB0-BF86-49A5118AA030}"/>
              </a:ext>
            </a:extLst>
          </p:cNvPr>
          <p:cNvSpPr/>
          <p:nvPr/>
        </p:nvSpPr>
        <p:spPr>
          <a:xfrm>
            <a:off x="1501008" y="1958298"/>
            <a:ext cx="4754017"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874 codice della navigazione  </a:t>
            </a:r>
          </a:p>
        </p:txBody>
      </p:sp>
      <p:sp>
        <p:nvSpPr>
          <p:cNvPr id="8" name="Rettangolo con angoli arrotondati 7">
            <a:extLst>
              <a:ext uri="{FF2B5EF4-FFF2-40B4-BE49-F238E27FC236}">
                <a16:creationId xmlns:a16="http://schemas.microsoft.com/office/drawing/2014/main" xmlns="" id="{4FA36B05-22C4-4A22-A05C-817CAB1BD4B2}"/>
              </a:ext>
            </a:extLst>
          </p:cNvPr>
          <p:cNvSpPr/>
          <p:nvPr/>
        </p:nvSpPr>
        <p:spPr>
          <a:xfrm>
            <a:off x="2205018" y="3949243"/>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«Chi assume l'esercizio di un aeromobile deve preventivamente farne dichiarazione all'ENAC, nelle forme e con le modalità prescritte negli articoli da 268 a 270.</a:t>
            </a:r>
          </a:p>
          <a:p>
            <a:pPr algn="ctr"/>
            <a:r>
              <a:rPr lang="it-IT" b="1" i="1" dirty="0">
                <a:solidFill>
                  <a:schemeClr val="tx1"/>
                </a:solidFill>
                <a:latin typeface="Times New Roman" panose="02020603050405020304" pitchFamily="18" charset="0"/>
                <a:cs typeface="Times New Roman" panose="02020603050405020304" pitchFamily="18" charset="0"/>
              </a:rPr>
              <a:t> Quando l'esercizio non è assunto dal proprietario, se l'esercente non provvede, la dichiarazione può essere fatta dal proprietario</a:t>
            </a:r>
            <a:r>
              <a:rPr lang="it-IT" i="1" dirty="0">
                <a:solidFill>
                  <a:schemeClr val="tx1"/>
                </a:solidFill>
                <a:latin typeface="Times New Roman" panose="02020603050405020304" pitchFamily="18" charset="0"/>
                <a:cs typeface="Times New Roman" panose="02020603050405020304" pitchFamily="18" charset="0"/>
              </a:rPr>
              <a:t>».</a:t>
            </a:r>
          </a:p>
        </p:txBody>
      </p:sp>
      <p:pic>
        <p:nvPicPr>
          <p:cNvPr id="2050" name="Picture 2" descr="Risultati immagini per aereo">
            <a:extLst>
              <a:ext uri="{FF2B5EF4-FFF2-40B4-BE49-F238E27FC236}">
                <a16:creationId xmlns:a16="http://schemas.microsoft.com/office/drawing/2014/main" xmlns="" id="{7FDA39CF-A842-4985-BEB2-B5627F7A8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7722" y="1346713"/>
            <a:ext cx="3670853" cy="2279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51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8C078B2-27C6-4762-9D78-F254653C9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D2CAD90D-91A8-465F-84A0-39C664CAD13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414C448C-20D6-4D70-9D9C-5A7FE9853178}"/>
              </a:ext>
            </a:extLst>
          </p:cNvPr>
          <p:cNvSpPr/>
          <p:nvPr/>
        </p:nvSpPr>
        <p:spPr>
          <a:xfrm>
            <a:off x="588253" y="1735820"/>
            <a:ext cx="7781964" cy="25114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Dal Codice della Navigazione si ricava un concetto di «armatore» ed «esercente» che prescinde dalla proprietà del veicolo, e si focalizza sullo scopo al quale l’esercizio della navigazione è destinato.</a:t>
            </a:r>
          </a:p>
        </p:txBody>
      </p:sp>
      <p:pic>
        <p:nvPicPr>
          <p:cNvPr id="7" name="Picture 2" descr="Risultati immagini per aereo">
            <a:extLst>
              <a:ext uri="{FF2B5EF4-FFF2-40B4-BE49-F238E27FC236}">
                <a16:creationId xmlns:a16="http://schemas.microsoft.com/office/drawing/2014/main" xmlns="" id="{F39BB763-7F1A-4D26-8927-50AAB81BF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173" y="4450305"/>
            <a:ext cx="3670853" cy="2279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Risultati immagini per nave">
            <a:extLst>
              <a:ext uri="{FF2B5EF4-FFF2-40B4-BE49-F238E27FC236}">
                <a16:creationId xmlns:a16="http://schemas.microsoft.com/office/drawing/2014/main" xmlns="" id="{E98DE7AD-D8CB-42A3-B16C-5202925C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7599" y="2553735"/>
            <a:ext cx="3445565" cy="22994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1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in giù 1">
            <a:extLst>
              <a:ext uri="{FF2B5EF4-FFF2-40B4-BE49-F238E27FC236}">
                <a16:creationId xmlns:a16="http://schemas.microsoft.com/office/drawing/2014/main" xmlns="" id="{96BC778B-C8A0-481B-B2F9-299CCC2C0CBD}"/>
              </a:ext>
            </a:extLst>
          </p:cNvPr>
          <p:cNvSpPr/>
          <p:nvPr/>
        </p:nvSpPr>
        <p:spPr>
          <a:xfrm rot="1953011">
            <a:off x="5009320" y="2505763"/>
            <a:ext cx="2173357" cy="913969"/>
          </a:xfrm>
          <a:prstGeom prst="curvedDownArrow">
            <a:avLst>
              <a:gd name="adj1" fmla="val 25000"/>
              <a:gd name="adj2" fmla="val 50000"/>
              <a:gd name="adj3" fmla="val 69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A5A3DE38-359F-4056-BA3C-626D91F9A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3ED0A031-CD25-4DDE-84ED-1370ACBB12C8}"/>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97B44C78-EE3F-4583-AA43-C4B39B3C024D}"/>
              </a:ext>
            </a:extLst>
          </p:cNvPr>
          <p:cNvSpPr/>
          <p:nvPr/>
        </p:nvSpPr>
        <p:spPr>
          <a:xfrm>
            <a:off x="3804093" y="3932623"/>
            <a:ext cx="8048858" cy="255810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Organizzazione di persone e cose </a:t>
            </a:r>
          </a:p>
          <a:p>
            <a:pPr algn="ctr"/>
            <a:r>
              <a:rPr lang="it-IT" sz="2400" dirty="0">
                <a:solidFill>
                  <a:schemeClr val="tx1"/>
                </a:solidFill>
                <a:latin typeface="Times New Roman" panose="02020603050405020304" pitchFamily="18" charset="0"/>
                <a:cs typeface="Times New Roman" panose="02020603050405020304" pitchFamily="18" charset="0"/>
              </a:rPr>
              <a:t>per l’utilizzazione del veicolo;</a:t>
            </a:r>
          </a:p>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impiego del mezzo nautico in conto proprio;</a:t>
            </a:r>
          </a:p>
          <a:p>
            <a:pPr marL="342900" indent="-342900" algn="ctr">
              <a:buFontTx/>
              <a:buChar char="-"/>
            </a:pPr>
            <a:r>
              <a:rPr lang="it-IT" sz="2400" dirty="0">
                <a:solidFill>
                  <a:schemeClr val="tx1"/>
                </a:solidFill>
                <a:latin typeface="Times New Roman" panose="02020603050405020304" pitchFamily="18" charset="0"/>
                <a:cs typeface="Times New Roman" panose="02020603050405020304" pitchFamily="18" charset="0"/>
              </a:rPr>
              <a:t>assunzione da parte dell’armatore o dell’esercente dell’eventuale rischio di esito negativo della navigazione </a:t>
            </a:r>
          </a:p>
        </p:txBody>
      </p:sp>
      <p:sp>
        <p:nvSpPr>
          <p:cNvPr id="6" name="Rettangolo con angoli arrotondati 5">
            <a:extLst>
              <a:ext uri="{FF2B5EF4-FFF2-40B4-BE49-F238E27FC236}">
                <a16:creationId xmlns:a16="http://schemas.microsoft.com/office/drawing/2014/main" xmlns="" id="{B93A02EB-04FB-47FB-9974-E3D5855DF16D}"/>
              </a:ext>
            </a:extLst>
          </p:cNvPr>
          <p:cNvSpPr/>
          <p:nvPr/>
        </p:nvSpPr>
        <p:spPr>
          <a:xfrm>
            <a:off x="1325423" y="1608341"/>
            <a:ext cx="3879374" cy="197774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Sussistenza di determinati requisiti </a:t>
            </a:r>
          </a:p>
        </p:txBody>
      </p:sp>
    </p:spTree>
    <p:extLst>
      <p:ext uri="{BB962C8B-B14F-4D97-AF65-F5344CB8AC3E}">
        <p14:creationId xmlns:p14="http://schemas.microsoft.com/office/powerpoint/2010/main" val="112265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4BC8D3DD-EB09-42FB-A2D3-6A3E76F6F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F4E52974-42AB-421E-A9D4-D928C66E0E7B}"/>
              </a:ext>
            </a:extLst>
          </p:cNvPr>
          <p:cNvSpPr txBox="1">
            <a:spLocks/>
          </p:cNvSpPr>
          <p:nvPr/>
        </p:nvSpPr>
        <p:spPr>
          <a:xfrm>
            <a:off x="2766377" y="128260"/>
            <a:ext cx="7275255"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Impresa di navigazione</a:t>
            </a:r>
          </a:p>
        </p:txBody>
      </p:sp>
      <p:sp>
        <p:nvSpPr>
          <p:cNvPr id="5" name="Rettangolo con angoli arrotondati 4">
            <a:extLst>
              <a:ext uri="{FF2B5EF4-FFF2-40B4-BE49-F238E27FC236}">
                <a16:creationId xmlns:a16="http://schemas.microsoft.com/office/drawing/2014/main" xmlns="" id="{4CDF54AB-5F0E-4505-9497-F2D7E2829AE9}"/>
              </a:ext>
            </a:extLst>
          </p:cNvPr>
          <p:cNvSpPr/>
          <p:nvPr/>
        </p:nvSpPr>
        <p:spPr>
          <a:xfrm>
            <a:off x="1143819" y="1569671"/>
            <a:ext cx="3636272" cy="15456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Carattere distintivo del diritto delle navigazione </a:t>
            </a:r>
          </a:p>
        </p:txBody>
      </p:sp>
      <p:sp>
        <p:nvSpPr>
          <p:cNvPr id="6" name="Rettangolo con angoli arrotondati 5">
            <a:extLst>
              <a:ext uri="{FF2B5EF4-FFF2-40B4-BE49-F238E27FC236}">
                <a16:creationId xmlns:a16="http://schemas.microsoft.com/office/drawing/2014/main" xmlns="" id="{1DD3762A-1E10-4A8F-BCD5-45FF47C4BD25}"/>
              </a:ext>
            </a:extLst>
          </p:cNvPr>
          <p:cNvSpPr/>
          <p:nvPr/>
        </p:nvSpPr>
        <p:spPr>
          <a:xfrm>
            <a:off x="7437575" y="1441174"/>
            <a:ext cx="4376525" cy="154564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Distinzione tra «esercizio del veicolo» e «proprietà del veicolo»</a:t>
            </a:r>
          </a:p>
        </p:txBody>
      </p:sp>
      <p:sp>
        <p:nvSpPr>
          <p:cNvPr id="7" name="Freccia a destra 6">
            <a:extLst>
              <a:ext uri="{FF2B5EF4-FFF2-40B4-BE49-F238E27FC236}">
                <a16:creationId xmlns:a16="http://schemas.microsoft.com/office/drawing/2014/main" xmlns="" id="{59B0BE5D-8837-4017-AA2C-F6681765EAE4}"/>
              </a:ext>
            </a:extLst>
          </p:cNvPr>
          <p:cNvSpPr/>
          <p:nvPr/>
        </p:nvSpPr>
        <p:spPr>
          <a:xfrm>
            <a:off x="5368683" y="1968828"/>
            <a:ext cx="1683026" cy="490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38B2314E-2C06-409F-A930-593ED89C9C65}"/>
              </a:ext>
            </a:extLst>
          </p:cNvPr>
          <p:cNvSpPr/>
          <p:nvPr/>
        </p:nvSpPr>
        <p:spPr>
          <a:xfrm>
            <a:off x="1357210" y="4644005"/>
            <a:ext cx="3636272"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Distinzione non ben delineata in tutti gli ordinamenti</a:t>
            </a:r>
          </a:p>
        </p:txBody>
      </p:sp>
      <p:sp>
        <p:nvSpPr>
          <p:cNvPr id="9" name="Freccia in giù 8">
            <a:extLst>
              <a:ext uri="{FF2B5EF4-FFF2-40B4-BE49-F238E27FC236}">
                <a16:creationId xmlns:a16="http://schemas.microsoft.com/office/drawing/2014/main" xmlns="" id="{17CDB908-DF64-4C54-9FD1-F79B3B9F85CA}"/>
              </a:ext>
            </a:extLst>
          </p:cNvPr>
          <p:cNvSpPr/>
          <p:nvPr/>
        </p:nvSpPr>
        <p:spPr>
          <a:xfrm>
            <a:off x="2844966" y="3293023"/>
            <a:ext cx="533414" cy="995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a:extLst>
              <a:ext uri="{FF2B5EF4-FFF2-40B4-BE49-F238E27FC236}">
                <a16:creationId xmlns:a16="http://schemas.microsoft.com/office/drawing/2014/main" xmlns="" id="{967C8356-7823-4B3B-8A0F-31F5B4B0111D}"/>
              </a:ext>
            </a:extLst>
          </p:cNvPr>
          <p:cNvSpPr/>
          <p:nvPr/>
        </p:nvSpPr>
        <p:spPr>
          <a:xfrm>
            <a:off x="5368683" y="5035826"/>
            <a:ext cx="1429682" cy="490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xmlns="" id="{FE2B8552-CA10-4B6E-A894-C16486D2BF2B}"/>
              </a:ext>
            </a:extLst>
          </p:cNvPr>
          <p:cNvSpPr/>
          <p:nvPr/>
        </p:nvSpPr>
        <p:spPr>
          <a:xfrm>
            <a:off x="7437575" y="4701307"/>
            <a:ext cx="3636272"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Nel diritto uniforme non è contemplata a livello generale </a:t>
            </a:r>
          </a:p>
        </p:txBody>
      </p:sp>
    </p:spTree>
    <p:extLst>
      <p:ext uri="{BB962C8B-B14F-4D97-AF65-F5344CB8AC3E}">
        <p14:creationId xmlns:p14="http://schemas.microsoft.com/office/powerpoint/2010/main" val="1365118339"/>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2234</TotalTime>
  <Words>3278</Words>
  <Application>Microsoft Office PowerPoint</Application>
  <PresentationFormat>Widescreen</PresentationFormat>
  <Paragraphs>239</Paragraphs>
  <Slides>46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46</vt:i4>
      </vt:variant>
    </vt:vector>
  </HeadingPairs>
  <TitlesOfParts>
    <vt:vector size="53" baseType="lpstr">
      <vt:lpstr>Arial</vt:lpstr>
      <vt:lpstr>Calibri</vt:lpstr>
      <vt:lpstr>Cambria Math</vt:lpstr>
      <vt:lpstr>Century Gothic</vt:lpstr>
      <vt:lpstr>Times New Roman</vt:lpstr>
      <vt:lpstr>Wingdings 3</vt:lpstr>
      <vt:lpstr>Filo</vt:lpstr>
      <vt:lpstr>Presentazione standard di PowerPoint</vt:lpstr>
      <vt:lpstr>Presentazione standard di PowerPoint</vt:lpstr>
      <vt:lpstr>Impresa di navigazione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232</cp:revision>
  <dcterms:created xsi:type="dcterms:W3CDTF">2019-06-28T16:40:01Z</dcterms:created>
  <dcterms:modified xsi:type="dcterms:W3CDTF">2020-10-27T09:37:36Z</dcterms:modified>
</cp:coreProperties>
</file>