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32" r:id="rId1"/>
  </p:sldMasterIdLst>
  <p:sldIdLst>
    <p:sldId id="256" r:id="rId2"/>
    <p:sldId id="258" r:id="rId3"/>
    <p:sldId id="257" r:id="rId4"/>
    <p:sldId id="259" r:id="rId5"/>
    <p:sldId id="260" r:id="rId6"/>
    <p:sldId id="261" r:id="rId7"/>
    <p:sldId id="262" r:id="rId8"/>
    <p:sldId id="264" r:id="rId9"/>
    <p:sldId id="266" r:id="rId10"/>
    <p:sldId id="272" r:id="rId11"/>
    <p:sldId id="271" r:id="rId12"/>
    <p:sldId id="267" r:id="rId13"/>
    <p:sldId id="268" r:id="rId14"/>
    <p:sldId id="269" r:id="rId15"/>
    <p:sldId id="270" r:id="rId1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94409"/>
  </p:normalViewPr>
  <p:slideViewPr>
    <p:cSldViewPr snapToGrid="0">
      <p:cViewPr varScale="1">
        <p:scale>
          <a:sx n="102" d="100"/>
          <a:sy n="102" d="100"/>
        </p:scale>
        <p:origin x="952" y="16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_rels/data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svg"/><Relationship Id="rId1" Type="http://schemas.openxmlformats.org/officeDocument/2006/relationships/image" Target="../media/image3.png"/><Relationship Id="rId6" Type="http://schemas.openxmlformats.org/officeDocument/2006/relationships/image" Target="../media/image8.svg"/><Relationship Id="rId5" Type="http://schemas.openxmlformats.org/officeDocument/2006/relationships/image" Target="../media/image7.png"/><Relationship Id="rId4" Type="http://schemas.openxmlformats.org/officeDocument/2006/relationships/image" Target="../media/image6.svg"/></Relationships>
</file>

<file path=ppt/diagrams/_rels/drawing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svg"/><Relationship Id="rId1" Type="http://schemas.openxmlformats.org/officeDocument/2006/relationships/image" Target="../media/image3.png"/><Relationship Id="rId6" Type="http://schemas.openxmlformats.org/officeDocument/2006/relationships/image" Target="../media/image8.svg"/><Relationship Id="rId5" Type="http://schemas.openxmlformats.org/officeDocument/2006/relationships/image" Target="../media/image7.png"/><Relationship Id="rId4" Type="http://schemas.openxmlformats.org/officeDocument/2006/relationships/image" Target="../media/image6.svg"/></Relationships>
</file>

<file path=ppt/diagrams/colors1.xml><?xml version="1.0" encoding="utf-8"?>
<dgm:colorsDef xmlns:dgm="http://schemas.openxmlformats.org/drawingml/2006/diagram" xmlns:a="http://schemas.openxmlformats.org/drawingml/2006/main" uniqueId="urn:microsoft.com/office/officeart/2018/5/colors/Iconchunking_neutralicon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1A66772-F185-4D58-B8BB-E9370D7A7A2B}" type="doc">
      <dgm:prSet loTypeId="urn:microsoft.com/office/officeart/2018/5/layout/IconCircleLabelList" loCatId="icon" qsTypeId="urn:microsoft.com/office/officeart/2005/8/quickstyle/simple1" qsCatId="simple" csTypeId="urn:microsoft.com/office/officeart/2018/5/colors/Iconchunking_neutralicon_colorful1" csCatId="colorful" phldr="1"/>
      <dgm:spPr/>
      <dgm:t>
        <a:bodyPr rtlCol="0"/>
        <a:lstStyle/>
        <a:p>
          <a:pPr rtl="0"/>
          <a:endParaRPr lang="en-US"/>
        </a:p>
      </dgm:t>
    </dgm:pt>
    <dgm:pt modelId="{40FC4FFE-8987-4A26-B7F4-8A516F18ADAE}">
      <dgm:prSet/>
      <dgm:spPr/>
      <dgm:t>
        <a:bodyPr rtlCol="0"/>
        <a:lstStyle/>
        <a:p>
          <a:pPr rtl="0">
            <a:lnSpc>
              <a:spcPct val="100000"/>
            </a:lnSpc>
            <a:defRPr cap="all"/>
          </a:pPr>
          <a:r>
            <a:rPr lang="it" dirty="0"/>
            <a:t>MIGLIORAMENTO DELL’ACCESSO AI BENI E AI SERVIZI DIGITALI PER CONSUMATORI E IMPRESE </a:t>
          </a:r>
        </a:p>
      </dgm:t>
    </dgm:pt>
    <dgm:pt modelId="{CAD7EF86-FB23-41F6-BF42-040B36DEFDB1}" type="parTrans" cxnId="{C7AD8469-3C68-4AF9-AB82-79B0043AA120}">
      <dgm:prSet/>
      <dgm:spPr/>
      <dgm:t>
        <a:bodyPr rtlCol="0"/>
        <a:lstStyle/>
        <a:p>
          <a:pPr rtl="0"/>
          <a:endParaRPr lang="en-US"/>
        </a:p>
      </dgm:t>
    </dgm:pt>
    <dgm:pt modelId="{5B62599A-5C9B-48E7-896E-EA782AC60C8B}" type="sibTrans" cxnId="{C7AD8469-3C68-4AF9-AB82-79B0043AA120}">
      <dgm:prSet/>
      <dgm:spPr/>
      <dgm:t>
        <a:bodyPr rtlCol="0"/>
        <a:lstStyle/>
        <a:p>
          <a:pPr rtl="0"/>
          <a:endParaRPr lang="en-US"/>
        </a:p>
      </dgm:t>
    </dgm:pt>
    <dgm:pt modelId="{49225C73-1633-42F1-AB3B-7CB183E5F8B8}">
      <dgm:prSet/>
      <dgm:spPr/>
      <dgm:t>
        <a:bodyPr rtlCol="0"/>
        <a:lstStyle/>
        <a:p>
          <a:pPr rtl="0">
            <a:lnSpc>
              <a:spcPct val="100000"/>
            </a:lnSpc>
            <a:defRPr cap="all"/>
          </a:pPr>
          <a:r>
            <a:rPr lang="it" dirty="0"/>
            <a:t>CREAZIONE DI contesto FAVOREVOLE ALLA CRESCITA DELLE RETI DIGITALI E DEI SERVIZI INNOVATIVI</a:t>
          </a:r>
        </a:p>
      </dgm:t>
    </dgm:pt>
    <dgm:pt modelId="{1A0E2090-1D4F-438A-8766-B6030CE01ADD}" type="parTrans" cxnId="{A9154303-8225-4248-91DC-1B0156A35F07}">
      <dgm:prSet/>
      <dgm:spPr/>
      <dgm:t>
        <a:bodyPr rtlCol="0"/>
        <a:lstStyle/>
        <a:p>
          <a:pPr rtl="0"/>
          <a:endParaRPr lang="en-US"/>
        </a:p>
      </dgm:t>
    </dgm:pt>
    <dgm:pt modelId="{9646853A-8964-4519-A5B1-0B7D18B2983D}" type="sibTrans" cxnId="{A9154303-8225-4248-91DC-1B0156A35F07}">
      <dgm:prSet/>
      <dgm:spPr/>
      <dgm:t>
        <a:bodyPr rtlCol="0"/>
        <a:lstStyle/>
        <a:p>
          <a:pPr rtl="0"/>
          <a:endParaRPr lang="en-US"/>
        </a:p>
      </dgm:t>
    </dgm:pt>
    <dgm:pt modelId="{1C383F32-22E8-4F62-A3E0-BDC3D5F48992}">
      <dgm:prSet/>
      <dgm:spPr/>
      <dgm:t>
        <a:bodyPr rtlCol="0"/>
        <a:lstStyle/>
        <a:p>
          <a:pPr rtl="0">
            <a:lnSpc>
              <a:spcPct val="100000"/>
            </a:lnSpc>
            <a:defRPr cap="all"/>
          </a:pPr>
          <a:r>
            <a:rPr lang="it" dirty="0"/>
            <a:t>CRESCITA DELL’ECONOMIA DIGITALE EUROPEA</a:t>
          </a:r>
        </a:p>
      </dgm:t>
    </dgm:pt>
    <dgm:pt modelId="{A7920A2F-3244-4159-AF04-6A1D38B7B317}" type="parTrans" cxnId="{C4CCE57E-E871-46D6-BAD5-880252C95D22}">
      <dgm:prSet/>
      <dgm:spPr/>
      <dgm:t>
        <a:bodyPr rtlCol="0"/>
        <a:lstStyle/>
        <a:p>
          <a:pPr rtl="0"/>
          <a:endParaRPr lang="en-US"/>
        </a:p>
      </dgm:t>
    </dgm:pt>
    <dgm:pt modelId="{8500F72A-2C6D-4FDF-9C1D-CA691380EB0B}" type="sibTrans" cxnId="{C4CCE57E-E871-46D6-BAD5-880252C95D22}">
      <dgm:prSet/>
      <dgm:spPr/>
      <dgm:t>
        <a:bodyPr rtlCol="0"/>
        <a:lstStyle/>
        <a:p>
          <a:pPr rtl="0"/>
          <a:endParaRPr lang="en-US"/>
        </a:p>
      </dgm:t>
    </dgm:pt>
    <dgm:pt modelId="{50B3CE7C-E10B-4E23-BD93-03664997C932}" type="pres">
      <dgm:prSet presAssocID="{01A66772-F185-4D58-B8BB-E9370D7A7A2B}" presName="root" presStyleCnt="0">
        <dgm:presLayoutVars>
          <dgm:dir/>
          <dgm:resizeHandles val="exact"/>
        </dgm:presLayoutVars>
      </dgm:prSet>
      <dgm:spPr/>
    </dgm:pt>
    <dgm:pt modelId="{DE9CE479-E4AE-4283-AEF1-10C1535B4324}" type="pres">
      <dgm:prSet presAssocID="{40FC4FFE-8987-4A26-B7F4-8A516F18ADAE}" presName="compNode" presStyleCnt="0"/>
      <dgm:spPr/>
    </dgm:pt>
    <dgm:pt modelId="{B59FCF02-CAD2-4D6F-9542-AD86711168CA}" type="pres">
      <dgm:prSet presAssocID="{40FC4FFE-8987-4A26-B7F4-8A516F18ADAE}" presName="iconBgRect" presStyleLbl="bgShp" presStyleIdx="0" presStyleCnt="3"/>
      <dgm:spPr/>
    </dgm:pt>
    <dgm:pt modelId="{7C175B98-93F4-4D7C-BB95-1514AB879CD5}" type="pres">
      <dgm:prSet presAssocID="{40FC4FFE-8987-4A26-B7F4-8A516F18ADAE}" presName="iconRect" presStyleLbl="node1" presStyleIdx="0" presStyleCnt="3"/>
      <dgm:spPr>
        <a:blipFill>
          <a:blip xmlns:r="http://schemas.openxmlformats.org/officeDocument/2006/relationships" r:embed="rId1" cstate="print">
            <a:extLst>
              <a:ext uri="{28A0092B-C50C-407E-A947-70E740481C1C}">
                <a14:useLocalDpi xmlns:a14="http://schemas.microsoft.com/office/drawing/2010/main" val="0"/>
              </a:ext>
              <a:ext uri="{96DAC541-7B7A-43D3-8B79-37D633B846F1}">
                <asvg:svgBlip xmlns:asvg="http://schemas.microsoft.com/office/drawing/2016/SVG/main" r:embed="rId2"/>
              </a:ext>
            </a:extLst>
          </a:blip>
          <a:srcRect/>
          <a:stretch>
            <a:fillRect/>
          </a:stretch>
        </a:blipFill>
        <a:ln>
          <a:noFill/>
        </a:ln>
      </dgm:spPr>
      <dgm:extLst>
        <a:ext uri="{E40237B7-FDA0-4F09-8148-C483321AD2D9}">
          <dgm14:cNvPr xmlns:dgm14="http://schemas.microsoft.com/office/drawing/2010/diagram" id="0" name="" descr="Bar graph with downward trend"/>
        </a:ext>
      </dgm:extLst>
    </dgm:pt>
    <dgm:pt modelId="{677A3090-5F01-43FD-9FA6-C0420AD80FD6}" type="pres">
      <dgm:prSet presAssocID="{40FC4FFE-8987-4A26-B7F4-8A516F18ADAE}" presName="spaceRect" presStyleCnt="0"/>
      <dgm:spPr/>
    </dgm:pt>
    <dgm:pt modelId="{127117FB-F8A7-4A20-A8A7-EC686DDC76D0}" type="pres">
      <dgm:prSet presAssocID="{40FC4FFE-8987-4A26-B7F4-8A516F18ADAE}" presName="textRect" presStyleLbl="revTx" presStyleIdx="0" presStyleCnt="3">
        <dgm:presLayoutVars>
          <dgm:chMax val="1"/>
          <dgm:chPref val="1"/>
        </dgm:presLayoutVars>
      </dgm:prSet>
      <dgm:spPr/>
    </dgm:pt>
    <dgm:pt modelId="{FD1EED9C-83D3-41AD-A09B-D3B36354168F}" type="pres">
      <dgm:prSet presAssocID="{5B62599A-5C9B-48E7-896E-EA782AC60C8B}" presName="sibTrans" presStyleCnt="0"/>
      <dgm:spPr/>
    </dgm:pt>
    <dgm:pt modelId="{C998AB0A-577D-44AA-A068-F634DDE7BD47}" type="pres">
      <dgm:prSet presAssocID="{49225C73-1633-42F1-AB3B-7CB183E5F8B8}" presName="compNode" presStyleCnt="0"/>
      <dgm:spPr/>
    </dgm:pt>
    <dgm:pt modelId="{BCD8CDD9-0C56-4401-ADB1-8B48DAB2C96F}" type="pres">
      <dgm:prSet presAssocID="{49225C73-1633-42F1-AB3B-7CB183E5F8B8}" presName="iconBgRect" presStyleLbl="bgShp" presStyleIdx="1" presStyleCnt="3"/>
      <dgm:spPr/>
    </dgm:pt>
    <dgm:pt modelId="{DB4CA7C4-FCA1-4127-B20A-2A5C031A3CF4}" type="pres">
      <dgm:prSet presAssocID="{49225C73-1633-42F1-AB3B-7CB183E5F8B8}" presName="iconRect" presStyleLbl="node1" presStyleIdx="1" presStyleCnt="3"/>
      <dgm:spPr>
        <a:blipFill>
          <a:blip xmlns:r="http://schemas.openxmlformats.org/officeDocument/2006/relationships" r:embed="rId3" cstate="print">
            <a:extLst>
              <a:ext uri="{28A0092B-C50C-407E-A947-70E740481C1C}">
                <a14:useLocalDpi xmlns:a14="http://schemas.microsoft.com/office/drawing/2010/main" val="0"/>
              </a:ext>
              <a:ext uri="{96DAC541-7B7A-43D3-8B79-37D633B846F1}">
                <asvg:svgBlip xmlns:asvg="http://schemas.microsoft.com/office/drawing/2016/SVG/main" r:embed="rId4"/>
              </a:ext>
            </a:extLst>
          </a:blip>
          <a:srcRect/>
          <a:stretch>
            <a:fillRect/>
          </a:stretch>
        </a:blipFill>
        <a:ln>
          <a:noFill/>
        </a:ln>
      </dgm:spPr>
      <dgm:extLst>
        <a:ext uri="{E40237B7-FDA0-4F09-8148-C483321AD2D9}">
          <dgm14:cNvPr xmlns:dgm14="http://schemas.microsoft.com/office/drawing/2010/diagram" id="0" name="" descr="Presentation with bar chart"/>
        </a:ext>
      </dgm:extLst>
    </dgm:pt>
    <dgm:pt modelId="{9B0C8FBF-0BDD-48A5-967E-F3FE71659F6A}" type="pres">
      <dgm:prSet presAssocID="{49225C73-1633-42F1-AB3B-7CB183E5F8B8}" presName="spaceRect" presStyleCnt="0"/>
      <dgm:spPr/>
    </dgm:pt>
    <dgm:pt modelId="{7E6FE37A-5DB0-4899-9FCB-0CE39BC185F8}" type="pres">
      <dgm:prSet presAssocID="{49225C73-1633-42F1-AB3B-7CB183E5F8B8}" presName="textRect" presStyleLbl="revTx" presStyleIdx="1" presStyleCnt="3">
        <dgm:presLayoutVars>
          <dgm:chMax val="1"/>
          <dgm:chPref val="1"/>
        </dgm:presLayoutVars>
      </dgm:prSet>
      <dgm:spPr/>
    </dgm:pt>
    <dgm:pt modelId="{5A266296-0042-402F-92EF-D59AB148E92E}" type="pres">
      <dgm:prSet presAssocID="{9646853A-8964-4519-A5B1-0B7D18B2983D}" presName="sibTrans" presStyleCnt="0"/>
      <dgm:spPr/>
    </dgm:pt>
    <dgm:pt modelId="{ECFA770B-DE2C-4683-A038-58D0FE44BC27}" type="pres">
      <dgm:prSet presAssocID="{1C383F32-22E8-4F62-A3E0-BDC3D5F48992}" presName="compNode" presStyleCnt="0"/>
      <dgm:spPr/>
    </dgm:pt>
    <dgm:pt modelId="{FF93E135-77D6-48A0-8871-9BC93D705D06}" type="pres">
      <dgm:prSet presAssocID="{1C383F32-22E8-4F62-A3E0-BDC3D5F48992}" presName="iconBgRect" presStyleLbl="bgShp" presStyleIdx="2" presStyleCnt="3"/>
      <dgm:spPr/>
    </dgm:pt>
    <dgm:pt modelId="{39509775-983E-4110-B989-EE2CD6514BE0}" type="pres">
      <dgm:prSet presAssocID="{1C383F32-22E8-4F62-A3E0-BDC3D5F48992}" presName="iconRect" presStyleLbl="node1" presStyleIdx="2" presStyleCnt="3"/>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rcRect/>
          <a:stretch>
            <a:fillRect/>
          </a:stretch>
        </a:blipFill>
        <a:ln>
          <a:noFill/>
        </a:ln>
      </dgm:spPr>
      <dgm:extLst>
        <a:ext uri="{E40237B7-FDA0-4F09-8148-C483321AD2D9}">
          <dgm14:cNvPr xmlns:dgm14="http://schemas.microsoft.com/office/drawing/2010/diagram" id="0" name="" descr="Stopwatch"/>
        </a:ext>
      </dgm:extLst>
    </dgm:pt>
    <dgm:pt modelId="{493B43B2-705C-4AE5-8A77-D8DEEDA1B5CF}" type="pres">
      <dgm:prSet presAssocID="{1C383F32-22E8-4F62-A3E0-BDC3D5F48992}" presName="spaceRect" presStyleCnt="0"/>
      <dgm:spPr/>
    </dgm:pt>
    <dgm:pt modelId="{1AEDC777-00B3-41D7-9AE1-23D741E941C3}" type="pres">
      <dgm:prSet presAssocID="{1C383F32-22E8-4F62-A3E0-BDC3D5F48992}" presName="textRect" presStyleLbl="revTx" presStyleIdx="2" presStyleCnt="3">
        <dgm:presLayoutVars>
          <dgm:chMax val="1"/>
          <dgm:chPref val="1"/>
        </dgm:presLayoutVars>
      </dgm:prSet>
      <dgm:spPr/>
    </dgm:pt>
  </dgm:ptLst>
  <dgm:cxnLst>
    <dgm:cxn modelId="{A9154303-8225-4248-91DC-1B0156A35F07}" srcId="{01A66772-F185-4D58-B8BB-E9370D7A7A2B}" destId="{49225C73-1633-42F1-AB3B-7CB183E5F8B8}" srcOrd="1" destOrd="0" parTransId="{1A0E2090-1D4F-438A-8766-B6030CE01ADD}" sibTransId="{9646853A-8964-4519-A5B1-0B7D18B2983D}"/>
    <dgm:cxn modelId="{7A710F69-5154-4855-ACF5-BC7C1BF85A80}" type="presOf" srcId="{49225C73-1633-42F1-AB3B-7CB183E5F8B8}" destId="{7E6FE37A-5DB0-4899-9FCB-0CE39BC185F8}" srcOrd="0" destOrd="0" presId="urn:microsoft.com/office/officeart/2018/5/layout/IconCircleLabelList"/>
    <dgm:cxn modelId="{C7AD8469-3C68-4AF9-AB82-79B0043AA120}" srcId="{01A66772-F185-4D58-B8BB-E9370D7A7A2B}" destId="{40FC4FFE-8987-4A26-B7F4-8A516F18ADAE}" srcOrd="0" destOrd="0" parTransId="{CAD7EF86-FB23-41F6-BF42-040B36DEFDB1}" sibTransId="{5B62599A-5C9B-48E7-896E-EA782AC60C8B}"/>
    <dgm:cxn modelId="{676D3A6A-6EA7-4483-BB12-0BD4A7D7AF9D}" type="presOf" srcId="{01A66772-F185-4D58-B8BB-E9370D7A7A2B}" destId="{50B3CE7C-E10B-4E23-BD93-03664997C932}" srcOrd="0" destOrd="0" presId="urn:microsoft.com/office/officeart/2018/5/layout/IconCircleLabelList"/>
    <dgm:cxn modelId="{1496FC70-DB8B-48D4-98DE-DD2856E389EE}" type="presOf" srcId="{1C383F32-22E8-4F62-A3E0-BDC3D5F48992}" destId="{1AEDC777-00B3-41D7-9AE1-23D741E941C3}" srcOrd="0" destOrd="0" presId="urn:microsoft.com/office/officeart/2018/5/layout/IconCircleLabelList"/>
    <dgm:cxn modelId="{C4CCE57E-E871-46D6-BAD5-880252C95D22}" srcId="{01A66772-F185-4D58-B8BB-E9370D7A7A2B}" destId="{1C383F32-22E8-4F62-A3E0-BDC3D5F48992}" srcOrd="2" destOrd="0" parTransId="{A7920A2F-3244-4159-AF04-6A1D38B7B317}" sibTransId="{8500F72A-2C6D-4FDF-9C1D-CA691380EB0B}"/>
    <dgm:cxn modelId="{355227E3-55E0-4343-BC8D-FC0EB1694F48}" type="presOf" srcId="{40FC4FFE-8987-4A26-B7F4-8A516F18ADAE}" destId="{127117FB-F8A7-4A20-A8A7-EC686DDC76D0}" srcOrd="0" destOrd="0" presId="urn:microsoft.com/office/officeart/2018/5/layout/IconCircleLabelList"/>
    <dgm:cxn modelId="{555498CB-3ED1-404E-A25F-EB243EFC5FB1}" type="presParOf" srcId="{50B3CE7C-E10B-4E23-BD93-03664997C932}" destId="{DE9CE479-E4AE-4283-AEF1-10C1535B4324}" srcOrd="0" destOrd="0" presId="urn:microsoft.com/office/officeart/2018/5/layout/IconCircleLabelList"/>
    <dgm:cxn modelId="{11F12D49-CD08-4D50-BD13-3ECBC3A476A4}" type="presParOf" srcId="{DE9CE479-E4AE-4283-AEF1-10C1535B4324}" destId="{B59FCF02-CAD2-4D6F-9542-AD86711168CA}" srcOrd="0" destOrd="0" presId="urn:microsoft.com/office/officeart/2018/5/layout/IconCircleLabelList"/>
    <dgm:cxn modelId="{F443A659-540B-487B-97F9-49219CF60D6B}" type="presParOf" srcId="{DE9CE479-E4AE-4283-AEF1-10C1535B4324}" destId="{7C175B98-93F4-4D7C-BB95-1514AB879CD5}" srcOrd="1" destOrd="0" presId="urn:microsoft.com/office/officeart/2018/5/layout/IconCircleLabelList"/>
    <dgm:cxn modelId="{A503D7AB-7D64-4163-93B5-1CEEDAE81823}" type="presParOf" srcId="{DE9CE479-E4AE-4283-AEF1-10C1535B4324}" destId="{677A3090-5F01-43FD-9FA6-C0420AD80FD6}" srcOrd="2" destOrd="0" presId="urn:microsoft.com/office/officeart/2018/5/layout/IconCircleLabelList"/>
    <dgm:cxn modelId="{780188ED-7DCE-45BB-B6AF-91BE48969612}" type="presParOf" srcId="{DE9CE479-E4AE-4283-AEF1-10C1535B4324}" destId="{127117FB-F8A7-4A20-A8A7-EC686DDC76D0}" srcOrd="3" destOrd="0" presId="urn:microsoft.com/office/officeart/2018/5/layout/IconCircleLabelList"/>
    <dgm:cxn modelId="{155719F8-A89B-4E96-BC49-C48BC717F480}" type="presParOf" srcId="{50B3CE7C-E10B-4E23-BD93-03664997C932}" destId="{FD1EED9C-83D3-41AD-A09B-D3B36354168F}" srcOrd="1" destOrd="0" presId="urn:microsoft.com/office/officeart/2018/5/layout/IconCircleLabelList"/>
    <dgm:cxn modelId="{2772E199-56B0-4310-A55E-67D00CA3E59E}" type="presParOf" srcId="{50B3CE7C-E10B-4E23-BD93-03664997C932}" destId="{C998AB0A-577D-44AA-A068-F634DDE7BD47}" srcOrd="2" destOrd="0" presId="urn:microsoft.com/office/officeart/2018/5/layout/IconCircleLabelList"/>
    <dgm:cxn modelId="{4E351D18-D97F-4B92-A608-2E9600B91C28}" type="presParOf" srcId="{C998AB0A-577D-44AA-A068-F634DDE7BD47}" destId="{BCD8CDD9-0C56-4401-ADB1-8B48DAB2C96F}" srcOrd="0" destOrd="0" presId="urn:microsoft.com/office/officeart/2018/5/layout/IconCircleLabelList"/>
    <dgm:cxn modelId="{B3DC724C-4569-4E9D-BD5A-49E4CD991FD0}" type="presParOf" srcId="{C998AB0A-577D-44AA-A068-F634DDE7BD47}" destId="{DB4CA7C4-FCA1-4127-B20A-2A5C031A3CF4}" srcOrd="1" destOrd="0" presId="urn:microsoft.com/office/officeart/2018/5/layout/IconCircleLabelList"/>
    <dgm:cxn modelId="{AD1AB552-CCE0-4911-BB9E-5D4A60B21F4F}" type="presParOf" srcId="{C998AB0A-577D-44AA-A068-F634DDE7BD47}" destId="{9B0C8FBF-0BDD-48A5-967E-F3FE71659F6A}" srcOrd="2" destOrd="0" presId="urn:microsoft.com/office/officeart/2018/5/layout/IconCircleLabelList"/>
    <dgm:cxn modelId="{8558F796-2D01-40FE-A21A-7530EEBC3BC3}" type="presParOf" srcId="{C998AB0A-577D-44AA-A068-F634DDE7BD47}" destId="{7E6FE37A-5DB0-4899-9FCB-0CE39BC185F8}" srcOrd="3" destOrd="0" presId="urn:microsoft.com/office/officeart/2018/5/layout/IconCircleLabelList"/>
    <dgm:cxn modelId="{1532E2BE-82E9-40A4-A6F7-40B60FC879AE}" type="presParOf" srcId="{50B3CE7C-E10B-4E23-BD93-03664997C932}" destId="{5A266296-0042-402F-92EF-D59AB148E92E}" srcOrd="3" destOrd="0" presId="urn:microsoft.com/office/officeart/2018/5/layout/IconCircleLabelList"/>
    <dgm:cxn modelId="{3A7F4DB9-1469-4F58-B633-24B7EEE084D1}" type="presParOf" srcId="{50B3CE7C-E10B-4E23-BD93-03664997C932}" destId="{ECFA770B-DE2C-4683-A038-58D0FE44BC27}" srcOrd="4" destOrd="0" presId="urn:microsoft.com/office/officeart/2018/5/layout/IconCircleLabelList"/>
    <dgm:cxn modelId="{91311827-CDAC-4BA8-B4A3-117AFD1CEE2D}" type="presParOf" srcId="{ECFA770B-DE2C-4683-A038-58D0FE44BC27}" destId="{FF93E135-77D6-48A0-8871-9BC93D705D06}" srcOrd="0" destOrd="0" presId="urn:microsoft.com/office/officeart/2018/5/layout/IconCircleLabelList"/>
    <dgm:cxn modelId="{83B7CA40-11B7-4507-8422-A40F02D469B2}" type="presParOf" srcId="{ECFA770B-DE2C-4683-A038-58D0FE44BC27}" destId="{39509775-983E-4110-B989-EE2CD6514BE0}" srcOrd="1" destOrd="0" presId="urn:microsoft.com/office/officeart/2018/5/layout/IconCircleLabelList"/>
    <dgm:cxn modelId="{A44BB251-01EB-4DEF-A28C-6D495183E4DC}" type="presParOf" srcId="{ECFA770B-DE2C-4683-A038-58D0FE44BC27}" destId="{493B43B2-705C-4AE5-8A77-D8DEEDA1B5CF}" srcOrd="2" destOrd="0" presId="urn:microsoft.com/office/officeart/2018/5/layout/IconCircleLabelList"/>
    <dgm:cxn modelId="{1EFA52DF-3C80-4DAA-BED6-AFE2F81796B2}" type="presParOf" srcId="{ECFA770B-DE2C-4683-A038-58D0FE44BC27}" destId="{1AEDC777-00B3-41D7-9AE1-23D741E941C3}" srcOrd="3" destOrd="0" presId="urn:microsoft.com/office/officeart/2018/5/layout/IconCircleLabel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59FCF02-CAD2-4D6F-9542-AD86711168CA}">
      <dsp:nvSpPr>
        <dsp:cNvPr id="0" name=""/>
        <dsp:cNvSpPr/>
      </dsp:nvSpPr>
      <dsp:spPr>
        <a:xfrm>
          <a:off x="616949" y="310305"/>
          <a:ext cx="1818562" cy="1818562"/>
        </a:xfrm>
        <a:prstGeom prst="ellipse">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7C175B98-93F4-4D7C-BB95-1514AB879CD5}">
      <dsp:nvSpPr>
        <dsp:cNvPr id="0" name=""/>
        <dsp:cNvSpPr/>
      </dsp:nvSpPr>
      <dsp:spPr>
        <a:xfrm>
          <a:off x="1004512" y="697868"/>
          <a:ext cx="1043437" cy="1043437"/>
        </a:xfrm>
        <a:prstGeom prst="rect">
          <a:avLst/>
        </a:prstGeom>
        <a:blipFill>
          <a:blip xmlns:r="http://schemas.openxmlformats.org/officeDocument/2006/relationships" r:embed="rId1" cstate="print">
            <a:extLst>
              <a:ext uri="{28A0092B-C50C-407E-A947-70E740481C1C}">
                <a14:useLocalDpi xmlns:a14="http://schemas.microsoft.com/office/drawing/2010/main" val="0"/>
              </a:ext>
              <a:ext uri="{96DAC541-7B7A-43D3-8B79-37D633B846F1}">
                <asvg:svgBlip xmlns:asvg="http://schemas.microsoft.com/office/drawing/2016/SVG/main" r:embed="rId2"/>
              </a:ext>
            </a:extLst>
          </a:blip>
          <a:srcRect/>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127117FB-F8A7-4A20-A8A7-EC686DDC76D0}">
      <dsp:nvSpPr>
        <dsp:cNvPr id="0" name=""/>
        <dsp:cNvSpPr/>
      </dsp:nvSpPr>
      <dsp:spPr>
        <a:xfrm>
          <a:off x="35606" y="2695306"/>
          <a:ext cx="298125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rtlCol="0" anchor="t" anchorCtr="0">
          <a:noAutofit/>
        </a:bodyPr>
        <a:lstStyle/>
        <a:p>
          <a:pPr marL="0" lvl="0" indent="0" algn="ctr" defTabSz="622300" rtl="0">
            <a:lnSpc>
              <a:spcPct val="100000"/>
            </a:lnSpc>
            <a:spcBef>
              <a:spcPct val="0"/>
            </a:spcBef>
            <a:spcAft>
              <a:spcPct val="35000"/>
            </a:spcAft>
            <a:buNone/>
            <a:defRPr cap="all"/>
          </a:pPr>
          <a:r>
            <a:rPr lang="it" sz="1400" kern="1200" dirty="0"/>
            <a:t>MIGLIORAMENTO DELL’ACCESSO AI BENI E AI SERVIZI DIGITALI PER CONSUMATORI E IMPRESE </a:t>
          </a:r>
        </a:p>
      </dsp:txBody>
      <dsp:txXfrm>
        <a:off x="35606" y="2695306"/>
        <a:ext cx="2981250" cy="720000"/>
      </dsp:txXfrm>
    </dsp:sp>
    <dsp:sp modelId="{BCD8CDD9-0C56-4401-ADB1-8B48DAB2C96F}">
      <dsp:nvSpPr>
        <dsp:cNvPr id="0" name=""/>
        <dsp:cNvSpPr/>
      </dsp:nvSpPr>
      <dsp:spPr>
        <a:xfrm>
          <a:off x="4119918" y="310305"/>
          <a:ext cx="1818562" cy="1818562"/>
        </a:xfrm>
        <a:prstGeom prst="ellipse">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DB4CA7C4-FCA1-4127-B20A-2A5C031A3CF4}">
      <dsp:nvSpPr>
        <dsp:cNvPr id="0" name=""/>
        <dsp:cNvSpPr/>
      </dsp:nvSpPr>
      <dsp:spPr>
        <a:xfrm>
          <a:off x="4507481" y="697868"/>
          <a:ext cx="1043437" cy="1043437"/>
        </a:xfrm>
        <a:prstGeom prst="rect">
          <a:avLst/>
        </a:prstGeom>
        <a:blipFill>
          <a:blip xmlns:r="http://schemas.openxmlformats.org/officeDocument/2006/relationships" r:embed="rId3" cstate="print">
            <a:extLst>
              <a:ext uri="{28A0092B-C50C-407E-A947-70E740481C1C}">
                <a14:useLocalDpi xmlns:a14="http://schemas.microsoft.com/office/drawing/2010/main" val="0"/>
              </a:ext>
              <a:ext uri="{96DAC541-7B7A-43D3-8B79-37D633B846F1}">
                <asvg:svgBlip xmlns:asvg="http://schemas.microsoft.com/office/drawing/2016/SVG/main" r:embed="rId4"/>
              </a:ext>
            </a:extLst>
          </a:blip>
          <a:srcRect/>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7E6FE37A-5DB0-4899-9FCB-0CE39BC185F8}">
      <dsp:nvSpPr>
        <dsp:cNvPr id="0" name=""/>
        <dsp:cNvSpPr/>
      </dsp:nvSpPr>
      <dsp:spPr>
        <a:xfrm>
          <a:off x="3538574" y="2695306"/>
          <a:ext cx="298125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rtlCol="0" anchor="t" anchorCtr="0">
          <a:noAutofit/>
        </a:bodyPr>
        <a:lstStyle/>
        <a:p>
          <a:pPr marL="0" lvl="0" indent="0" algn="ctr" defTabSz="622300" rtl="0">
            <a:lnSpc>
              <a:spcPct val="100000"/>
            </a:lnSpc>
            <a:spcBef>
              <a:spcPct val="0"/>
            </a:spcBef>
            <a:spcAft>
              <a:spcPct val="35000"/>
            </a:spcAft>
            <a:buNone/>
            <a:defRPr cap="all"/>
          </a:pPr>
          <a:r>
            <a:rPr lang="it" sz="1400" kern="1200" dirty="0"/>
            <a:t>CREAZIONE DI contesto FAVOREVOLE ALLA CRESCITA DELLE RETI DIGITALI E DEI SERVIZI INNOVATIVI</a:t>
          </a:r>
        </a:p>
      </dsp:txBody>
      <dsp:txXfrm>
        <a:off x="3538574" y="2695306"/>
        <a:ext cx="2981250" cy="720000"/>
      </dsp:txXfrm>
    </dsp:sp>
    <dsp:sp modelId="{FF93E135-77D6-48A0-8871-9BC93D705D06}">
      <dsp:nvSpPr>
        <dsp:cNvPr id="0" name=""/>
        <dsp:cNvSpPr/>
      </dsp:nvSpPr>
      <dsp:spPr>
        <a:xfrm>
          <a:off x="7622887" y="310305"/>
          <a:ext cx="1818562" cy="1818562"/>
        </a:xfrm>
        <a:prstGeom prst="ellipse">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39509775-983E-4110-B989-EE2CD6514BE0}">
      <dsp:nvSpPr>
        <dsp:cNvPr id="0" name=""/>
        <dsp:cNvSpPr/>
      </dsp:nvSpPr>
      <dsp:spPr>
        <a:xfrm>
          <a:off x="8010450" y="697868"/>
          <a:ext cx="1043437" cy="1043437"/>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rcRect/>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1AEDC777-00B3-41D7-9AE1-23D741E941C3}">
      <dsp:nvSpPr>
        <dsp:cNvPr id="0" name=""/>
        <dsp:cNvSpPr/>
      </dsp:nvSpPr>
      <dsp:spPr>
        <a:xfrm>
          <a:off x="7041543" y="2695306"/>
          <a:ext cx="298125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rtlCol="0" anchor="t" anchorCtr="0">
          <a:noAutofit/>
        </a:bodyPr>
        <a:lstStyle/>
        <a:p>
          <a:pPr marL="0" lvl="0" indent="0" algn="ctr" defTabSz="622300" rtl="0">
            <a:lnSpc>
              <a:spcPct val="100000"/>
            </a:lnSpc>
            <a:spcBef>
              <a:spcPct val="0"/>
            </a:spcBef>
            <a:spcAft>
              <a:spcPct val="35000"/>
            </a:spcAft>
            <a:buNone/>
            <a:defRPr cap="all"/>
          </a:pPr>
          <a:r>
            <a:rPr lang="it" sz="1400" kern="1200" dirty="0"/>
            <a:t>CRESCITA DELL’ECONOMIA DIGITALE EUROPEA</a:t>
          </a:r>
        </a:p>
      </dsp:txBody>
      <dsp:txXfrm>
        <a:off x="7041543" y="2695306"/>
        <a:ext cx="2981250" cy="720000"/>
      </dsp:txXfrm>
    </dsp:sp>
  </dsp:spTree>
</dsp:drawing>
</file>

<file path=ppt/diagrams/layout1.xml><?xml version="1.0" encoding="utf-8"?>
<dgm:layoutDef xmlns:dgm="http://schemas.openxmlformats.org/drawingml/2006/diagram" xmlns:a="http://schemas.openxmlformats.org/drawingml/2006/main" uniqueId="urn:microsoft.com/office/officeart/2018/5/layout/IconCircleLabelList">
  <dgm:title val="Icon Circle Label List"/>
  <dgm:desc val="Use to show non-sequential or grouped chunks of information accompanied by a related visuals. Works best with icons or small pictures with short text ca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snake">
          <dgm:param type="grDir" val="tL"/>
          <dgm:param type="flowDir" val="row"/>
          <dgm:param type="contDir" val="sameDir"/>
          <dgm:param type="off" val="ctr"/>
          <dgm:param type="vertAlign" val="mid"/>
          <dgm:param type="horzAlign" val="ctr"/>
        </dgm:alg>
      </dgm:if>
      <dgm:else name="Name2">
        <dgm:alg type="snake">
          <dgm:param type="grDir" val="tR"/>
          <dgm:param type="flowDir" val="row"/>
          <dgm:param type="contDir" val="sameDir"/>
          <dgm:param type="off" val="ctr"/>
          <dgm:param type="vertAlign" val="mid"/>
          <dgm:param type="horzAlign" val="ctr"/>
        </dgm:alg>
      </dgm:else>
    </dgm:choose>
    <dgm:shape xmlns:r="http://schemas.openxmlformats.org/officeDocument/2006/relationships" r:blip="">
      <dgm:adjLst/>
    </dgm:shape>
    <dgm:presOf/>
    <dgm:choose name="Name3">
      <dgm:if name="Name4" axis="ch" ptType="node" func="cnt" op="lte" val="2">
        <dgm:constrLst>
          <dgm:constr type="h" for="ch" forName="compNode" refType="h" fact="0.4"/>
          <dgm:constr type="w" for="ch" forName="compNode" val="100"/>
          <dgm:constr type="w" for="ch" forName="sibTrans" refType="w" refFor="ch" refForName="compNode" fact="0.175"/>
          <dgm:constr type="sp" refType="w" refFor="ch" refForName="compNode" op="equ" fact="0.25"/>
          <dgm:constr type="primFontSz" for="des" ptType="node" op="equ" val="44"/>
          <dgm:constr type="h" for="des" forName="compNode" op="equ"/>
          <dgm:constr type="h" for="des" forName="textRect" op="equ"/>
        </dgm:constrLst>
      </dgm:if>
      <dgm:if name="Name5" axis="ch" ptType="node" func="cnt" op="lte" val="3">
        <dgm:constrLst>
          <dgm:constr type="h" for="ch" forName="compNode" refType="h" fact="0.4"/>
          <dgm:constr type="w" for="ch" forName="compNode" val="100"/>
          <dgm:constr type="w" for="ch" forName="sibTrans" refType="w" refFor="ch" refForName="compNode" fact="0.175"/>
          <dgm:constr type="sp" refType="w" refFor="ch" refForName="compNode" op="equ" fact="0.25"/>
          <dgm:constr type="primFontSz" for="des" ptType="node" op="equ" val="40"/>
          <dgm:constr type="h" for="des" forName="compNode" op="equ"/>
          <dgm:constr type="h" for="des" forName="textRect" op="equ"/>
        </dgm:constrLst>
      </dgm:if>
      <dgm:if name="Name6" axis="ch" ptType="node" func="cnt" op="lte" val="4">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32"/>
          <dgm:constr type="h" for="des" forName="compNode" op="equ"/>
          <dgm:constr type="h" for="des" forName="textRect" op="equ"/>
        </dgm:constrLst>
      </dgm:if>
      <dgm:else name="Name7">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24"/>
          <dgm:constr type="h" for="des" forName="compNode" op="equ"/>
          <dgm:constr type="h" for="des" forName="textRect" op="equ"/>
        </dgm:constrLst>
      </dgm:else>
    </dgm:choose>
    <dgm:ruleLst>
      <dgm:rule type="w" for="ch" forName="compNode" val="50" fact="NaN" max="NaN"/>
    </dgm:ruleLst>
    <dgm:forEach name="Name8" axis="ch" ptType="node">
      <dgm:layoutNode name="compNode">
        <dgm:alg type="composite"/>
        <dgm:shape xmlns:r="http://schemas.openxmlformats.org/officeDocument/2006/relationships" r:blip="">
          <dgm:adjLst/>
        </dgm:shape>
        <dgm:presOf axis="self"/>
        <dgm:constrLst>
          <dgm:constr type="w" for="ch" forName="iconBgRect" refType="w" fact="0.61"/>
          <dgm:constr type="h" for="ch" forName="iconBgRect" refType="w" refFor="ch" refForName="iconBgRect"/>
          <dgm:constr type="t" for="ch" forName="iconBgRect"/>
          <dgm:constr type="ctrX" for="ch" forName="iconBgRect" refType="w" fact="0.5"/>
          <dgm:constr type="w" for="ch" forName="iconRect" refType="w" fact="0.35"/>
          <dgm:constr type="h" for="ch" forName="iconRect" refType="w" refFor="ch" refForName="iconRect"/>
          <dgm:constr type="ctrX" for="ch" forName="iconRect" refType="ctrX" refFor="ch" refForName="iconBgRect"/>
          <dgm:constr type="ctrY" for="ch" forName="iconRect" refType="ctrY" refFor="ch" refForName="iconBgRect"/>
          <dgm:constr type="h" for="ch" forName="spaceRect" refType="w" fact="0.19"/>
          <dgm:constr type="w" for="ch" forName="spaceRect" refType="w"/>
          <dgm:constr type="l" for="ch" forName="spaceRect"/>
          <dgm:constr type="t" for="ch" forName="spaceRect" refType="b" refFor="ch" refForName="iconBgRect"/>
          <dgm:constr type="h" for="ch" forName="textRect" val="20"/>
          <dgm:constr type="w" for="ch" forName="textRect" refType="w"/>
          <dgm:constr type="l" for="ch" forName="textRect"/>
          <dgm:constr type="t" for="ch" forName="textRect" refType="b" refFor="ch" refForName="spaceRect"/>
        </dgm:constrLst>
        <dgm:ruleLst>
          <dgm:rule type="h" val="INF" fact="NaN" max="NaN"/>
        </dgm:ruleLst>
        <dgm:layoutNode name="iconBgRect" styleLbl="bgShp">
          <dgm:alg type="sp"/>
          <dgm:shape xmlns:r="http://schemas.openxmlformats.org/officeDocument/2006/relationships" type="ellipse" r:blip="">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 type="h" val="INF" fact="NaN" max="NaN"/>
          </dgm:ruleLst>
        </dgm:layoutNode>
      </dgm:layoutNode>
      <dgm:forEach name="Name9"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defRPr cap="all"/>
        </a:lvl1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it-IT"/>
              <a:t>Fare clic per modificare lo stile del titolo dello schema</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endParaRPr lang="en-US" dirty="0"/>
          </a:p>
        </p:txBody>
      </p:sp>
      <p:sp>
        <p:nvSpPr>
          <p:cNvPr id="4" name="Date Placeholder 3"/>
          <p:cNvSpPr>
            <a:spLocks noGrp="1"/>
          </p:cNvSpPr>
          <p:nvPr>
            <p:ph type="dt" sz="half" idx="10"/>
          </p:nvPr>
        </p:nvSpPr>
        <p:spPr/>
        <p:txBody>
          <a:bodyPr/>
          <a:lstStyle/>
          <a:p>
            <a:fld id="{370E104C-F7BC-3743-9129-BABE01727AEB}" type="datetimeFigureOut">
              <a:rPr lang="it-IT" smtClean="0"/>
              <a:t>12/02/24</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B8910CFB-EEE0-D549-BD71-C5EB18030C94}" type="slidenum">
              <a:rPr lang="it-IT" smtClean="0"/>
              <a:t>‹N›</a:t>
            </a:fld>
            <a:endParaRPr lang="it-IT"/>
          </a:p>
        </p:txBody>
      </p:sp>
    </p:spTree>
    <p:extLst>
      <p:ext uri="{BB962C8B-B14F-4D97-AF65-F5344CB8AC3E}">
        <p14:creationId xmlns:p14="http://schemas.microsoft.com/office/powerpoint/2010/main" val="3854378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370E104C-F7BC-3743-9129-BABE01727AEB}" type="datetimeFigureOut">
              <a:rPr lang="it-IT" smtClean="0"/>
              <a:t>12/02/24</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B8910CFB-EEE0-D549-BD71-C5EB18030C94}" type="slidenum">
              <a:rPr lang="it-IT" smtClean="0"/>
              <a:t>‹N›</a:t>
            </a:fld>
            <a:endParaRPr lang="it-IT"/>
          </a:p>
        </p:txBody>
      </p:sp>
    </p:spTree>
    <p:extLst>
      <p:ext uri="{BB962C8B-B14F-4D97-AF65-F5344CB8AC3E}">
        <p14:creationId xmlns:p14="http://schemas.microsoft.com/office/powerpoint/2010/main" val="25137568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370E104C-F7BC-3743-9129-BABE01727AEB}" type="datetimeFigureOut">
              <a:rPr lang="it-IT" smtClean="0"/>
              <a:t>12/02/24</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B8910CFB-EEE0-D549-BD71-C5EB18030C94}" type="slidenum">
              <a:rPr lang="it-IT" smtClean="0"/>
              <a:t>‹N›</a:t>
            </a:fld>
            <a:endParaRPr lang="it-IT"/>
          </a:p>
        </p:txBody>
      </p:sp>
    </p:spTree>
    <p:extLst>
      <p:ext uri="{BB962C8B-B14F-4D97-AF65-F5344CB8AC3E}">
        <p14:creationId xmlns:p14="http://schemas.microsoft.com/office/powerpoint/2010/main" val="23533022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370E104C-F7BC-3743-9129-BABE01727AEB}" type="datetimeFigureOut">
              <a:rPr lang="it-IT" smtClean="0"/>
              <a:t>12/02/24</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B8910CFB-EEE0-D549-BD71-C5EB18030C94}" type="slidenum">
              <a:rPr lang="it-IT" smtClean="0"/>
              <a:t>‹N›</a:t>
            </a:fld>
            <a:endParaRPr lang="it-IT"/>
          </a:p>
        </p:txBody>
      </p:sp>
    </p:spTree>
    <p:extLst>
      <p:ext uri="{BB962C8B-B14F-4D97-AF65-F5344CB8AC3E}">
        <p14:creationId xmlns:p14="http://schemas.microsoft.com/office/powerpoint/2010/main" val="19358414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370E104C-F7BC-3743-9129-BABE01727AEB}" type="datetimeFigureOut">
              <a:rPr lang="it-IT" smtClean="0"/>
              <a:t>12/02/24</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B8910CFB-EEE0-D549-BD71-C5EB18030C94}" type="slidenum">
              <a:rPr lang="it-IT" smtClean="0"/>
              <a:t>‹N›</a:t>
            </a:fld>
            <a:endParaRPr lang="it-IT"/>
          </a:p>
        </p:txBody>
      </p:sp>
    </p:spTree>
    <p:extLst>
      <p:ext uri="{BB962C8B-B14F-4D97-AF65-F5344CB8AC3E}">
        <p14:creationId xmlns:p14="http://schemas.microsoft.com/office/powerpoint/2010/main" val="3548514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Date Placeholder 4"/>
          <p:cNvSpPr>
            <a:spLocks noGrp="1"/>
          </p:cNvSpPr>
          <p:nvPr>
            <p:ph type="dt" sz="half" idx="10"/>
          </p:nvPr>
        </p:nvSpPr>
        <p:spPr/>
        <p:txBody>
          <a:bodyPr/>
          <a:lstStyle/>
          <a:p>
            <a:fld id="{370E104C-F7BC-3743-9129-BABE01727AEB}" type="datetimeFigureOut">
              <a:rPr lang="it-IT" smtClean="0"/>
              <a:t>12/02/24</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B8910CFB-EEE0-D549-BD71-C5EB18030C94}" type="slidenum">
              <a:rPr lang="it-IT" smtClean="0"/>
              <a:t>‹N›</a:t>
            </a:fld>
            <a:endParaRPr lang="it-IT"/>
          </a:p>
        </p:txBody>
      </p:sp>
    </p:spTree>
    <p:extLst>
      <p:ext uri="{BB962C8B-B14F-4D97-AF65-F5344CB8AC3E}">
        <p14:creationId xmlns:p14="http://schemas.microsoft.com/office/powerpoint/2010/main" val="36550888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Content Placeholder 3"/>
          <p:cNvSpPr>
            <a:spLocks noGrp="1"/>
          </p:cNvSpPr>
          <p:nvPr>
            <p:ph sz="half" idx="2"/>
          </p:nvPr>
        </p:nvSpPr>
        <p:spPr>
          <a:xfrm>
            <a:off x="839788" y="2505075"/>
            <a:ext cx="5157787"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Content Placeholder 5"/>
          <p:cNvSpPr>
            <a:spLocks noGrp="1"/>
          </p:cNvSpPr>
          <p:nvPr>
            <p:ph sz="quarter" idx="4"/>
          </p:nvPr>
        </p:nvSpPr>
        <p:spPr>
          <a:xfrm>
            <a:off x="6172200" y="2505075"/>
            <a:ext cx="5183188"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7" name="Date Placeholder 6"/>
          <p:cNvSpPr>
            <a:spLocks noGrp="1"/>
          </p:cNvSpPr>
          <p:nvPr>
            <p:ph type="dt" sz="half" idx="10"/>
          </p:nvPr>
        </p:nvSpPr>
        <p:spPr/>
        <p:txBody>
          <a:bodyPr/>
          <a:lstStyle/>
          <a:p>
            <a:fld id="{370E104C-F7BC-3743-9129-BABE01727AEB}" type="datetimeFigureOut">
              <a:rPr lang="it-IT" smtClean="0"/>
              <a:t>12/02/24</a:t>
            </a:fld>
            <a:endParaRPr lang="it-IT"/>
          </a:p>
        </p:txBody>
      </p:sp>
      <p:sp>
        <p:nvSpPr>
          <p:cNvPr id="8" name="Footer Placeholder 7"/>
          <p:cNvSpPr>
            <a:spLocks noGrp="1"/>
          </p:cNvSpPr>
          <p:nvPr>
            <p:ph type="ftr" sz="quarter" idx="11"/>
          </p:nvPr>
        </p:nvSpPr>
        <p:spPr/>
        <p:txBody>
          <a:bodyPr/>
          <a:lstStyle/>
          <a:p>
            <a:endParaRPr lang="it-IT"/>
          </a:p>
        </p:txBody>
      </p:sp>
      <p:sp>
        <p:nvSpPr>
          <p:cNvPr id="9" name="Slide Number Placeholder 8"/>
          <p:cNvSpPr>
            <a:spLocks noGrp="1"/>
          </p:cNvSpPr>
          <p:nvPr>
            <p:ph type="sldNum" sz="quarter" idx="12"/>
          </p:nvPr>
        </p:nvSpPr>
        <p:spPr/>
        <p:txBody>
          <a:bodyPr/>
          <a:lstStyle/>
          <a:p>
            <a:fld id="{B8910CFB-EEE0-D549-BD71-C5EB18030C94}" type="slidenum">
              <a:rPr lang="it-IT" smtClean="0"/>
              <a:t>‹N›</a:t>
            </a:fld>
            <a:endParaRPr lang="it-IT"/>
          </a:p>
        </p:txBody>
      </p:sp>
    </p:spTree>
    <p:extLst>
      <p:ext uri="{BB962C8B-B14F-4D97-AF65-F5344CB8AC3E}">
        <p14:creationId xmlns:p14="http://schemas.microsoft.com/office/powerpoint/2010/main" val="1199550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Date Placeholder 2"/>
          <p:cNvSpPr>
            <a:spLocks noGrp="1"/>
          </p:cNvSpPr>
          <p:nvPr>
            <p:ph type="dt" sz="half" idx="10"/>
          </p:nvPr>
        </p:nvSpPr>
        <p:spPr/>
        <p:txBody>
          <a:bodyPr/>
          <a:lstStyle/>
          <a:p>
            <a:fld id="{370E104C-F7BC-3743-9129-BABE01727AEB}" type="datetimeFigureOut">
              <a:rPr lang="it-IT" smtClean="0"/>
              <a:t>12/02/24</a:t>
            </a:fld>
            <a:endParaRPr lang="it-IT"/>
          </a:p>
        </p:txBody>
      </p:sp>
      <p:sp>
        <p:nvSpPr>
          <p:cNvPr id="4" name="Footer Placeholder 3"/>
          <p:cNvSpPr>
            <a:spLocks noGrp="1"/>
          </p:cNvSpPr>
          <p:nvPr>
            <p:ph type="ftr" sz="quarter" idx="11"/>
          </p:nvPr>
        </p:nvSpPr>
        <p:spPr/>
        <p:txBody>
          <a:bodyPr/>
          <a:lstStyle/>
          <a:p>
            <a:endParaRPr lang="it-IT"/>
          </a:p>
        </p:txBody>
      </p:sp>
      <p:sp>
        <p:nvSpPr>
          <p:cNvPr id="5" name="Slide Number Placeholder 4"/>
          <p:cNvSpPr>
            <a:spLocks noGrp="1"/>
          </p:cNvSpPr>
          <p:nvPr>
            <p:ph type="sldNum" sz="quarter" idx="12"/>
          </p:nvPr>
        </p:nvSpPr>
        <p:spPr/>
        <p:txBody>
          <a:bodyPr/>
          <a:lstStyle/>
          <a:p>
            <a:fld id="{B8910CFB-EEE0-D549-BD71-C5EB18030C94}" type="slidenum">
              <a:rPr lang="it-IT" smtClean="0"/>
              <a:t>‹N›</a:t>
            </a:fld>
            <a:endParaRPr lang="it-IT"/>
          </a:p>
        </p:txBody>
      </p:sp>
    </p:spTree>
    <p:extLst>
      <p:ext uri="{BB962C8B-B14F-4D97-AF65-F5344CB8AC3E}">
        <p14:creationId xmlns:p14="http://schemas.microsoft.com/office/powerpoint/2010/main" val="11781099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70E104C-F7BC-3743-9129-BABE01727AEB}" type="datetimeFigureOut">
              <a:rPr lang="it-IT" smtClean="0"/>
              <a:t>12/02/24</a:t>
            </a:fld>
            <a:endParaRPr lang="it-IT"/>
          </a:p>
        </p:txBody>
      </p:sp>
      <p:sp>
        <p:nvSpPr>
          <p:cNvPr id="3" name="Footer Placeholder 2"/>
          <p:cNvSpPr>
            <a:spLocks noGrp="1"/>
          </p:cNvSpPr>
          <p:nvPr>
            <p:ph type="ftr" sz="quarter" idx="11"/>
          </p:nvPr>
        </p:nvSpPr>
        <p:spPr/>
        <p:txBody>
          <a:bodyPr/>
          <a:lstStyle/>
          <a:p>
            <a:endParaRPr lang="it-IT"/>
          </a:p>
        </p:txBody>
      </p:sp>
      <p:sp>
        <p:nvSpPr>
          <p:cNvPr id="4" name="Slide Number Placeholder 3"/>
          <p:cNvSpPr>
            <a:spLocks noGrp="1"/>
          </p:cNvSpPr>
          <p:nvPr>
            <p:ph type="sldNum" sz="quarter" idx="12"/>
          </p:nvPr>
        </p:nvSpPr>
        <p:spPr/>
        <p:txBody>
          <a:bodyPr/>
          <a:lstStyle/>
          <a:p>
            <a:fld id="{B8910CFB-EEE0-D549-BD71-C5EB18030C94}" type="slidenum">
              <a:rPr lang="it-IT" smtClean="0"/>
              <a:t>‹N›</a:t>
            </a:fld>
            <a:endParaRPr lang="it-IT"/>
          </a:p>
        </p:txBody>
      </p:sp>
    </p:spTree>
    <p:extLst>
      <p:ext uri="{BB962C8B-B14F-4D97-AF65-F5344CB8AC3E}">
        <p14:creationId xmlns:p14="http://schemas.microsoft.com/office/powerpoint/2010/main" val="8104731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370E104C-F7BC-3743-9129-BABE01727AEB}" type="datetimeFigureOut">
              <a:rPr lang="it-IT" smtClean="0"/>
              <a:t>12/02/24</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B8910CFB-EEE0-D549-BD71-C5EB18030C94}" type="slidenum">
              <a:rPr lang="it-IT" smtClean="0"/>
              <a:t>‹N›</a:t>
            </a:fld>
            <a:endParaRPr lang="it-IT"/>
          </a:p>
        </p:txBody>
      </p:sp>
    </p:spTree>
    <p:extLst>
      <p:ext uri="{BB962C8B-B14F-4D97-AF65-F5344CB8AC3E}">
        <p14:creationId xmlns:p14="http://schemas.microsoft.com/office/powerpoint/2010/main" val="25999541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a:t>Fare clic sull'icona per inserire un'immagine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370E104C-F7BC-3743-9129-BABE01727AEB}" type="datetimeFigureOut">
              <a:rPr lang="it-IT" smtClean="0"/>
              <a:t>12/02/24</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B8910CFB-EEE0-D549-BD71-C5EB18030C94}" type="slidenum">
              <a:rPr lang="it-IT" smtClean="0"/>
              <a:t>‹N›</a:t>
            </a:fld>
            <a:endParaRPr lang="it-IT"/>
          </a:p>
        </p:txBody>
      </p:sp>
    </p:spTree>
    <p:extLst>
      <p:ext uri="{BB962C8B-B14F-4D97-AF65-F5344CB8AC3E}">
        <p14:creationId xmlns:p14="http://schemas.microsoft.com/office/powerpoint/2010/main" val="33389237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70E104C-F7BC-3743-9129-BABE01727AEB}" type="datetimeFigureOut">
              <a:rPr lang="it-IT" smtClean="0"/>
              <a:t>12/02/24</a:t>
            </a:fld>
            <a:endParaRPr lang="it-IT"/>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8910CFB-EEE0-D549-BD71-C5EB18030C94}" type="slidenum">
              <a:rPr lang="it-IT" smtClean="0"/>
              <a:t>‹N›</a:t>
            </a:fld>
            <a:endParaRPr lang="it-IT"/>
          </a:p>
        </p:txBody>
      </p:sp>
    </p:spTree>
    <p:extLst>
      <p:ext uri="{BB962C8B-B14F-4D97-AF65-F5344CB8AC3E}">
        <p14:creationId xmlns:p14="http://schemas.microsoft.com/office/powerpoint/2010/main" val="1309275797"/>
      </p:ext>
    </p:extLst>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211222D-2129-BAAE-00EC-2F84CEC3954F}"/>
              </a:ext>
            </a:extLst>
          </p:cNvPr>
          <p:cNvSpPr>
            <a:spLocks noGrp="1"/>
          </p:cNvSpPr>
          <p:nvPr>
            <p:ph type="title"/>
          </p:nvPr>
        </p:nvSpPr>
        <p:spPr/>
        <p:txBody>
          <a:bodyPr>
            <a:noAutofit/>
          </a:bodyPr>
          <a:lstStyle/>
          <a:p>
            <a:pPr algn="l"/>
            <a:r>
              <a:rPr lang="it-IT" sz="4000" b="1" dirty="0">
                <a:solidFill>
                  <a:srgbClr val="FF0000"/>
                </a:solidFill>
              </a:rPr>
              <a:t>Diritto del Mercato Unico Europeo</a:t>
            </a:r>
            <a:br>
              <a:rPr lang="it-IT" sz="4000" b="1" dirty="0">
                <a:solidFill>
                  <a:srgbClr val="FF0000"/>
                </a:solidFill>
              </a:rPr>
            </a:br>
            <a:r>
              <a:rPr lang="it-IT" sz="4000" b="1" dirty="0">
                <a:solidFill>
                  <a:schemeClr val="bg1">
                    <a:lumMod val="50000"/>
                  </a:schemeClr>
                </a:solidFill>
              </a:rPr>
              <a:t>Prof. Dr. Alessandro Nato</a:t>
            </a:r>
          </a:p>
        </p:txBody>
      </p:sp>
      <p:sp>
        <p:nvSpPr>
          <p:cNvPr id="3" name="Sottotitolo 2">
            <a:extLst>
              <a:ext uri="{FF2B5EF4-FFF2-40B4-BE49-F238E27FC236}">
                <a16:creationId xmlns:a16="http://schemas.microsoft.com/office/drawing/2014/main" id="{217CB69F-F640-CEDA-212E-18CE2713562F}"/>
              </a:ext>
            </a:extLst>
          </p:cNvPr>
          <p:cNvSpPr>
            <a:spLocks noGrp="1"/>
          </p:cNvSpPr>
          <p:nvPr>
            <p:ph idx="1"/>
          </p:nvPr>
        </p:nvSpPr>
        <p:spPr>
          <a:xfrm>
            <a:off x="838200" y="2607275"/>
            <a:ext cx="10515600" cy="3569687"/>
          </a:xfrm>
        </p:spPr>
        <p:txBody>
          <a:bodyPr>
            <a:normAutofit/>
          </a:bodyPr>
          <a:lstStyle/>
          <a:p>
            <a:pPr algn="l"/>
            <a:r>
              <a:rPr lang="it-IT" sz="3200" b="1">
                <a:solidFill>
                  <a:srgbClr val="FF0000"/>
                </a:solidFill>
              </a:rPr>
              <a:t>Lezione 25</a:t>
            </a:r>
            <a:endParaRPr lang="it-IT" sz="3200" b="1" dirty="0">
              <a:solidFill>
                <a:srgbClr val="FF0000"/>
              </a:solidFill>
            </a:endParaRPr>
          </a:p>
          <a:p>
            <a:pPr algn="l"/>
            <a:r>
              <a:rPr lang="it-IT" sz="3200" b="1" dirty="0">
                <a:solidFill>
                  <a:schemeClr val="bg1">
                    <a:lumMod val="50000"/>
                  </a:schemeClr>
                </a:solidFill>
              </a:rPr>
              <a:t>Il mercato unico digitale</a:t>
            </a:r>
          </a:p>
          <a:p>
            <a:pPr algn="l"/>
            <a:endParaRPr lang="it-IT" sz="3200" b="1" dirty="0"/>
          </a:p>
        </p:txBody>
      </p:sp>
      <p:pic>
        <p:nvPicPr>
          <p:cNvPr id="6" name="Immagine 5">
            <a:extLst>
              <a:ext uri="{FF2B5EF4-FFF2-40B4-BE49-F238E27FC236}">
                <a16:creationId xmlns:a16="http://schemas.microsoft.com/office/drawing/2014/main" id="{1EDF75BB-5B35-B06F-64E1-59B34AD44195}"/>
              </a:ext>
            </a:extLst>
          </p:cNvPr>
          <p:cNvPicPr>
            <a:picLocks noChangeAspect="1"/>
          </p:cNvPicPr>
          <p:nvPr/>
        </p:nvPicPr>
        <p:blipFill>
          <a:blip r:embed="rId2"/>
          <a:stretch>
            <a:fillRect/>
          </a:stretch>
        </p:blipFill>
        <p:spPr>
          <a:xfrm>
            <a:off x="7979078" y="201634"/>
            <a:ext cx="4021029" cy="1629825"/>
          </a:xfrm>
          <a:prstGeom prst="rect">
            <a:avLst/>
          </a:prstGeom>
        </p:spPr>
      </p:pic>
      <p:pic>
        <p:nvPicPr>
          <p:cNvPr id="7" name="Immagine 6">
            <a:extLst>
              <a:ext uri="{FF2B5EF4-FFF2-40B4-BE49-F238E27FC236}">
                <a16:creationId xmlns:a16="http://schemas.microsoft.com/office/drawing/2014/main" id="{3B24BD02-0CEA-FFA0-7761-9D268AFF0F88}"/>
              </a:ext>
            </a:extLst>
          </p:cNvPr>
          <p:cNvPicPr>
            <a:picLocks noChangeAspect="1"/>
          </p:cNvPicPr>
          <p:nvPr/>
        </p:nvPicPr>
        <p:blipFill>
          <a:blip r:embed="rId3"/>
          <a:stretch>
            <a:fillRect/>
          </a:stretch>
        </p:blipFill>
        <p:spPr>
          <a:xfrm>
            <a:off x="2590800" y="4716165"/>
            <a:ext cx="7010400" cy="1724300"/>
          </a:xfrm>
          <a:prstGeom prst="rect">
            <a:avLst/>
          </a:prstGeom>
        </p:spPr>
      </p:pic>
    </p:spTree>
    <p:extLst>
      <p:ext uri="{BB962C8B-B14F-4D97-AF65-F5344CB8AC3E}">
        <p14:creationId xmlns:p14="http://schemas.microsoft.com/office/powerpoint/2010/main" val="226476441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6D1CF5F-F732-4D02-B9A2-8F5AF7CC76C7}"/>
              </a:ext>
            </a:extLst>
          </p:cNvPr>
          <p:cNvSpPr>
            <a:spLocks noGrp="1"/>
          </p:cNvSpPr>
          <p:nvPr>
            <p:ph type="title"/>
          </p:nvPr>
        </p:nvSpPr>
        <p:spPr/>
        <p:txBody>
          <a:bodyPr/>
          <a:lstStyle/>
          <a:p>
            <a:r>
              <a:rPr lang="it-IT" b="1" dirty="0">
                <a:solidFill>
                  <a:srgbClr val="FF0000"/>
                </a:solidFill>
              </a:rPr>
              <a:t>Regolamento 2015/2120 «Internet»</a:t>
            </a:r>
            <a:endParaRPr lang="nl-NL" b="1" dirty="0">
              <a:solidFill>
                <a:srgbClr val="FF0000"/>
              </a:solidFill>
            </a:endParaRPr>
          </a:p>
        </p:txBody>
      </p:sp>
      <p:sp>
        <p:nvSpPr>
          <p:cNvPr id="3" name="Segnaposto contenuto 2">
            <a:extLst>
              <a:ext uri="{FF2B5EF4-FFF2-40B4-BE49-F238E27FC236}">
                <a16:creationId xmlns:a16="http://schemas.microsoft.com/office/drawing/2014/main" id="{1B84AE42-7DFB-41C4-95CD-82C4CF9CCFA3}"/>
              </a:ext>
            </a:extLst>
          </p:cNvPr>
          <p:cNvSpPr>
            <a:spLocks noGrp="1"/>
          </p:cNvSpPr>
          <p:nvPr>
            <p:ph idx="1"/>
          </p:nvPr>
        </p:nvSpPr>
        <p:spPr>
          <a:xfrm>
            <a:off x="1066800" y="1779373"/>
            <a:ext cx="10058400" cy="4436033"/>
          </a:xfrm>
        </p:spPr>
        <p:txBody>
          <a:bodyPr>
            <a:noAutofit/>
          </a:bodyPr>
          <a:lstStyle/>
          <a:p>
            <a:pPr lvl="1"/>
            <a:r>
              <a:rPr lang="it-IT" sz="2400" dirty="0"/>
              <a:t>IN GENERALE: </a:t>
            </a:r>
          </a:p>
          <a:p>
            <a:pPr lvl="1"/>
            <a:r>
              <a:rPr lang="it-IT" sz="2400" dirty="0"/>
              <a:t>quadro di norme comuni per garantire un trattamento equo e non discriminatorio del traffico nella </a:t>
            </a:r>
            <a:r>
              <a:rPr lang="it-IT" sz="2400" b="1" dirty="0">
                <a:solidFill>
                  <a:srgbClr val="00B0F0"/>
                </a:solidFill>
              </a:rPr>
              <a:t>fornitura di servizi di accesso a Internet</a:t>
            </a:r>
            <a:r>
              <a:rPr lang="it-IT" sz="2400" dirty="0">
                <a:solidFill>
                  <a:srgbClr val="00B0F0"/>
                </a:solidFill>
              </a:rPr>
              <a:t> e </a:t>
            </a:r>
            <a:r>
              <a:rPr lang="it-IT" sz="2400" b="1" dirty="0">
                <a:solidFill>
                  <a:srgbClr val="00B0F0"/>
                </a:solidFill>
              </a:rPr>
              <a:t>tutelare i relativi diritti degli utenti finali</a:t>
            </a:r>
          </a:p>
          <a:p>
            <a:pPr lvl="1"/>
            <a:r>
              <a:rPr lang="it-IT" sz="2400" dirty="0"/>
              <a:t>PRINCIPI AFFERMATI:</a:t>
            </a:r>
          </a:p>
          <a:p>
            <a:pPr lvl="2"/>
            <a:r>
              <a:rPr lang="it-IT" sz="2400" b="1" dirty="0">
                <a:solidFill>
                  <a:srgbClr val="00B0F0"/>
                </a:solidFill>
              </a:rPr>
              <a:t>principio della neutralità tecnologica:</a:t>
            </a:r>
            <a:r>
              <a:rPr lang="it-IT" sz="2400" dirty="0"/>
              <a:t> le norme non impongono né favoriscono l'utilizzo di un determinato tipo di tecnologia</a:t>
            </a:r>
          </a:p>
          <a:p>
            <a:pPr lvl="2"/>
            <a:r>
              <a:rPr lang="it-IT" sz="2400" b="1" dirty="0">
                <a:solidFill>
                  <a:srgbClr val="00B0F0"/>
                </a:solidFill>
              </a:rPr>
              <a:t>principio dell’unicità di Internet</a:t>
            </a:r>
            <a:r>
              <a:rPr lang="it-IT" sz="2400" dirty="0">
                <a:solidFill>
                  <a:srgbClr val="00B0F0"/>
                </a:solidFill>
              </a:rPr>
              <a:t>: </a:t>
            </a:r>
            <a:r>
              <a:rPr lang="it-IT" sz="2400" dirty="0"/>
              <a:t>i fornitori di servizi di accesso a Internet </a:t>
            </a:r>
            <a:r>
              <a:rPr lang="it-IT" sz="2400" b="1" dirty="0">
                <a:solidFill>
                  <a:srgbClr val="00B0F0"/>
                </a:solidFill>
              </a:rPr>
              <a:t>non devono limitare la connettività </a:t>
            </a:r>
            <a:r>
              <a:rPr lang="it-IT" sz="2400" dirty="0"/>
              <a:t>ad alcun punto finale accessibile di Internet, ma devono fornire la connettività a praticamente tutti i punti finali di Internet</a:t>
            </a:r>
          </a:p>
        </p:txBody>
      </p:sp>
      <p:sp>
        <p:nvSpPr>
          <p:cNvPr id="4" name="Segnaposto data 3">
            <a:extLst>
              <a:ext uri="{FF2B5EF4-FFF2-40B4-BE49-F238E27FC236}">
                <a16:creationId xmlns:a16="http://schemas.microsoft.com/office/drawing/2014/main" id="{D168B8CA-81BC-48F0-8DC2-0B1680C32387}"/>
              </a:ext>
            </a:extLst>
          </p:cNvPr>
          <p:cNvSpPr>
            <a:spLocks noGrp="1"/>
          </p:cNvSpPr>
          <p:nvPr>
            <p:ph type="dt" sz="half" idx="10"/>
          </p:nvPr>
        </p:nvSpPr>
        <p:spPr/>
        <p:txBody>
          <a:bodyPr/>
          <a:lstStyle/>
          <a:p>
            <a:pPr rtl="0"/>
            <a:fld id="{85E0D28E-6F2F-4715-A424-3B01AC64AD4B}" type="datetime1">
              <a:rPr lang="it-IT" smtClean="0"/>
              <a:t>12/02/24</a:t>
            </a:fld>
            <a:endParaRPr lang="en-US"/>
          </a:p>
        </p:txBody>
      </p:sp>
    </p:spTree>
    <p:extLst>
      <p:ext uri="{BB962C8B-B14F-4D97-AF65-F5344CB8AC3E}">
        <p14:creationId xmlns:p14="http://schemas.microsoft.com/office/powerpoint/2010/main" val="149402717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6D1CF5F-F732-4D02-B9A2-8F5AF7CC76C7}"/>
              </a:ext>
            </a:extLst>
          </p:cNvPr>
          <p:cNvSpPr>
            <a:spLocks noGrp="1"/>
          </p:cNvSpPr>
          <p:nvPr>
            <p:ph type="title"/>
          </p:nvPr>
        </p:nvSpPr>
        <p:spPr/>
        <p:txBody>
          <a:bodyPr/>
          <a:lstStyle/>
          <a:p>
            <a:r>
              <a:rPr lang="it-IT" b="1" dirty="0">
                <a:solidFill>
                  <a:srgbClr val="FF0000"/>
                </a:solidFill>
              </a:rPr>
              <a:t>Regolamento 2015/2120 «Internet»</a:t>
            </a:r>
            <a:endParaRPr lang="nl-NL" b="1" dirty="0">
              <a:solidFill>
                <a:srgbClr val="FF0000"/>
              </a:solidFill>
            </a:endParaRPr>
          </a:p>
        </p:txBody>
      </p:sp>
      <p:sp>
        <p:nvSpPr>
          <p:cNvPr id="3" name="Segnaposto contenuto 2">
            <a:extLst>
              <a:ext uri="{FF2B5EF4-FFF2-40B4-BE49-F238E27FC236}">
                <a16:creationId xmlns:a16="http://schemas.microsoft.com/office/drawing/2014/main" id="{1B84AE42-7DFB-41C4-95CD-82C4CF9CCFA3}"/>
              </a:ext>
            </a:extLst>
          </p:cNvPr>
          <p:cNvSpPr>
            <a:spLocks noGrp="1"/>
          </p:cNvSpPr>
          <p:nvPr>
            <p:ph idx="1"/>
          </p:nvPr>
        </p:nvSpPr>
        <p:spPr>
          <a:xfrm>
            <a:off x="1066800" y="1779373"/>
            <a:ext cx="10058400" cy="4713502"/>
          </a:xfrm>
        </p:spPr>
        <p:txBody>
          <a:bodyPr>
            <a:noAutofit/>
          </a:bodyPr>
          <a:lstStyle/>
          <a:p>
            <a:pPr marL="457200" lvl="1" indent="0">
              <a:buNone/>
            </a:pPr>
            <a:r>
              <a:rPr lang="it-IT" sz="1800" b="1" dirty="0"/>
              <a:t>DIRITTI DEGLI UTENTI FINALI:</a:t>
            </a:r>
          </a:p>
          <a:p>
            <a:pPr lvl="2"/>
            <a:r>
              <a:rPr lang="it-IT" sz="1800" dirty="0"/>
              <a:t> libertà di scelta tra i </a:t>
            </a:r>
            <a:r>
              <a:rPr lang="it-IT" sz="1800" b="1" dirty="0">
                <a:solidFill>
                  <a:srgbClr val="00B0F0"/>
                </a:solidFill>
              </a:rPr>
              <a:t>vari tipi di apparecchiature terminali</a:t>
            </a:r>
          </a:p>
          <a:p>
            <a:pPr lvl="2"/>
            <a:r>
              <a:rPr lang="it-IT" sz="1800" dirty="0"/>
              <a:t>diritto, fatta salva la liceità dei contenuti pubblicati (che non è oggetto di regolamentazione nell'ambito del Regolamento), </a:t>
            </a:r>
            <a:r>
              <a:rPr lang="it-IT" sz="1800" b="1" dirty="0">
                <a:solidFill>
                  <a:srgbClr val="00B0F0"/>
                </a:solidFill>
              </a:rPr>
              <a:t>di accedere a informazioni e contenuti</a:t>
            </a:r>
            <a:r>
              <a:rPr lang="it-IT" sz="1800" dirty="0">
                <a:solidFill>
                  <a:srgbClr val="00B0F0"/>
                </a:solidFill>
              </a:rPr>
              <a:t> </a:t>
            </a:r>
            <a:r>
              <a:rPr lang="it-IT" sz="1800" dirty="0"/>
              <a:t>e di </a:t>
            </a:r>
            <a:r>
              <a:rPr lang="it-IT" sz="1800" b="1" dirty="0">
                <a:solidFill>
                  <a:srgbClr val="00B0F0"/>
                </a:solidFill>
              </a:rPr>
              <a:t>diffonderli</a:t>
            </a:r>
            <a:r>
              <a:rPr lang="it-IT" sz="1800" dirty="0"/>
              <a:t>, nonché di utilizzare e fornire applicazioni e servizi senza discriminazioni, tramite il servizio di accesso a Internet</a:t>
            </a:r>
          </a:p>
          <a:p>
            <a:pPr lvl="2"/>
            <a:r>
              <a:rPr lang="it-IT" sz="1800" dirty="0"/>
              <a:t>possibilità di concordare con i fornitori di servizi di accesso a Internet le </a:t>
            </a:r>
            <a:r>
              <a:rPr lang="it-IT" sz="1800" b="1" dirty="0">
                <a:solidFill>
                  <a:srgbClr val="00B0F0"/>
                </a:solidFill>
              </a:rPr>
              <a:t>tariffe</a:t>
            </a:r>
            <a:r>
              <a:rPr lang="it-IT" sz="1800" dirty="0"/>
              <a:t> corrispondenti a </a:t>
            </a:r>
            <a:r>
              <a:rPr lang="it-IT" sz="1800" b="1" dirty="0">
                <a:solidFill>
                  <a:srgbClr val="00B0F0"/>
                </a:solidFill>
              </a:rPr>
              <a:t>volumi di dati e velocità specifici</a:t>
            </a:r>
            <a:r>
              <a:rPr lang="it-IT" sz="1800" dirty="0">
                <a:solidFill>
                  <a:srgbClr val="00B0F0"/>
                </a:solidFill>
              </a:rPr>
              <a:t> </a:t>
            </a:r>
            <a:r>
              <a:rPr lang="it-IT" sz="1800" dirty="0"/>
              <a:t>del servizio di accesso a Internet, in modo tale da evitare pratiche commerciali che eludano le disposizioni del regolamento che proteggono l'accesso a Internet aperto</a:t>
            </a:r>
          </a:p>
          <a:p>
            <a:pPr lvl="2"/>
            <a:r>
              <a:rPr lang="it-IT" sz="1800" dirty="0"/>
              <a:t>Essere informati con chiarezza (dai fornitori di servizi di accesso a Internet) su come le pratiche di gestione del traffico impiegate potrebbero avere un impatto sulla qualità dei servizi di accesso a Internet, sulla vita privata degli utenti finali e sulla protezione dei dati personali, nonché sul possibile impatto dei servizi diversi da quelli di accesso a Internet a cui sono abbonati, sulla qualità e sulla disponibilità dei rispettivi servizi di accesso a Internet. </a:t>
            </a:r>
            <a:r>
              <a:rPr lang="it-IT" sz="1800" dirty="0">
                <a:solidFill>
                  <a:srgbClr val="00B0F0"/>
                </a:solidFill>
              </a:rPr>
              <a:t>→ </a:t>
            </a:r>
            <a:r>
              <a:rPr lang="it-IT" sz="1800" b="1" dirty="0">
                <a:solidFill>
                  <a:srgbClr val="00B0F0"/>
                </a:solidFill>
              </a:rPr>
              <a:t>i fornitori di servizi di accesso a Internet sono tenuti a informare gli utenti finali nel contratto della velocità che sono realmente in grado di offrire</a:t>
            </a:r>
          </a:p>
        </p:txBody>
      </p:sp>
      <p:sp>
        <p:nvSpPr>
          <p:cNvPr id="4" name="Segnaposto data 3">
            <a:extLst>
              <a:ext uri="{FF2B5EF4-FFF2-40B4-BE49-F238E27FC236}">
                <a16:creationId xmlns:a16="http://schemas.microsoft.com/office/drawing/2014/main" id="{D168B8CA-81BC-48F0-8DC2-0B1680C32387}"/>
              </a:ext>
            </a:extLst>
          </p:cNvPr>
          <p:cNvSpPr>
            <a:spLocks noGrp="1"/>
          </p:cNvSpPr>
          <p:nvPr>
            <p:ph type="dt" sz="half" idx="10"/>
          </p:nvPr>
        </p:nvSpPr>
        <p:spPr/>
        <p:txBody>
          <a:bodyPr/>
          <a:lstStyle/>
          <a:p>
            <a:pPr rtl="0"/>
            <a:fld id="{85E0D28E-6F2F-4715-A424-3B01AC64AD4B}" type="datetime1">
              <a:rPr lang="it-IT" smtClean="0"/>
              <a:t>12/02/24</a:t>
            </a:fld>
            <a:endParaRPr lang="en-US"/>
          </a:p>
        </p:txBody>
      </p:sp>
    </p:spTree>
    <p:extLst>
      <p:ext uri="{BB962C8B-B14F-4D97-AF65-F5344CB8AC3E}">
        <p14:creationId xmlns:p14="http://schemas.microsoft.com/office/powerpoint/2010/main" val="379127175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6D1CF5F-F732-4D02-B9A2-8F5AF7CC76C7}"/>
              </a:ext>
            </a:extLst>
          </p:cNvPr>
          <p:cNvSpPr>
            <a:spLocks noGrp="1"/>
          </p:cNvSpPr>
          <p:nvPr>
            <p:ph type="title"/>
          </p:nvPr>
        </p:nvSpPr>
        <p:spPr/>
        <p:txBody>
          <a:bodyPr/>
          <a:lstStyle/>
          <a:p>
            <a:r>
              <a:rPr lang="it-IT" dirty="0">
                <a:solidFill>
                  <a:srgbClr val="FF0000"/>
                </a:solidFill>
              </a:rPr>
              <a:t>Regolamento 2015/2120 «Internet»</a:t>
            </a:r>
            <a:endParaRPr lang="nl-NL" dirty="0">
              <a:solidFill>
                <a:srgbClr val="FF0000"/>
              </a:solidFill>
            </a:endParaRPr>
          </a:p>
        </p:txBody>
      </p:sp>
      <p:sp>
        <p:nvSpPr>
          <p:cNvPr id="3" name="Segnaposto contenuto 2">
            <a:extLst>
              <a:ext uri="{FF2B5EF4-FFF2-40B4-BE49-F238E27FC236}">
                <a16:creationId xmlns:a16="http://schemas.microsoft.com/office/drawing/2014/main" id="{1B84AE42-7DFB-41C4-95CD-82C4CF9CCFA3}"/>
              </a:ext>
            </a:extLst>
          </p:cNvPr>
          <p:cNvSpPr>
            <a:spLocks noGrp="1"/>
          </p:cNvSpPr>
          <p:nvPr>
            <p:ph idx="1"/>
          </p:nvPr>
        </p:nvSpPr>
        <p:spPr>
          <a:xfrm>
            <a:off x="1066800" y="1779373"/>
            <a:ext cx="10058400" cy="4436033"/>
          </a:xfrm>
        </p:spPr>
        <p:txBody>
          <a:bodyPr>
            <a:normAutofit/>
          </a:bodyPr>
          <a:lstStyle/>
          <a:p>
            <a:pPr lvl="1"/>
            <a:r>
              <a:rPr lang="it-IT" sz="2400" dirty="0"/>
              <a:t>ANCORA SUI FORNITORI DI SERVIZI DI ACCESSO A INTERNET:</a:t>
            </a:r>
          </a:p>
          <a:p>
            <a:pPr lvl="1"/>
            <a:endParaRPr lang="it-IT" sz="2400" dirty="0"/>
          </a:p>
          <a:p>
            <a:pPr lvl="2"/>
            <a:r>
              <a:rPr lang="it-IT" sz="2400" dirty="0"/>
              <a:t>OBBLIGO di trattare tutto il traffico allo stesso modo, </a:t>
            </a:r>
            <a:r>
              <a:rPr lang="it-IT" sz="2400" b="1" dirty="0">
                <a:solidFill>
                  <a:srgbClr val="00B0F0"/>
                </a:solidFill>
              </a:rPr>
              <a:t>senza discriminazioni</a:t>
            </a:r>
            <a:r>
              <a:rPr lang="it-IT" sz="2400" b="1" dirty="0"/>
              <a:t>, r</a:t>
            </a:r>
            <a:r>
              <a:rPr lang="it-IT" sz="2400" dirty="0"/>
              <a:t>estrizioni o interferenze, a prescindere dalla fonte o dalla destinazione, dai contenuti, dalle applicazioni o dai servizi, o dalle apparecchiature terminali.</a:t>
            </a:r>
          </a:p>
          <a:p>
            <a:pPr lvl="2"/>
            <a:endParaRPr lang="it-IT" sz="2400" dirty="0"/>
          </a:p>
          <a:p>
            <a:pPr lvl="2"/>
            <a:r>
              <a:rPr lang="it-IT" sz="2400" dirty="0"/>
              <a:t>DIRITTO di attuare misure di gestione del traffico che </a:t>
            </a:r>
            <a:r>
              <a:rPr lang="it-IT" sz="2400" b="1" dirty="0">
                <a:solidFill>
                  <a:srgbClr val="00B0F0"/>
                </a:solidFill>
              </a:rPr>
              <a:t>distinguono tra categorie di traffico obiettivamente distinte al fine di ottimizzare la qualità complessiva della trasmissione.</a:t>
            </a:r>
          </a:p>
        </p:txBody>
      </p:sp>
      <p:sp>
        <p:nvSpPr>
          <p:cNvPr id="4" name="Segnaposto data 3">
            <a:extLst>
              <a:ext uri="{FF2B5EF4-FFF2-40B4-BE49-F238E27FC236}">
                <a16:creationId xmlns:a16="http://schemas.microsoft.com/office/drawing/2014/main" id="{D168B8CA-81BC-48F0-8DC2-0B1680C32387}"/>
              </a:ext>
            </a:extLst>
          </p:cNvPr>
          <p:cNvSpPr>
            <a:spLocks noGrp="1"/>
          </p:cNvSpPr>
          <p:nvPr>
            <p:ph type="dt" sz="half" idx="10"/>
          </p:nvPr>
        </p:nvSpPr>
        <p:spPr/>
        <p:txBody>
          <a:bodyPr/>
          <a:lstStyle/>
          <a:p>
            <a:pPr rtl="0"/>
            <a:fld id="{85E0D28E-6F2F-4715-A424-3B01AC64AD4B}" type="datetime1">
              <a:rPr lang="it-IT" smtClean="0"/>
              <a:t>12/02/24</a:t>
            </a:fld>
            <a:endParaRPr lang="en-US"/>
          </a:p>
        </p:txBody>
      </p:sp>
    </p:spTree>
    <p:extLst>
      <p:ext uri="{BB962C8B-B14F-4D97-AF65-F5344CB8AC3E}">
        <p14:creationId xmlns:p14="http://schemas.microsoft.com/office/powerpoint/2010/main" val="112491565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6D1CF5F-F732-4D02-B9A2-8F5AF7CC76C7}"/>
              </a:ext>
            </a:extLst>
          </p:cNvPr>
          <p:cNvSpPr>
            <a:spLocks noGrp="1"/>
          </p:cNvSpPr>
          <p:nvPr>
            <p:ph type="title"/>
          </p:nvPr>
        </p:nvSpPr>
        <p:spPr/>
        <p:txBody>
          <a:bodyPr>
            <a:normAutofit/>
          </a:bodyPr>
          <a:lstStyle/>
          <a:p>
            <a:r>
              <a:rPr lang="it-IT" sz="3600" b="1" dirty="0">
                <a:solidFill>
                  <a:srgbClr val="FF0000"/>
                </a:solidFill>
              </a:rPr>
              <a:t>Regolamento generale sulla protezione dei dati personali (GDPR) 2016/679</a:t>
            </a:r>
            <a:endParaRPr lang="nl-NL" sz="3600" b="1" dirty="0">
              <a:solidFill>
                <a:srgbClr val="FF0000"/>
              </a:solidFill>
            </a:endParaRPr>
          </a:p>
        </p:txBody>
      </p:sp>
      <p:sp>
        <p:nvSpPr>
          <p:cNvPr id="3" name="Segnaposto contenuto 2">
            <a:extLst>
              <a:ext uri="{FF2B5EF4-FFF2-40B4-BE49-F238E27FC236}">
                <a16:creationId xmlns:a16="http://schemas.microsoft.com/office/drawing/2014/main" id="{1B84AE42-7DFB-41C4-95CD-82C4CF9CCFA3}"/>
              </a:ext>
            </a:extLst>
          </p:cNvPr>
          <p:cNvSpPr>
            <a:spLocks noGrp="1"/>
          </p:cNvSpPr>
          <p:nvPr>
            <p:ph idx="1"/>
          </p:nvPr>
        </p:nvSpPr>
        <p:spPr>
          <a:xfrm>
            <a:off x="1066800" y="1779373"/>
            <a:ext cx="10058400" cy="4436033"/>
          </a:xfrm>
        </p:spPr>
        <p:txBody>
          <a:bodyPr>
            <a:normAutofit fontScale="85000" lnSpcReduction="20000"/>
          </a:bodyPr>
          <a:lstStyle/>
          <a:p>
            <a:pPr lvl="1"/>
            <a:endParaRPr lang="it-IT" dirty="0"/>
          </a:p>
          <a:p>
            <a:pPr marL="274320" lvl="1" indent="0" algn="just">
              <a:buNone/>
            </a:pPr>
            <a:r>
              <a:rPr lang="it-IT" sz="2800" b="1" dirty="0"/>
              <a:t>La peculiarità dell’approccio europeo</a:t>
            </a:r>
          </a:p>
          <a:p>
            <a:pPr marL="274320" lvl="1" indent="0" algn="just">
              <a:buNone/>
            </a:pPr>
            <a:r>
              <a:rPr lang="it-IT" sz="2800" b="1" dirty="0"/>
              <a:t>Tutela privacy/dati personali vs. libertà di iniziativa economica:</a:t>
            </a:r>
          </a:p>
          <a:p>
            <a:pPr lvl="1"/>
            <a:endParaRPr lang="it-IT" dirty="0">
              <a:solidFill>
                <a:srgbClr val="FF0000"/>
              </a:solidFill>
            </a:endParaRPr>
          </a:p>
          <a:p>
            <a:pPr lvl="1"/>
            <a:r>
              <a:rPr lang="it-IT" dirty="0"/>
              <a:t>Iter di approvazione iniziato </a:t>
            </a:r>
            <a:r>
              <a:rPr lang="it-IT" u="sng" dirty="0"/>
              <a:t>prima</a:t>
            </a:r>
            <a:r>
              <a:rPr lang="it-IT" dirty="0"/>
              <a:t> della Strategia 2015 (precedente: direttiva 95/46/CE), MA PIENA APPARTENENZA AL «SECONDO PILASTRO»</a:t>
            </a:r>
          </a:p>
          <a:p>
            <a:pPr lvl="1"/>
            <a:r>
              <a:rPr lang="it-IT" dirty="0"/>
              <a:t>Scelta dello strumento giuridico (diritto uniforme)</a:t>
            </a:r>
          </a:p>
          <a:p>
            <a:pPr lvl="1"/>
            <a:r>
              <a:rPr lang="it-IT" dirty="0"/>
              <a:t>Contesto della protezione/obiettivo della disciplina: </a:t>
            </a:r>
            <a:r>
              <a:rPr lang="it-IT" b="1" dirty="0"/>
              <a:t>agevole circolazione dei dati personali</a:t>
            </a:r>
            <a:endParaRPr lang="it-IT" dirty="0"/>
          </a:p>
          <a:p>
            <a:pPr marL="617220" lvl="1" indent="-342900"/>
            <a:r>
              <a:rPr lang="it-IT" u="sng" dirty="0">
                <a:solidFill>
                  <a:srgbClr val="00B0F0"/>
                </a:solidFill>
              </a:rPr>
              <a:t>Definizione di DATI PERSONALI: </a:t>
            </a:r>
            <a:r>
              <a:rPr lang="it-IT" dirty="0"/>
              <a:t>qualsiasi informazione riguardante una persona fisica identificata o identificabile</a:t>
            </a:r>
          </a:p>
          <a:p>
            <a:pPr marL="617220" lvl="1" indent="-342900"/>
            <a:r>
              <a:rPr lang="it-IT" u="sng" dirty="0">
                <a:solidFill>
                  <a:srgbClr val="00B0F0"/>
                </a:solidFill>
              </a:rPr>
              <a:t>Definizione di TRATTAMENTO:</a:t>
            </a:r>
            <a:r>
              <a:rPr lang="it-IT" dirty="0">
                <a:solidFill>
                  <a:srgbClr val="00B0F0"/>
                </a:solidFill>
              </a:rPr>
              <a:t> </a:t>
            </a:r>
            <a:r>
              <a:rPr lang="it-IT" dirty="0"/>
              <a:t>qualsiasi operazione, o insieme di operazioni, compiute con o senza l’ausilio di processi automatizzati e applicate ai dati personali, come la raccolta, la registrazione, l’organizzazione, la strutturazione, la conservazione, l’adattamento o la modifica, l’estrazione, la consultazione, l’uso, la comunicazione mediante trasmissione, diffusione o qualsiasi altra forma di messa a disposizione, il raffronto, l’interconnessione, la limitazione, la cancellazione, la distruzione</a:t>
            </a:r>
            <a:endParaRPr lang="it-IT" u="sng" dirty="0"/>
          </a:p>
        </p:txBody>
      </p:sp>
      <p:sp>
        <p:nvSpPr>
          <p:cNvPr id="4" name="Segnaposto data 3">
            <a:extLst>
              <a:ext uri="{FF2B5EF4-FFF2-40B4-BE49-F238E27FC236}">
                <a16:creationId xmlns:a16="http://schemas.microsoft.com/office/drawing/2014/main" id="{D168B8CA-81BC-48F0-8DC2-0B1680C32387}"/>
              </a:ext>
            </a:extLst>
          </p:cNvPr>
          <p:cNvSpPr>
            <a:spLocks noGrp="1"/>
          </p:cNvSpPr>
          <p:nvPr>
            <p:ph type="dt" sz="half" idx="10"/>
          </p:nvPr>
        </p:nvSpPr>
        <p:spPr/>
        <p:txBody>
          <a:bodyPr/>
          <a:lstStyle/>
          <a:p>
            <a:pPr rtl="0"/>
            <a:fld id="{85E0D28E-6F2F-4715-A424-3B01AC64AD4B}" type="datetime1">
              <a:rPr lang="it-IT" smtClean="0"/>
              <a:t>12/02/24</a:t>
            </a:fld>
            <a:endParaRPr lang="en-US"/>
          </a:p>
        </p:txBody>
      </p:sp>
    </p:spTree>
    <p:extLst>
      <p:ext uri="{BB962C8B-B14F-4D97-AF65-F5344CB8AC3E}">
        <p14:creationId xmlns:p14="http://schemas.microsoft.com/office/powerpoint/2010/main" val="290073825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6D1CF5F-F732-4D02-B9A2-8F5AF7CC76C7}"/>
              </a:ext>
            </a:extLst>
          </p:cNvPr>
          <p:cNvSpPr>
            <a:spLocks noGrp="1"/>
          </p:cNvSpPr>
          <p:nvPr>
            <p:ph type="title"/>
          </p:nvPr>
        </p:nvSpPr>
        <p:spPr/>
        <p:txBody>
          <a:bodyPr>
            <a:normAutofit/>
          </a:bodyPr>
          <a:lstStyle/>
          <a:p>
            <a:r>
              <a:rPr lang="it-IT" sz="3600" b="1" dirty="0">
                <a:solidFill>
                  <a:srgbClr val="FF0000"/>
                </a:solidFill>
              </a:rPr>
              <a:t>Regolamento GDPR/2</a:t>
            </a:r>
            <a:endParaRPr lang="nl-NL" sz="3600" b="1" dirty="0">
              <a:solidFill>
                <a:srgbClr val="FF0000"/>
              </a:solidFill>
            </a:endParaRPr>
          </a:p>
        </p:txBody>
      </p:sp>
      <p:sp>
        <p:nvSpPr>
          <p:cNvPr id="3" name="Segnaposto contenuto 2">
            <a:extLst>
              <a:ext uri="{FF2B5EF4-FFF2-40B4-BE49-F238E27FC236}">
                <a16:creationId xmlns:a16="http://schemas.microsoft.com/office/drawing/2014/main" id="{1B84AE42-7DFB-41C4-95CD-82C4CF9CCFA3}"/>
              </a:ext>
            </a:extLst>
          </p:cNvPr>
          <p:cNvSpPr>
            <a:spLocks noGrp="1"/>
          </p:cNvSpPr>
          <p:nvPr>
            <p:ph idx="1"/>
          </p:nvPr>
        </p:nvSpPr>
        <p:spPr>
          <a:xfrm>
            <a:off x="1066800" y="1779373"/>
            <a:ext cx="10058400" cy="4436033"/>
          </a:xfrm>
        </p:spPr>
        <p:txBody>
          <a:bodyPr>
            <a:normAutofit fontScale="85000" lnSpcReduction="20000"/>
          </a:bodyPr>
          <a:lstStyle/>
          <a:p>
            <a:pPr lvl="1"/>
            <a:endParaRPr lang="it-IT" dirty="0"/>
          </a:p>
          <a:p>
            <a:pPr marL="617220" lvl="1" indent="-342900" algn="just"/>
            <a:r>
              <a:rPr lang="it-IT" sz="2400" dirty="0"/>
              <a:t>    Perno della disciplina: </a:t>
            </a:r>
            <a:r>
              <a:rPr lang="it-IT" sz="2400" dirty="0">
                <a:solidFill>
                  <a:srgbClr val="00B0F0"/>
                </a:solidFill>
              </a:rPr>
              <a:t>RISK-BASED APPROACH</a:t>
            </a:r>
          </a:p>
          <a:p>
            <a:pPr marL="548640" lvl="2" indent="0" algn="just">
              <a:buNone/>
            </a:pPr>
            <a:r>
              <a:rPr lang="it-IT" dirty="0"/>
              <a:t>IDEA DI FONDO: qualità/livello di protezione dei dati </a:t>
            </a:r>
            <a:r>
              <a:rPr lang="it-IT" b="1" dirty="0"/>
              <a:t>determinano la reputazione delle imprese</a:t>
            </a:r>
            <a:endParaRPr lang="it-IT" dirty="0"/>
          </a:p>
          <a:p>
            <a:pPr marL="548640" lvl="2" indent="0">
              <a:buNone/>
            </a:pPr>
            <a:r>
              <a:rPr lang="it-IT" dirty="0"/>
              <a:t>→ RESPONSABILIZZAZIONE dei soggetti che trattano i dati personali </a:t>
            </a:r>
          </a:p>
          <a:p>
            <a:pPr marL="548640" lvl="2" indent="0">
              <a:buNone/>
            </a:pPr>
            <a:r>
              <a:rPr lang="it-IT" dirty="0"/>
              <a:t>Obiettivo: modulare gli obblighi dei titolari del trattamento al rischio concreto dei titolari</a:t>
            </a:r>
          </a:p>
          <a:p>
            <a:pPr lvl="3"/>
            <a:r>
              <a:rPr lang="it-IT" dirty="0"/>
              <a:t>IL </a:t>
            </a:r>
            <a:r>
              <a:rPr lang="it-IT" u="sng" dirty="0"/>
              <a:t>CONSENSO DELL’INTERESSATO</a:t>
            </a:r>
            <a:r>
              <a:rPr lang="it-IT" dirty="0"/>
              <a:t> è LA </a:t>
            </a:r>
            <a:r>
              <a:rPr lang="it-IT" b="1" dirty="0"/>
              <a:t>BASE GIURIDICA PER ECCELLENZA </a:t>
            </a:r>
            <a:r>
              <a:rPr lang="it-IT" dirty="0"/>
              <a:t>che delimita l’ambito entro cui è consentito trattare i dati personali</a:t>
            </a:r>
          </a:p>
          <a:p>
            <a:pPr lvl="3"/>
            <a:r>
              <a:rPr lang="it-IT" dirty="0"/>
              <a:t>Libero</a:t>
            </a:r>
          </a:p>
          <a:p>
            <a:pPr lvl="3"/>
            <a:r>
              <a:rPr lang="it-IT" dirty="0"/>
              <a:t>Informato</a:t>
            </a:r>
          </a:p>
          <a:p>
            <a:pPr lvl="3"/>
            <a:r>
              <a:rPr lang="it-IT" dirty="0"/>
              <a:t>Specifico e granulare</a:t>
            </a:r>
          </a:p>
          <a:p>
            <a:pPr lvl="3"/>
            <a:r>
              <a:rPr lang="it-IT" dirty="0"/>
              <a:t>Informativa adeguata e esaustiva, che include le finalità del trattamento</a:t>
            </a:r>
          </a:p>
          <a:p>
            <a:pPr lvl="3"/>
            <a:r>
              <a:rPr lang="it-IT" b="1" dirty="0"/>
              <a:t>Per certi dati (origine razziale/etnica, opinioni politiche, convinzioni religiose o filosofiche) il consenso deve essere esplicito</a:t>
            </a:r>
            <a:endParaRPr lang="it-IT" dirty="0"/>
          </a:p>
          <a:p>
            <a:pPr lvl="2"/>
            <a:r>
              <a:rPr lang="it-IT" b="1" dirty="0">
                <a:solidFill>
                  <a:srgbClr val="00B0F0"/>
                </a:solidFill>
              </a:rPr>
              <a:t>ALTRE BASI GIURIDICHE </a:t>
            </a:r>
            <a:r>
              <a:rPr lang="it-IT" dirty="0"/>
              <a:t>che delimitano l’ambito entro cui è consentito trattare i dati personali:</a:t>
            </a:r>
          </a:p>
          <a:p>
            <a:pPr lvl="3"/>
            <a:r>
              <a:rPr lang="it-IT" dirty="0"/>
              <a:t>Esecuzione di un contratto di cui l’interessato è parte</a:t>
            </a:r>
          </a:p>
          <a:p>
            <a:pPr lvl="3"/>
            <a:r>
              <a:rPr lang="it-IT" dirty="0"/>
              <a:t>Adempimento di obbligo legale dell’interessato</a:t>
            </a:r>
          </a:p>
          <a:p>
            <a:pPr lvl="3"/>
            <a:r>
              <a:rPr lang="it-IT" dirty="0"/>
              <a:t>Salvaguardia interessi vitali dell’interessato o di altra persona fisica</a:t>
            </a:r>
          </a:p>
          <a:p>
            <a:pPr lvl="3"/>
            <a:r>
              <a:rPr lang="it-IT" dirty="0"/>
              <a:t>Esecuzione di compito di interesse pubblico</a:t>
            </a:r>
          </a:p>
          <a:p>
            <a:pPr lvl="3"/>
            <a:r>
              <a:rPr lang="it-IT" dirty="0"/>
              <a:t>Legittimo interesse del titolare del trattamento</a:t>
            </a:r>
          </a:p>
          <a:p>
            <a:pPr lvl="2"/>
            <a:endParaRPr lang="it-IT" dirty="0">
              <a:solidFill>
                <a:srgbClr val="3488A0"/>
              </a:solidFill>
            </a:endParaRPr>
          </a:p>
        </p:txBody>
      </p:sp>
      <p:sp>
        <p:nvSpPr>
          <p:cNvPr id="4" name="Segnaposto data 3">
            <a:extLst>
              <a:ext uri="{FF2B5EF4-FFF2-40B4-BE49-F238E27FC236}">
                <a16:creationId xmlns:a16="http://schemas.microsoft.com/office/drawing/2014/main" id="{D168B8CA-81BC-48F0-8DC2-0B1680C32387}"/>
              </a:ext>
            </a:extLst>
          </p:cNvPr>
          <p:cNvSpPr>
            <a:spLocks noGrp="1"/>
          </p:cNvSpPr>
          <p:nvPr>
            <p:ph type="dt" sz="half" idx="10"/>
          </p:nvPr>
        </p:nvSpPr>
        <p:spPr/>
        <p:txBody>
          <a:bodyPr/>
          <a:lstStyle/>
          <a:p>
            <a:pPr rtl="0"/>
            <a:fld id="{85E0D28E-6F2F-4715-A424-3B01AC64AD4B}" type="datetime1">
              <a:rPr lang="it-IT" smtClean="0"/>
              <a:t>12/02/24</a:t>
            </a:fld>
            <a:endParaRPr lang="en-US"/>
          </a:p>
        </p:txBody>
      </p:sp>
    </p:spTree>
    <p:extLst>
      <p:ext uri="{BB962C8B-B14F-4D97-AF65-F5344CB8AC3E}">
        <p14:creationId xmlns:p14="http://schemas.microsoft.com/office/powerpoint/2010/main" val="142815100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6D1CF5F-F732-4D02-B9A2-8F5AF7CC76C7}"/>
              </a:ext>
            </a:extLst>
          </p:cNvPr>
          <p:cNvSpPr>
            <a:spLocks noGrp="1"/>
          </p:cNvSpPr>
          <p:nvPr>
            <p:ph type="title"/>
          </p:nvPr>
        </p:nvSpPr>
        <p:spPr/>
        <p:txBody>
          <a:bodyPr>
            <a:normAutofit/>
          </a:bodyPr>
          <a:lstStyle/>
          <a:p>
            <a:r>
              <a:rPr lang="it-IT" sz="4000" b="1" dirty="0">
                <a:solidFill>
                  <a:srgbClr val="FF0000"/>
                </a:solidFill>
              </a:rPr>
              <a:t>Regolamento GDPR/3</a:t>
            </a:r>
            <a:endParaRPr lang="nl-NL" sz="4000" b="1" dirty="0">
              <a:solidFill>
                <a:srgbClr val="FF0000"/>
              </a:solidFill>
            </a:endParaRPr>
          </a:p>
        </p:txBody>
      </p:sp>
      <p:sp>
        <p:nvSpPr>
          <p:cNvPr id="3" name="Segnaposto contenuto 2">
            <a:extLst>
              <a:ext uri="{FF2B5EF4-FFF2-40B4-BE49-F238E27FC236}">
                <a16:creationId xmlns:a16="http://schemas.microsoft.com/office/drawing/2014/main" id="{1B84AE42-7DFB-41C4-95CD-82C4CF9CCFA3}"/>
              </a:ext>
            </a:extLst>
          </p:cNvPr>
          <p:cNvSpPr>
            <a:spLocks noGrp="1"/>
          </p:cNvSpPr>
          <p:nvPr>
            <p:ph idx="1"/>
          </p:nvPr>
        </p:nvSpPr>
        <p:spPr>
          <a:xfrm>
            <a:off x="1066800" y="1779373"/>
            <a:ext cx="10058400" cy="4436033"/>
          </a:xfrm>
        </p:spPr>
        <p:txBody>
          <a:bodyPr>
            <a:normAutofit/>
          </a:bodyPr>
          <a:lstStyle/>
          <a:p>
            <a:pPr lvl="1"/>
            <a:endParaRPr lang="it-IT" dirty="0"/>
          </a:p>
          <a:p>
            <a:pPr lvl="2"/>
            <a:r>
              <a:rPr lang="it-IT" dirty="0">
                <a:solidFill>
                  <a:srgbClr val="00B0F0"/>
                </a:solidFill>
              </a:rPr>
              <a:t>PRINCIPI DEL TRATTAMENTO DEI DATI:</a:t>
            </a:r>
          </a:p>
          <a:p>
            <a:pPr lvl="2"/>
            <a:r>
              <a:rPr lang="it-IT" dirty="0"/>
              <a:t>Limitazione delle finalità, minimizzazione, limitazione nel tempo, riservatezza</a:t>
            </a:r>
          </a:p>
          <a:p>
            <a:pPr marL="914400" lvl="2" indent="0">
              <a:buNone/>
            </a:pPr>
            <a:endParaRPr lang="it-IT" dirty="0"/>
          </a:p>
          <a:p>
            <a:pPr lvl="2"/>
            <a:r>
              <a:rPr lang="it-IT" dirty="0">
                <a:solidFill>
                  <a:srgbClr val="00B0F0"/>
                </a:solidFill>
              </a:rPr>
              <a:t>DIRITTI DELL’INTERESSATO NEI CONFRONTI DEL TITOLARE DEL TRATTAMENTO:</a:t>
            </a:r>
          </a:p>
          <a:p>
            <a:pPr lvl="3"/>
            <a:r>
              <a:rPr lang="it-IT" dirty="0"/>
              <a:t>Diritto di accesso</a:t>
            </a:r>
          </a:p>
          <a:p>
            <a:pPr lvl="3"/>
            <a:r>
              <a:rPr lang="it-IT" dirty="0"/>
              <a:t>Diritto di rettifica</a:t>
            </a:r>
          </a:p>
          <a:p>
            <a:pPr lvl="3"/>
            <a:r>
              <a:rPr lang="it-IT" dirty="0"/>
              <a:t>Diritto alla cancellazione (oblio)</a:t>
            </a:r>
          </a:p>
          <a:p>
            <a:pPr lvl="3"/>
            <a:r>
              <a:rPr lang="it-IT" dirty="0"/>
              <a:t>Diritto alla limitazione del trattamento</a:t>
            </a:r>
          </a:p>
          <a:p>
            <a:pPr lvl="3"/>
            <a:r>
              <a:rPr lang="it-IT" dirty="0"/>
              <a:t>Legittimo interesse del titolare del trattamento</a:t>
            </a:r>
          </a:p>
          <a:p>
            <a:pPr lvl="2"/>
            <a:endParaRPr lang="it-IT" dirty="0">
              <a:solidFill>
                <a:srgbClr val="3488A0"/>
              </a:solidFill>
            </a:endParaRPr>
          </a:p>
        </p:txBody>
      </p:sp>
      <p:sp>
        <p:nvSpPr>
          <p:cNvPr id="4" name="Segnaposto data 3">
            <a:extLst>
              <a:ext uri="{FF2B5EF4-FFF2-40B4-BE49-F238E27FC236}">
                <a16:creationId xmlns:a16="http://schemas.microsoft.com/office/drawing/2014/main" id="{D168B8CA-81BC-48F0-8DC2-0B1680C32387}"/>
              </a:ext>
            </a:extLst>
          </p:cNvPr>
          <p:cNvSpPr>
            <a:spLocks noGrp="1"/>
          </p:cNvSpPr>
          <p:nvPr>
            <p:ph type="dt" sz="half" idx="10"/>
          </p:nvPr>
        </p:nvSpPr>
        <p:spPr/>
        <p:txBody>
          <a:bodyPr/>
          <a:lstStyle/>
          <a:p>
            <a:pPr rtl="0"/>
            <a:fld id="{85E0D28E-6F2F-4715-A424-3B01AC64AD4B}" type="datetime1">
              <a:rPr lang="it-IT" smtClean="0"/>
              <a:t>12/02/24</a:t>
            </a:fld>
            <a:endParaRPr lang="en-US"/>
          </a:p>
        </p:txBody>
      </p:sp>
    </p:spTree>
    <p:extLst>
      <p:ext uri="{BB962C8B-B14F-4D97-AF65-F5344CB8AC3E}">
        <p14:creationId xmlns:p14="http://schemas.microsoft.com/office/powerpoint/2010/main" val="5131574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886C6E3-6847-0293-0DE0-918E2F530DA2}"/>
              </a:ext>
            </a:extLst>
          </p:cNvPr>
          <p:cNvSpPr>
            <a:spLocks noGrp="1"/>
          </p:cNvSpPr>
          <p:nvPr>
            <p:ph type="title"/>
          </p:nvPr>
        </p:nvSpPr>
        <p:spPr/>
        <p:txBody>
          <a:bodyPr/>
          <a:lstStyle/>
          <a:p>
            <a:r>
              <a:rPr lang="it-IT" sz="4400" b="1" dirty="0">
                <a:solidFill>
                  <a:srgbClr val="FF0000"/>
                </a:solidFill>
              </a:rPr>
              <a:t>Il mercato unico digitale</a:t>
            </a:r>
            <a:endParaRPr lang="it-IT" dirty="0"/>
          </a:p>
        </p:txBody>
      </p:sp>
      <p:sp>
        <p:nvSpPr>
          <p:cNvPr id="3" name="Segnaposto contenuto 2">
            <a:extLst>
              <a:ext uri="{FF2B5EF4-FFF2-40B4-BE49-F238E27FC236}">
                <a16:creationId xmlns:a16="http://schemas.microsoft.com/office/drawing/2014/main" id="{5102FB98-BE30-B8E0-8547-3E3EFB38E0AF}"/>
              </a:ext>
            </a:extLst>
          </p:cNvPr>
          <p:cNvSpPr>
            <a:spLocks noGrp="1"/>
          </p:cNvSpPr>
          <p:nvPr>
            <p:ph idx="1"/>
          </p:nvPr>
        </p:nvSpPr>
        <p:spPr/>
        <p:txBody>
          <a:bodyPr>
            <a:normAutofit fontScale="85000" lnSpcReduction="20000"/>
          </a:bodyPr>
          <a:lstStyle/>
          <a:p>
            <a:pPr algn="just"/>
            <a:r>
              <a:rPr lang="it-IT" b="0" i="0" u="none" strike="noStrike" dirty="0">
                <a:solidFill>
                  <a:srgbClr val="1E1E1F"/>
                </a:solidFill>
                <a:effectLst/>
                <a:latin typeface="Calibri" panose="020F0502020204030204" pitchFamily="34" charset="0"/>
                <a:cs typeface="Calibri" panose="020F0502020204030204" pitchFamily="34" charset="0"/>
              </a:rPr>
              <a:t>Il mercato unico digitale stimola l'economia, diminuisce gli impatti ambientali e migliora la qualità della vita attraverso il commercio elettronico e l'e-government. </a:t>
            </a:r>
          </a:p>
          <a:p>
            <a:pPr algn="just"/>
            <a:r>
              <a:rPr lang="it-IT" b="0" i="0" u="none" strike="noStrike" dirty="0">
                <a:solidFill>
                  <a:srgbClr val="1E1E1F"/>
                </a:solidFill>
                <a:effectLst/>
                <a:latin typeface="Calibri" panose="020F0502020204030204" pitchFamily="34" charset="0"/>
                <a:cs typeface="Calibri" panose="020F0502020204030204" pitchFamily="34" charset="0"/>
              </a:rPr>
              <a:t>I servizi di mercato e dell'amministrazione pubblica si stanno evolvendo da piattaforme fisse a piattaforme mobili e stanno diventando sempre più onnipresenti. </a:t>
            </a:r>
          </a:p>
          <a:p>
            <a:pPr algn="just"/>
            <a:r>
              <a:rPr lang="it-IT" b="0" i="0" u="none" strike="noStrike" dirty="0">
                <a:solidFill>
                  <a:srgbClr val="1E1E1F"/>
                </a:solidFill>
                <a:effectLst/>
                <a:latin typeface="Calibri" panose="020F0502020204030204" pitchFamily="34" charset="0"/>
                <a:cs typeface="Calibri" panose="020F0502020204030204" pitchFamily="34" charset="0"/>
              </a:rPr>
              <a:t>Questi sviluppi richiedono un quadro normativo a livello di UE per sviluppare il cloud computing, l'accesso transfrontaliero ai contenuti e la connettività mobile dei dati senza frontiere, salvaguardando nel contempo la privacy, i dati personali e la sicurezza informatica.</a:t>
            </a:r>
          </a:p>
          <a:p>
            <a:pPr algn="just"/>
            <a:r>
              <a:rPr lang="it-IT" b="0" i="0" u="none" strike="noStrike" dirty="0">
                <a:solidFill>
                  <a:srgbClr val="1E1E1F"/>
                </a:solidFill>
                <a:effectLst/>
                <a:latin typeface="Calibri" panose="020F0502020204030204" pitchFamily="34" charset="0"/>
                <a:cs typeface="Calibri" panose="020F0502020204030204" pitchFamily="34" charset="0"/>
              </a:rPr>
              <a:t> Il mercato unico digitale europeo ha svolto un ruolo essenziale nel mantenere l'economia dell'UE e nell'assistere i cittadini dell'UE durante la crisi COVID-19. </a:t>
            </a:r>
          </a:p>
          <a:p>
            <a:pPr algn="just"/>
            <a:r>
              <a:rPr lang="it-IT" b="0" i="0" u="none" strike="noStrike" dirty="0">
                <a:solidFill>
                  <a:srgbClr val="1E1E1F"/>
                </a:solidFill>
                <a:effectLst/>
                <a:latin typeface="Calibri" panose="020F0502020204030204" pitchFamily="34" charset="0"/>
                <a:cs typeface="Calibri" panose="020F0502020204030204" pitchFamily="34" charset="0"/>
              </a:rPr>
              <a:t>La legge sui servizi digitali e la legge sui mercati digitali sono due fascicoli destinati a rivoluzionare il mercato unico digitale nei prossimi anni.</a:t>
            </a:r>
            <a:endParaRPr lang="it-IT"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5877676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a:extLst>
              <a:ext uri="{FF2B5EF4-FFF2-40B4-BE49-F238E27FC236}">
                <a16:creationId xmlns:a16="http://schemas.microsoft.com/office/drawing/2014/main" id="{9125BC9F-C704-A636-9712-C2953B6FEB81}"/>
              </a:ext>
            </a:extLst>
          </p:cNvPr>
          <p:cNvSpPr>
            <a:spLocks noGrp="1"/>
          </p:cNvSpPr>
          <p:nvPr>
            <p:ph type="title"/>
          </p:nvPr>
        </p:nvSpPr>
        <p:spPr>
          <a:xfrm>
            <a:off x="838200" y="365125"/>
            <a:ext cx="10515600" cy="907621"/>
          </a:xfrm>
        </p:spPr>
        <p:txBody>
          <a:bodyPr>
            <a:normAutofit fontScale="90000"/>
          </a:bodyPr>
          <a:lstStyle/>
          <a:p>
            <a:br>
              <a:rPr lang="it-IT" sz="4400" b="1" dirty="0">
                <a:solidFill>
                  <a:srgbClr val="FF0000"/>
                </a:solidFill>
              </a:rPr>
            </a:br>
            <a:r>
              <a:rPr lang="it-IT" sz="4400" b="1" dirty="0">
                <a:solidFill>
                  <a:srgbClr val="FF0000"/>
                </a:solidFill>
              </a:rPr>
              <a:t>Il mercato unico digitale</a:t>
            </a:r>
            <a:br>
              <a:rPr lang="it-IT" sz="4400" b="1" dirty="0">
                <a:solidFill>
                  <a:schemeClr val="bg1">
                    <a:lumMod val="50000"/>
                  </a:schemeClr>
                </a:solidFill>
              </a:rPr>
            </a:br>
            <a:endParaRPr lang="it-IT" b="1" dirty="0">
              <a:solidFill>
                <a:srgbClr val="FF0000"/>
              </a:solidFill>
            </a:endParaRPr>
          </a:p>
        </p:txBody>
      </p:sp>
      <p:sp>
        <p:nvSpPr>
          <p:cNvPr id="5" name="Segnaposto contenuto 4">
            <a:extLst>
              <a:ext uri="{FF2B5EF4-FFF2-40B4-BE49-F238E27FC236}">
                <a16:creationId xmlns:a16="http://schemas.microsoft.com/office/drawing/2014/main" id="{D75F96AA-7C6B-AE59-CCDD-5CF9969AFA56}"/>
              </a:ext>
            </a:extLst>
          </p:cNvPr>
          <p:cNvSpPr>
            <a:spLocks noGrp="1"/>
          </p:cNvSpPr>
          <p:nvPr>
            <p:ph idx="1"/>
          </p:nvPr>
        </p:nvSpPr>
        <p:spPr>
          <a:xfrm>
            <a:off x="838200" y="1690688"/>
            <a:ext cx="10515600" cy="4486275"/>
          </a:xfrm>
        </p:spPr>
        <p:txBody>
          <a:bodyPr>
            <a:normAutofit/>
          </a:bodyPr>
          <a:lstStyle/>
          <a:p>
            <a:pPr algn="l"/>
            <a:r>
              <a:rPr lang="it-IT" sz="2400" b="1" i="0" u="none" strike="noStrike" dirty="0">
                <a:solidFill>
                  <a:srgbClr val="1E1E1F"/>
                </a:solidFill>
                <a:effectLst/>
                <a:latin typeface="Calibri" panose="020F0502020204030204" pitchFamily="34" charset="0"/>
                <a:cs typeface="Calibri" panose="020F0502020204030204" pitchFamily="34" charset="0"/>
              </a:rPr>
              <a:t>Base giuridica</a:t>
            </a:r>
          </a:p>
          <a:p>
            <a:pPr algn="l"/>
            <a:r>
              <a:rPr lang="it-IT" sz="2400" b="0" i="0" u="none" strike="noStrike" dirty="0">
                <a:solidFill>
                  <a:srgbClr val="1E1E1F"/>
                </a:solidFill>
                <a:effectLst/>
                <a:latin typeface="Calibri" panose="020F0502020204030204" pitchFamily="34" charset="0"/>
                <a:cs typeface="Calibri" panose="020F0502020204030204" pitchFamily="34" charset="0"/>
              </a:rPr>
              <a:t>Articolo 4, paragrafo 2, lettera a), e articoli 26, 27, 114 e 115, del trattato sul funzionamento dell'Unione europea (TFUE).</a:t>
            </a:r>
          </a:p>
          <a:p>
            <a:pPr algn="l"/>
            <a:r>
              <a:rPr lang="it-IT" sz="2400" b="1" dirty="0">
                <a:solidFill>
                  <a:srgbClr val="1E1E1F"/>
                </a:solidFill>
                <a:latin typeface="Calibri" panose="020F0502020204030204" pitchFamily="34" charset="0"/>
                <a:cs typeface="Calibri" panose="020F0502020204030204" pitchFamily="34" charset="0"/>
              </a:rPr>
              <a:t>Obiettivi</a:t>
            </a:r>
          </a:p>
          <a:p>
            <a:pPr algn="l"/>
            <a:r>
              <a:rPr lang="it-IT" sz="2400" dirty="0">
                <a:solidFill>
                  <a:srgbClr val="1E1E1F"/>
                </a:solidFill>
                <a:latin typeface="Calibri" panose="020F0502020204030204" pitchFamily="34" charset="0"/>
                <a:cs typeface="Calibri" panose="020F0502020204030204" pitchFamily="34" charset="0"/>
              </a:rPr>
              <a:t>Il mercato unico digitale si incentra essenzialmente sull'eliminazione delle barriere nazionali alle transazioni che si svolgono online. </a:t>
            </a:r>
          </a:p>
          <a:p>
            <a:r>
              <a:rPr lang="it-IT" sz="2400" dirty="0">
                <a:solidFill>
                  <a:srgbClr val="1E1E1F"/>
                </a:solidFill>
                <a:latin typeface="Calibri" panose="020F0502020204030204" pitchFamily="34" charset="0"/>
                <a:cs typeface="Calibri" panose="020F0502020204030204" pitchFamily="34" charset="0"/>
              </a:rPr>
              <a:t>Il mercato unico digitale ha il potenziale di migliorare l'accesso all'informazione, portare a un aumento dell'efficienza in termini di costi di transizione ridotti, consumi dematerializzati e riduzione dell'impatto ambientale, nonché di introdurre modelli commerciali e amministrativi migliori.</a:t>
            </a:r>
            <a:br>
              <a:rPr lang="it-IT" sz="2400" dirty="0">
                <a:solidFill>
                  <a:srgbClr val="1E1E1F"/>
                </a:solidFill>
                <a:latin typeface="Calibri" panose="020F0502020204030204" pitchFamily="34" charset="0"/>
                <a:cs typeface="Calibri" panose="020F0502020204030204" pitchFamily="34" charset="0"/>
              </a:rPr>
            </a:br>
            <a:endParaRPr lang="it-IT" sz="2400" dirty="0">
              <a:solidFill>
                <a:srgbClr val="1E1E1F"/>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0019806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F55F40D-59E2-8C82-F906-582885D428E8}"/>
              </a:ext>
            </a:extLst>
          </p:cNvPr>
          <p:cNvSpPr>
            <a:spLocks noGrp="1"/>
          </p:cNvSpPr>
          <p:nvPr>
            <p:ph type="title"/>
          </p:nvPr>
        </p:nvSpPr>
        <p:spPr>
          <a:xfrm>
            <a:off x="838200" y="365125"/>
            <a:ext cx="10515600" cy="1031189"/>
          </a:xfrm>
        </p:spPr>
        <p:txBody>
          <a:bodyPr>
            <a:normAutofit/>
          </a:bodyPr>
          <a:lstStyle/>
          <a:p>
            <a:r>
              <a:rPr lang="it-IT" sz="4000" b="1" dirty="0">
                <a:solidFill>
                  <a:srgbClr val="FF0000"/>
                </a:solidFill>
              </a:rPr>
              <a:t>Strategia per il mercato unico digitale in Europa</a:t>
            </a:r>
          </a:p>
        </p:txBody>
      </p:sp>
      <p:sp>
        <p:nvSpPr>
          <p:cNvPr id="3" name="Segnaposto contenuto 2">
            <a:extLst>
              <a:ext uri="{FF2B5EF4-FFF2-40B4-BE49-F238E27FC236}">
                <a16:creationId xmlns:a16="http://schemas.microsoft.com/office/drawing/2014/main" id="{063ECC13-8AA4-C5BF-F905-497A5485C97E}"/>
              </a:ext>
            </a:extLst>
          </p:cNvPr>
          <p:cNvSpPr>
            <a:spLocks noGrp="1"/>
          </p:cNvSpPr>
          <p:nvPr>
            <p:ph idx="1"/>
          </p:nvPr>
        </p:nvSpPr>
        <p:spPr>
          <a:xfrm>
            <a:off x="838200" y="1594022"/>
            <a:ext cx="10515600" cy="4582941"/>
          </a:xfrm>
        </p:spPr>
        <p:txBody>
          <a:bodyPr>
            <a:normAutofit fontScale="85000" lnSpcReduction="20000"/>
          </a:bodyPr>
          <a:lstStyle/>
          <a:p>
            <a:r>
              <a:rPr lang="it-IT" dirty="0"/>
              <a:t>Neo-insediata Commissione Juncker (maggio 2015)</a:t>
            </a:r>
          </a:p>
          <a:p>
            <a:r>
              <a:rPr lang="it-IT" dirty="0"/>
              <a:t>Orientamenti politici della nuova Commissione: prioritaria la costruzione di un «mercato unico del digitale connesso»</a:t>
            </a:r>
          </a:p>
          <a:p>
            <a:r>
              <a:rPr lang="it-IT" dirty="0"/>
              <a:t>DEFINIZIONE «MERCATO UNICO DIGITALE»</a:t>
            </a:r>
          </a:p>
          <a:p>
            <a:pPr marL="0" indent="0">
              <a:buNone/>
            </a:pPr>
            <a:r>
              <a:rPr lang="it-IT" dirty="0"/>
              <a:t>	«un mercato in cui, indipendentemente dalla cittadinanza o dal luogo di 	residenza, 	persone e imprese non incontrano ostacoli all'accesso e 	all'esercizio delle attività 	online, in condizioni di concorrenza leale e con 	un livello elevato di protezione dei 	consumatori e dei dati personali»</a:t>
            </a:r>
          </a:p>
          <a:p>
            <a:pPr marL="0" indent="0">
              <a:buNone/>
            </a:pPr>
            <a:r>
              <a:rPr lang="it-IT" dirty="0"/>
              <a:t>	→ il «SOGNO» del mercato unico!</a:t>
            </a:r>
          </a:p>
          <a:p>
            <a:pPr marL="0" indent="0">
              <a:buNone/>
            </a:pPr>
            <a:r>
              <a:rPr lang="it-IT" dirty="0"/>
              <a:t>	→ specificità nell’attenzione ai diritti individuali</a:t>
            </a:r>
          </a:p>
          <a:p>
            <a:pPr marL="0" indent="0" algn="just">
              <a:buNone/>
            </a:pPr>
            <a:r>
              <a:rPr lang="it-IT" dirty="0">
                <a:solidFill>
                  <a:srgbClr val="00B0F0"/>
                </a:solidFill>
              </a:rPr>
              <a:t>Previsione: la realizzazione del mercato unico digitale potrebbe determinare un aumento del PIL europeo di 415 miliardi di euro, creando opportunità per nuove start-up e stimolando la crescita delle imprese esistenti</a:t>
            </a:r>
          </a:p>
          <a:p>
            <a:endParaRPr lang="it-IT" dirty="0"/>
          </a:p>
        </p:txBody>
      </p:sp>
    </p:spTree>
    <p:extLst>
      <p:ext uri="{BB962C8B-B14F-4D97-AF65-F5344CB8AC3E}">
        <p14:creationId xmlns:p14="http://schemas.microsoft.com/office/powerpoint/2010/main" val="5265930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B531B4F-8D69-11DC-B5B9-811500055F5D}"/>
              </a:ext>
            </a:extLst>
          </p:cNvPr>
          <p:cNvSpPr>
            <a:spLocks noGrp="1"/>
          </p:cNvSpPr>
          <p:nvPr>
            <p:ph type="title"/>
          </p:nvPr>
        </p:nvSpPr>
        <p:spPr/>
        <p:txBody>
          <a:bodyPr/>
          <a:lstStyle/>
          <a:p>
            <a:r>
              <a:rPr lang="it-IT" sz="4400" b="1" dirty="0">
                <a:solidFill>
                  <a:srgbClr val="FF0000"/>
                </a:solidFill>
              </a:rPr>
              <a:t>Strategia per il mercato unico digitale in Europa</a:t>
            </a:r>
            <a:endParaRPr lang="it-IT" dirty="0"/>
          </a:p>
        </p:txBody>
      </p:sp>
      <p:sp>
        <p:nvSpPr>
          <p:cNvPr id="3" name="Segnaposto contenuto 2">
            <a:extLst>
              <a:ext uri="{FF2B5EF4-FFF2-40B4-BE49-F238E27FC236}">
                <a16:creationId xmlns:a16="http://schemas.microsoft.com/office/drawing/2014/main" id="{0FD00017-8252-14D4-6AA3-73889C1F1AFB}"/>
              </a:ext>
            </a:extLst>
          </p:cNvPr>
          <p:cNvSpPr>
            <a:spLocks noGrp="1"/>
          </p:cNvSpPr>
          <p:nvPr>
            <p:ph idx="1"/>
          </p:nvPr>
        </p:nvSpPr>
        <p:spPr>
          <a:xfrm>
            <a:off x="838200" y="1825625"/>
            <a:ext cx="10515600" cy="4667250"/>
          </a:xfrm>
        </p:spPr>
        <p:txBody>
          <a:bodyPr>
            <a:normAutofit fontScale="70000" lnSpcReduction="20000"/>
          </a:bodyPr>
          <a:lstStyle/>
          <a:p>
            <a:r>
              <a:rPr lang="it-IT" b="1" u="sng" dirty="0">
                <a:solidFill>
                  <a:srgbClr val="00B0F0"/>
                </a:solidFill>
              </a:rPr>
              <a:t>OBIETTIVO 1</a:t>
            </a:r>
            <a:r>
              <a:rPr lang="it-IT" dirty="0">
                <a:solidFill>
                  <a:srgbClr val="00B0F0"/>
                </a:solidFill>
              </a:rPr>
              <a:t>:</a:t>
            </a:r>
          </a:p>
          <a:p>
            <a:r>
              <a:rPr lang="it-IT" dirty="0"/>
              <a:t>la realizzazione di </a:t>
            </a:r>
            <a:r>
              <a:rPr lang="it-IT" b="1" u="sng" dirty="0"/>
              <a:t>RETI AD ALTA VELOCITÀ </a:t>
            </a:r>
            <a:r>
              <a:rPr lang="it-IT" dirty="0"/>
              <a:t>efficienti, affidabili ed economicamente accessibili, che al contempo tutelino il consumatore sul piano della protezione dei dati personali</a:t>
            </a:r>
          </a:p>
          <a:p>
            <a:r>
              <a:rPr lang="it-IT" dirty="0"/>
              <a:t>obiettivi di connettività Internet per il 2025: accesso per tutte le famiglie europee a connessioni internet di almeno 100 Mbps, tramite reti di accesso di nuova generazione (NGA), e la copertura 5G per tutte le aree urbane e le principali vie di trasporto terrestre. </a:t>
            </a:r>
          </a:p>
          <a:p>
            <a:r>
              <a:rPr lang="it-IT" b="1" u="sng" dirty="0">
                <a:solidFill>
                  <a:srgbClr val="00B0F0"/>
                </a:solidFill>
              </a:rPr>
              <a:t>OBIETTIVO 2:</a:t>
            </a:r>
          </a:p>
          <a:p>
            <a:r>
              <a:rPr lang="it-IT" b="1" u="sng" dirty="0"/>
              <a:t>ABBATTERE LE BARRIERE CHE BLOCCANO L'ATTIVITÀ ONLINE TRANSFRONTALIERA</a:t>
            </a:r>
            <a:r>
              <a:rPr lang="it-IT" dirty="0"/>
              <a:t>, tra cui le differenze normative tra gli Stati membri in materia di contratti e di diritto d'autore, nonché la diversa incidenza dell'onere dell'IVA</a:t>
            </a:r>
          </a:p>
          <a:p>
            <a:r>
              <a:rPr lang="it-IT" b="1" u="sng" dirty="0">
                <a:solidFill>
                  <a:srgbClr val="00B0F0"/>
                </a:solidFill>
              </a:rPr>
              <a:t>OBIETTIVO 3:</a:t>
            </a:r>
          </a:p>
          <a:p>
            <a:r>
              <a:rPr lang="it-IT" b="1" u="sng" dirty="0"/>
              <a:t>OTTIMIZZARE IL VALORE AGGIUNTO DELL'ECONOMIA DIGITALE</a:t>
            </a:r>
          </a:p>
          <a:p>
            <a:r>
              <a:rPr lang="it-IT" dirty="0"/>
              <a:t> dati della Commissione europea: solo l'11,7% delle imprese dell'UE utilizza le tecnologie digitali avanzate in tutte le loro possibilità il 41% delle imprese dell'UE non usa alcune tecnologi digitale</a:t>
            </a:r>
          </a:p>
          <a:p>
            <a:endParaRPr lang="it-IT" dirty="0"/>
          </a:p>
        </p:txBody>
      </p:sp>
    </p:spTree>
    <p:extLst>
      <p:ext uri="{BB962C8B-B14F-4D97-AF65-F5344CB8AC3E}">
        <p14:creationId xmlns:p14="http://schemas.microsoft.com/office/powerpoint/2010/main" val="339164320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FD06987-11AE-A19C-3DF4-43E67784C079}"/>
              </a:ext>
            </a:extLst>
          </p:cNvPr>
          <p:cNvSpPr>
            <a:spLocks noGrp="1"/>
          </p:cNvSpPr>
          <p:nvPr>
            <p:ph type="title"/>
          </p:nvPr>
        </p:nvSpPr>
        <p:spPr/>
        <p:txBody>
          <a:bodyPr>
            <a:normAutofit/>
          </a:bodyPr>
          <a:lstStyle/>
          <a:p>
            <a:pPr algn="just"/>
            <a:r>
              <a:rPr lang="it-IT" sz="3200" b="1" dirty="0">
                <a:solidFill>
                  <a:srgbClr val="FF0000"/>
                </a:solidFill>
              </a:rPr>
              <a:t>Stimolo agli investimenti per realizzare gli obiettivi di connettività</a:t>
            </a:r>
          </a:p>
        </p:txBody>
      </p:sp>
      <p:sp>
        <p:nvSpPr>
          <p:cNvPr id="3" name="Segnaposto contenuto 2">
            <a:extLst>
              <a:ext uri="{FF2B5EF4-FFF2-40B4-BE49-F238E27FC236}">
                <a16:creationId xmlns:a16="http://schemas.microsoft.com/office/drawing/2014/main" id="{95D17DC0-C2BC-1900-357D-40DCAA444291}"/>
              </a:ext>
            </a:extLst>
          </p:cNvPr>
          <p:cNvSpPr>
            <a:spLocks noGrp="1"/>
          </p:cNvSpPr>
          <p:nvPr>
            <p:ph idx="1"/>
          </p:nvPr>
        </p:nvSpPr>
        <p:spPr/>
        <p:txBody>
          <a:bodyPr>
            <a:normAutofit fontScale="85000" lnSpcReduction="20000"/>
          </a:bodyPr>
          <a:lstStyle/>
          <a:p>
            <a:r>
              <a:rPr lang="it-IT" b="1" dirty="0">
                <a:solidFill>
                  <a:srgbClr val="00B0F0"/>
                </a:solidFill>
              </a:rPr>
              <a:t>Fondi strutturali e di investimento europei </a:t>
            </a:r>
            <a:r>
              <a:rPr lang="it-IT" dirty="0"/>
              <a:t>(circa 6 miliardi di euro fino al 2020 per offrire a oltre 14,5 milioni di famiglie l'accesso alla banda larga ad alta velocità);</a:t>
            </a:r>
          </a:p>
          <a:p>
            <a:r>
              <a:rPr lang="it-IT" dirty="0"/>
              <a:t> </a:t>
            </a:r>
            <a:r>
              <a:rPr lang="it-IT" b="1" dirty="0">
                <a:solidFill>
                  <a:srgbClr val="00B0F0"/>
                </a:solidFill>
              </a:rPr>
              <a:t>Fondo europeo per gli investimenti strategici </a:t>
            </a:r>
            <a:r>
              <a:rPr lang="it-IT" dirty="0"/>
              <a:t>(circa 1 miliardo di euro per progetti relativi alla banda larga, che ha generato circa 3,2 miliardi di euro di investimenti pubblici e privati);</a:t>
            </a:r>
          </a:p>
          <a:p>
            <a:r>
              <a:rPr lang="it-IT" dirty="0"/>
              <a:t>il </a:t>
            </a:r>
            <a:r>
              <a:rPr lang="it-IT" b="1" dirty="0">
                <a:solidFill>
                  <a:srgbClr val="00B0F0"/>
                </a:solidFill>
              </a:rPr>
              <a:t>meccanismo</a:t>
            </a:r>
            <a:r>
              <a:rPr lang="it-IT" dirty="0"/>
              <a:t> per collegare l'Europa, con un'allocazione di 1,04 milioni di euro per il periodo 2014-2020 per la realizzazione di reti a banda larga veloci e ultraveloci e servizi digitali paneuropei.</a:t>
            </a:r>
          </a:p>
          <a:p>
            <a:r>
              <a:rPr lang="it-IT" b="1" dirty="0">
                <a:solidFill>
                  <a:srgbClr val="00B0F0"/>
                </a:solidFill>
              </a:rPr>
              <a:t>Fondo per la banda larga per collegare l'Europa (</a:t>
            </a:r>
            <a:r>
              <a:rPr lang="it-IT" b="1" dirty="0" err="1">
                <a:solidFill>
                  <a:srgbClr val="00B0F0"/>
                </a:solidFill>
              </a:rPr>
              <a:t>Connecting</a:t>
            </a:r>
            <a:r>
              <a:rPr lang="it-IT" b="1" dirty="0">
                <a:solidFill>
                  <a:srgbClr val="00B0F0"/>
                </a:solidFill>
              </a:rPr>
              <a:t> Europe Broadband Fund), </a:t>
            </a:r>
            <a:r>
              <a:rPr lang="it-IT" dirty="0"/>
              <a:t>nel quadro del FEIS, con la partecipazione anche della Cassa depositi e prestiti italiana, che dovrebbe condurre alla costituzione di una piattaforma di investimenti pubblici e privati per sostenere le infrastrutture delle reti digitali nelle zone insufficientemente servite, con l'obiettivo di mobilitare un investimento supplementare di 1,7 miliardi di euro fino al 2021.</a:t>
            </a:r>
          </a:p>
          <a:p>
            <a:endParaRPr lang="it-IT" dirty="0"/>
          </a:p>
        </p:txBody>
      </p:sp>
    </p:spTree>
    <p:extLst>
      <p:ext uri="{BB962C8B-B14F-4D97-AF65-F5344CB8AC3E}">
        <p14:creationId xmlns:p14="http://schemas.microsoft.com/office/powerpoint/2010/main" val="37559603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FD43322-990D-44E6-7132-1E835684F7F0}"/>
              </a:ext>
            </a:extLst>
          </p:cNvPr>
          <p:cNvSpPr>
            <a:spLocks noGrp="1"/>
          </p:cNvSpPr>
          <p:nvPr>
            <p:ph type="title"/>
          </p:nvPr>
        </p:nvSpPr>
        <p:spPr/>
        <p:txBody>
          <a:bodyPr/>
          <a:lstStyle/>
          <a:p>
            <a:r>
              <a:rPr lang="it-IT" b="1" dirty="0">
                <a:solidFill>
                  <a:srgbClr val="FF0000"/>
                </a:solidFill>
              </a:rPr>
              <a:t>Strumenti legislativi proposti (35)</a:t>
            </a:r>
          </a:p>
        </p:txBody>
      </p:sp>
      <p:sp>
        <p:nvSpPr>
          <p:cNvPr id="3" name="Segnaposto contenuto 2">
            <a:extLst>
              <a:ext uri="{FF2B5EF4-FFF2-40B4-BE49-F238E27FC236}">
                <a16:creationId xmlns:a16="http://schemas.microsoft.com/office/drawing/2014/main" id="{CF635BF6-6049-09E8-E5FA-3E94CD6B420C}"/>
              </a:ext>
            </a:extLst>
          </p:cNvPr>
          <p:cNvSpPr>
            <a:spLocks noGrp="1"/>
          </p:cNvSpPr>
          <p:nvPr>
            <p:ph idx="1"/>
          </p:nvPr>
        </p:nvSpPr>
        <p:spPr/>
        <p:txBody>
          <a:bodyPr>
            <a:normAutofit fontScale="92500" lnSpcReduction="20000"/>
          </a:bodyPr>
          <a:lstStyle/>
          <a:p>
            <a:pPr lvl="1"/>
            <a:r>
              <a:rPr lang="it-IT" sz="2800" dirty="0"/>
              <a:t>abolizione delle tariffe di roaming (a partire dal 15 giugno 2017)</a:t>
            </a:r>
          </a:p>
          <a:p>
            <a:pPr lvl="1"/>
            <a:r>
              <a:rPr lang="it-IT" sz="2800" dirty="0"/>
              <a:t>obbligo di rendere disponibile la banda di frequenza 700 MHz per la banda larga senza fili entro il 2020, con possibilità di deroga fino al 2022 per giustificati motivi (in Italia la banda in questione è quasi interamente occupata dai servizi audiovisivi del digitale terrestre). </a:t>
            </a:r>
            <a:r>
              <a:rPr lang="it-IT" sz="2800" dirty="0">
                <a:solidFill>
                  <a:srgbClr val="00B0F0"/>
                </a:solidFill>
              </a:rPr>
              <a:t>[Decisione (UE) 2017/899] </a:t>
            </a:r>
          </a:p>
          <a:p>
            <a:pPr lvl="1"/>
            <a:r>
              <a:rPr lang="it-IT" sz="2800" dirty="0"/>
              <a:t>la portabilità transfrontaliera dei contenuti digitali, che consente l'accesso dall'estero a servizi di contenuti digitali senza costi supplementari a partire dal 2018 </a:t>
            </a:r>
            <a:r>
              <a:rPr lang="it-IT" sz="2800" dirty="0">
                <a:solidFill>
                  <a:srgbClr val="00B0F0"/>
                </a:solidFill>
              </a:rPr>
              <a:t>[Regolamento UE 2017/1128]</a:t>
            </a:r>
          </a:p>
          <a:p>
            <a:pPr lvl="1"/>
            <a:r>
              <a:rPr lang="it-IT" sz="2800" dirty="0"/>
              <a:t>l'abolizione dei blocchi geografici (</a:t>
            </a:r>
            <a:r>
              <a:rPr lang="it-IT" sz="2800" dirty="0" err="1"/>
              <a:t>geoblocking</a:t>
            </a:r>
            <a:r>
              <a:rPr lang="it-IT" sz="2800" dirty="0"/>
              <a:t>), ovvero delle restrizioni dirette e indirette poste in essere dai venditori in base alla nazionalità, al luogo di residenza o di connessione dell'utente, in particolare quando si effettuano acquisti online transfrontalieri  </a:t>
            </a:r>
            <a:r>
              <a:rPr lang="it-IT" sz="2800" dirty="0">
                <a:solidFill>
                  <a:srgbClr val="00B0F0"/>
                </a:solidFill>
              </a:rPr>
              <a:t>[Regolamento UE 2018/302]</a:t>
            </a:r>
          </a:p>
          <a:p>
            <a:endParaRPr lang="it-IT" dirty="0"/>
          </a:p>
        </p:txBody>
      </p:sp>
    </p:spTree>
    <p:extLst>
      <p:ext uri="{BB962C8B-B14F-4D97-AF65-F5344CB8AC3E}">
        <p14:creationId xmlns:p14="http://schemas.microsoft.com/office/powerpoint/2010/main" val="139080331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A4919D0-F177-4BBA-9A0B-DBA69E2ED764}"/>
              </a:ext>
            </a:extLst>
          </p:cNvPr>
          <p:cNvSpPr>
            <a:spLocks noGrp="1"/>
          </p:cNvSpPr>
          <p:nvPr>
            <p:ph type="title"/>
          </p:nvPr>
        </p:nvSpPr>
        <p:spPr>
          <a:xfrm>
            <a:off x="1066800" y="642594"/>
            <a:ext cx="10058400" cy="1371600"/>
          </a:xfrm>
        </p:spPr>
        <p:txBody>
          <a:bodyPr rtlCol="0">
            <a:normAutofit/>
          </a:bodyPr>
          <a:lstStyle/>
          <a:p>
            <a:pPr algn="just" rtl="0"/>
            <a:r>
              <a:rPr lang="it" b="1" dirty="0">
                <a:solidFill>
                  <a:srgbClr val="FF0000"/>
                </a:solidFill>
              </a:rPr>
              <a:t>3 pilastri di intervento</a:t>
            </a:r>
          </a:p>
        </p:txBody>
      </p:sp>
      <p:graphicFrame>
        <p:nvGraphicFramePr>
          <p:cNvPr id="5" name="Segnaposto contenuto 2">
            <a:extLst>
              <a:ext uri="{FF2B5EF4-FFF2-40B4-BE49-F238E27FC236}">
                <a16:creationId xmlns:a16="http://schemas.microsoft.com/office/drawing/2014/main" id="{91DB1382-7276-49FA-9632-38D558F457E3}"/>
              </a:ext>
            </a:extLst>
          </p:cNvPr>
          <p:cNvGraphicFramePr>
            <a:graphicFrameLocks noGrp="1"/>
          </p:cNvGraphicFramePr>
          <p:nvPr>
            <p:ph idx="1"/>
          </p:nvPr>
        </p:nvGraphicFramePr>
        <p:xfrm>
          <a:off x="1066800" y="2310063"/>
          <a:ext cx="10058400" cy="372561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8324318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6D1CF5F-F732-4D02-B9A2-8F5AF7CC76C7}"/>
              </a:ext>
            </a:extLst>
          </p:cNvPr>
          <p:cNvSpPr>
            <a:spLocks noGrp="1"/>
          </p:cNvSpPr>
          <p:nvPr>
            <p:ph type="title"/>
          </p:nvPr>
        </p:nvSpPr>
        <p:spPr/>
        <p:txBody>
          <a:bodyPr/>
          <a:lstStyle/>
          <a:p>
            <a:r>
              <a:rPr lang="it-IT" b="1" dirty="0">
                <a:solidFill>
                  <a:srgbClr val="FF0000"/>
                </a:solidFill>
              </a:rPr>
              <a:t>Le piattaforme e i servizi</a:t>
            </a:r>
            <a:endParaRPr lang="nl-NL" b="1" dirty="0">
              <a:solidFill>
                <a:srgbClr val="FF0000"/>
              </a:solidFill>
            </a:endParaRPr>
          </a:p>
        </p:txBody>
      </p:sp>
      <p:sp>
        <p:nvSpPr>
          <p:cNvPr id="3" name="Segnaposto contenuto 2">
            <a:extLst>
              <a:ext uri="{FF2B5EF4-FFF2-40B4-BE49-F238E27FC236}">
                <a16:creationId xmlns:a16="http://schemas.microsoft.com/office/drawing/2014/main" id="{1B84AE42-7DFB-41C4-95CD-82C4CF9CCFA3}"/>
              </a:ext>
            </a:extLst>
          </p:cNvPr>
          <p:cNvSpPr>
            <a:spLocks noGrp="1"/>
          </p:cNvSpPr>
          <p:nvPr>
            <p:ph idx="1"/>
          </p:nvPr>
        </p:nvSpPr>
        <p:spPr>
          <a:xfrm>
            <a:off x="1066800" y="1779373"/>
            <a:ext cx="10058400" cy="4436033"/>
          </a:xfrm>
        </p:spPr>
        <p:txBody>
          <a:bodyPr>
            <a:normAutofit/>
          </a:bodyPr>
          <a:lstStyle/>
          <a:p>
            <a:pPr lvl="1"/>
            <a:r>
              <a:rPr lang="it-IT" sz="3200" dirty="0"/>
              <a:t>Direttiva 2000/31/CE (</a:t>
            </a:r>
            <a:r>
              <a:rPr lang="it-IT" sz="3200" i="1" dirty="0"/>
              <a:t>e-commerce</a:t>
            </a:r>
            <a:r>
              <a:rPr lang="it-IT" sz="3200" dirty="0"/>
              <a:t>)</a:t>
            </a:r>
          </a:p>
          <a:p>
            <a:pPr lvl="1"/>
            <a:r>
              <a:rPr lang="it-IT" sz="3200" dirty="0"/>
              <a:t>Direttiva 2015/1535 (procedura d'informazione nel settore delle regolamentazioni tecniche e delle regole relative ai servizi della società dell'informazione)</a:t>
            </a:r>
          </a:p>
          <a:p>
            <a:pPr lvl="1"/>
            <a:r>
              <a:rPr lang="it-IT" sz="3200" dirty="0"/>
              <a:t>Regolamento (UE) 2018/322 (</a:t>
            </a:r>
            <a:r>
              <a:rPr lang="it-IT" sz="3200" i="1" dirty="0" err="1"/>
              <a:t>geoblocking</a:t>
            </a:r>
            <a:r>
              <a:rPr lang="it-IT" sz="3600" dirty="0"/>
              <a:t>)</a:t>
            </a:r>
            <a:r>
              <a:rPr lang="it-IT" sz="3600" b="1" dirty="0"/>
              <a:t>)</a:t>
            </a:r>
          </a:p>
        </p:txBody>
      </p:sp>
      <p:sp>
        <p:nvSpPr>
          <p:cNvPr id="4" name="Segnaposto data 3">
            <a:extLst>
              <a:ext uri="{FF2B5EF4-FFF2-40B4-BE49-F238E27FC236}">
                <a16:creationId xmlns:a16="http://schemas.microsoft.com/office/drawing/2014/main" id="{D168B8CA-81BC-48F0-8DC2-0B1680C32387}"/>
              </a:ext>
            </a:extLst>
          </p:cNvPr>
          <p:cNvSpPr>
            <a:spLocks noGrp="1"/>
          </p:cNvSpPr>
          <p:nvPr>
            <p:ph type="dt" sz="half" idx="10"/>
          </p:nvPr>
        </p:nvSpPr>
        <p:spPr/>
        <p:txBody>
          <a:bodyPr/>
          <a:lstStyle/>
          <a:p>
            <a:pPr rtl="0"/>
            <a:fld id="{85E0D28E-6F2F-4715-A424-3B01AC64AD4B}" type="datetime1">
              <a:rPr lang="it-IT" smtClean="0"/>
              <a:t>12/02/24</a:t>
            </a:fld>
            <a:endParaRPr lang="en-US"/>
          </a:p>
        </p:txBody>
      </p:sp>
    </p:spTree>
    <p:extLst>
      <p:ext uri="{BB962C8B-B14F-4D97-AF65-F5344CB8AC3E}">
        <p14:creationId xmlns:p14="http://schemas.microsoft.com/office/powerpoint/2010/main" val="1581054504"/>
      </p:ext>
    </p:extLst>
  </p:cSld>
  <p:clrMapOvr>
    <a:masterClrMapping/>
  </p:clrMapOvr>
</p:sld>
</file>

<file path=ppt/theme/theme1.xml><?xml version="1.0" encoding="utf-8"?>
<a:theme xmlns:a="http://schemas.openxmlformats.org/drawingml/2006/main" name="Tema di Office">
  <a:themeElements>
    <a:clrScheme name="Giallo arancione">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Tema di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i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339</TotalTime>
  <Words>1752</Words>
  <Application>Microsoft Macintosh PowerPoint</Application>
  <PresentationFormat>Widescreen</PresentationFormat>
  <Paragraphs>114</Paragraphs>
  <Slides>15</Slides>
  <Notes>0</Notes>
  <HiddenSlides>0</HiddenSlides>
  <MMClips>0</MMClips>
  <ScaleCrop>false</ScaleCrop>
  <HeadingPairs>
    <vt:vector size="6" baseType="variant">
      <vt:variant>
        <vt:lpstr>Caratteri utilizzati</vt:lpstr>
      </vt:variant>
      <vt:variant>
        <vt:i4>3</vt:i4>
      </vt:variant>
      <vt:variant>
        <vt:lpstr>Tema</vt:lpstr>
      </vt:variant>
      <vt:variant>
        <vt:i4>1</vt:i4>
      </vt:variant>
      <vt:variant>
        <vt:lpstr>Titoli diapositive</vt:lpstr>
      </vt:variant>
      <vt:variant>
        <vt:i4>15</vt:i4>
      </vt:variant>
    </vt:vector>
  </HeadingPairs>
  <TitlesOfParts>
    <vt:vector size="19" baseType="lpstr">
      <vt:lpstr>Arial</vt:lpstr>
      <vt:lpstr>Calibri</vt:lpstr>
      <vt:lpstr>Calibri Light</vt:lpstr>
      <vt:lpstr>Tema di Office</vt:lpstr>
      <vt:lpstr>Diritto del Mercato Unico Europeo Prof. Dr. Alessandro Nato</vt:lpstr>
      <vt:lpstr>Il mercato unico digitale</vt:lpstr>
      <vt:lpstr> Il mercato unico digitale </vt:lpstr>
      <vt:lpstr>Strategia per il mercato unico digitale in Europa</vt:lpstr>
      <vt:lpstr>Strategia per il mercato unico digitale in Europa</vt:lpstr>
      <vt:lpstr>Stimolo agli investimenti per realizzare gli obiettivi di connettività</vt:lpstr>
      <vt:lpstr>Strumenti legislativi proposti (35)</vt:lpstr>
      <vt:lpstr>3 pilastri di intervento</vt:lpstr>
      <vt:lpstr>Le piattaforme e i servizi</vt:lpstr>
      <vt:lpstr>Regolamento 2015/2120 «Internet»</vt:lpstr>
      <vt:lpstr>Regolamento 2015/2120 «Internet»</vt:lpstr>
      <vt:lpstr>Regolamento 2015/2120 «Internet»</vt:lpstr>
      <vt:lpstr>Regolamento generale sulla protezione dei dati personali (GDPR) 2016/679</vt:lpstr>
      <vt:lpstr>Regolamento GDPR/2</vt:lpstr>
      <vt:lpstr>Regolamento GDPR/3</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Alessandro Nato</dc:creator>
  <cp:lastModifiedBy>Alessandro Nato</cp:lastModifiedBy>
  <cp:revision>108</cp:revision>
  <dcterms:created xsi:type="dcterms:W3CDTF">2022-09-09T08:27:37Z</dcterms:created>
  <dcterms:modified xsi:type="dcterms:W3CDTF">2024-02-12T12:32:13Z</dcterms:modified>
</cp:coreProperties>
</file>