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sldIdLst>
    <p:sldId id="256" r:id="rId2"/>
    <p:sldId id="257" r:id="rId3"/>
    <p:sldId id="258" r:id="rId4"/>
    <p:sldId id="262" r:id="rId5"/>
    <p:sldId id="259" r:id="rId6"/>
    <p:sldId id="263" r:id="rId7"/>
    <p:sldId id="260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04" y="-4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it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597025"/>
            <a:ext cx="7583488" cy="1679575"/>
          </a:xfrm>
        </p:spPr>
        <p:txBody>
          <a:bodyPr anchor="b" anchorCtr="0"/>
          <a:lstStyle>
            <a:lvl1pPr>
              <a:defRPr sz="54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276600"/>
            <a:ext cx="7583487" cy="1752600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27892" y="838200"/>
            <a:ext cx="3474720" cy="45720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25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3" y="1371600"/>
            <a:ext cx="7583488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2743200"/>
            <a:ext cx="4114800" cy="28194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65760" indent="-365760">
              <a:defRPr/>
            </a:lvl1pPr>
            <a:lvl2pPr marL="731520" indent="-365760">
              <a:defRPr/>
            </a:lvl2pPr>
            <a:lvl3pPr marL="1097280" indent="-365760">
              <a:defRPr/>
            </a:lvl3pPr>
            <a:lvl4pPr marL="1463040" indent="-365760">
              <a:defRPr/>
            </a:lvl4pPr>
            <a:lvl5pPr marL="1828800" indent="-365760">
              <a:defRPr/>
            </a:lvl5pPr>
            <a:lvl6pPr marL="2194560" indent="-365760">
              <a:defRPr/>
            </a:lvl6pPr>
            <a:lvl7pPr marL="2560320" indent="-365760">
              <a:defRPr/>
            </a:lvl7pPr>
            <a:lvl8pPr marL="2926080" indent="-365760">
              <a:defRPr/>
            </a:lvl8pPr>
            <a:lvl9pPr marL="3291840" indent="-365760">
              <a:defRPr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Verti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838200"/>
            <a:ext cx="1676400" cy="5053013"/>
          </a:xfrm>
        </p:spPr>
        <p:txBody>
          <a:bodyPr vert="eaVert"/>
          <a:lstStyle>
            <a:lvl1pPr>
              <a:defRPr sz="36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0"/>
            <a:ext cx="6019800" cy="505301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Tex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812" y="3254188"/>
            <a:ext cx="7580376" cy="168536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5400" b="1" kern="120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457200"/>
            <a:ext cx="4114800" cy="27432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1812" y="4953000"/>
            <a:ext cx="7580376" cy="9144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450" y="1627188"/>
            <a:ext cx="7580376" cy="1682496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450" y="3309411"/>
            <a:ext cx="7580376" cy="175564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Wingdings" pitchFamily="2" charset="2"/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6788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6216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6216" y="2174875"/>
            <a:ext cx="3529584" cy="3716338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tabLst/>
              <a:defRPr sz="1800"/>
            </a:lvl6pPr>
            <a:lvl7pPr marL="1603375" indent="-231775">
              <a:tabLst/>
              <a:defRPr sz="1800"/>
            </a:lvl7pPr>
            <a:lvl8pPr marL="1828800" indent="-231775">
              <a:tabLst/>
              <a:defRPr sz="1800"/>
            </a:lvl8pPr>
            <a:lvl9pPr marL="2060575" indent="-231775">
              <a:tabLst/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529584" cy="3716338"/>
          </a:xfrm>
        </p:spPr>
        <p:txBody>
          <a:bodyPr>
            <a:noAutofit/>
          </a:bodyPr>
          <a:lstStyle>
            <a:lvl1pPr marL="2317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6889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9144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1461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13716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16033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18288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0605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7892" y="838200"/>
            <a:ext cx="3474720" cy="4572000"/>
          </a:xfrm>
        </p:spPr>
        <p:txBody>
          <a:bodyPr>
            <a:normAutofit/>
          </a:bodyPr>
          <a:lstStyle>
            <a:lvl1pPr marL="282575" indent="-282575">
              <a:defRPr sz="2400"/>
            </a:lvl1pPr>
            <a:lvl2pPr marL="573088" indent="-282575">
              <a:defRPr sz="2200"/>
            </a:lvl2pPr>
            <a:lvl3pPr marL="855663" indent="-282575">
              <a:defRPr sz="2000"/>
            </a:lvl3pPr>
            <a:lvl4pPr marL="1146175" indent="-282575">
              <a:defRPr sz="1800"/>
            </a:lvl4pPr>
            <a:lvl5pPr marL="1430338" indent="-282575">
              <a:defRPr sz="1800"/>
            </a:lvl5pPr>
            <a:lvl6pPr marL="1712913" indent="-282575">
              <a:defRPr sz="1800"/>
            </a:lvl6pPr>
            <a:lvl7pPr marL="2003425" indent="-282575">
              <a:defRPr sz="1800"/>
            </a:lvl7pPr>
            <a:lvl8pPr marL="2286000" indent="-282575">
              <a:defRPr sz="1800"/>
            </a:lvl8pPr>
            <a:lvl9pPr marL="2568575" indent="-282575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ext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5675" y="1600200"/>
            <a:ext cx="7232650" cy="4291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14/06/21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1722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</p:sldLayoutIdLst>
  <p:txStyles>
    <p:titleStyle>
      <a:lvl1pPr algn="ctr" defTabSz="914400" rtl="0" eaLnBrk="1" latinLnBrk="0" hangingPunct="1">
        <a:lnSpc>
          <a:spcPct val="95000"/>
        </a:lnSpc>
        <a:spcBef>
          <a:spcPct val="0"/>
        </a:spcBef>
        <a:buNone/>
        <a:defRPr sz="4800" b="1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spcAft>
          <a:spcPts val="0"/>
        </a:spcAft>
        <a:buSzPct val="90000"/>
        <a:buFont typeface="Wingdings" pitchFamily="2" charset="2"/>
        <a:buChar char=""/>
        <a:defRPr sz="24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22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20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dirty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Seicento</a:t>
            </a:r>
            <a:br>
              <a:rPr lang="it-IT" dirty="0" smtClean="0"/>
            </a:br>
            <a:r>
              <a:rPr lang="it-IT" dirty="0" smtClean="0"/>
              <a:t>in Italia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379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11008" y="89647"/>
            <a:ext cx="8452587" cy="972906"/>
          </a:xfrm>
        </p:spPr>
        <p:txBody>
          <a:bodyPr/>
          <a:lstStyle/>
          <a:p>
            <a:r>
              <a:rPr lang="it-IT" sz="4400" dirty="0"/>
              <a:t>I</a:t>
            </a:r>
            <a:r>
              <a:rPr lang="it-IT" sz="4400" dirty="0" smtClean="0"/>
              <a:t>l diritto romano e la </a:t>
            </a:r>
            <a:r>
              <a:rPr lang="it-IT" sz="4400" i="1" dirty="0" err="1" smtClean="0"/>
              <a:t>scientia</a:t>
            </a:r>
            <a:r>
              <a:rPr lang="it-IT" sz="4400" dirty="0" smtClean="0"/>
              <a:t> medievale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8463" y="1253861"/>
            <a:ext cx="8798974" cy="5393571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 smtClean="0">
                <a:solidFill>
                  <a:srgbClr val="000000"/>
                </a:solidFill>
              </a:rPr>
              <a:t>De Luca fa un uso attento e misurato delle citazioni </a:t>
            </a:r>
            <a:r>
              <a:rPr lang="it-IT" dirty="0" smtClean="0">
                <a:solidFill>
                  <a:srgbClr val="000000"/>
                </a:solidFill>
              </a:rPr>
              <a:t>(sia delle fonti normative che della giurisprudenza medievale e umanistica che pure conosce perfettamente)</a:t>
            </a:r>
          </a:p>
          <a:p>
            <a:r>
              <a:rPr lang="it-IT" b="1" dirty="0" smtClean="0">
                <a:solidFill>
                  <a:srgbClr val="000000"/>
                </a:solidFill>
              </a:rPr>
              <a:t>Polemizza con l’uso eccessivo della citazione </a:t>
            </a:r>
            <a:r>
              <a:rPr lang="it-IT" dirty="0" smtClean="0">
                <a:solidFill>
                  <a:srgbClr val="000000"/>
                </a:solidFill>
              </a:rPr>
              <a:t>che dice essere tipico </a:t>
            </a:r>
            <a:r>
              <a:rPr lang="it-IT" dirty="0">
                <a:solidFill>
                  <a:srgbClr val="000000"/>
                </a:solidFill>
                <a:effectLst/>
              </a:rPr>
              <a:t>dell’</a:t>
            </a:r>
            <a:r>
              <a:rPr lang="it-IT" i="1" dirty="0" err="1">
                <a:solidFill>
                  <a:srgbClr val="CCFFCC"/>
                </a:solidFill>
                <a:effectLst/>
              </a:rPr>
              <a:t>ineptum</a:t>
            </a:r>
            <a:r>
              <a:rPr lang="it-IT" i="1" dirty="0">
                <a:solidFill>
                  <a:srgbClr val="CCFFCC"/>
                </a:solidFill>
                <a:effectLst/>
              </a:rPr>
              <a:t> et </a:t>
            </a:r>
            <a:r>
              <a:rPr lang="it-IT" i="1" dirty="0" err="1">
                <a:solidFill>
                  <a:srgbClr val="CCFFCC"/>
                </a:solidFill>
                <a:effectLst/>
              </a:rPr>
              <a:t>plebeium</a:t>
            </a:r>
            <a:r>
              <a:rPr lang="it-IT" i="1" dirty="0">
                <a:solidFill>
                  <a:srgbClr val="CCFFCC"/>
                </a:solidFill>
                <a:effectLst/>
              </a:rPr>
              <a:t> </a:t>
            </a:r>
            <a:r>
              <a:rPr lang="it-IT" i="1" dirty="0" err="1" smtClean="0">
                <a:solidFill>
                  <a:srgbClr val="CCFFCC"/>
                </a:solidFill>
                <a:effectLst/>
              </a:rPr>
              <a:t>vulgum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 </a:t>
            </a:r>
            <a:r>
              <a:rPr lang="it-IT" dirty="0">
                <a:solidFill>
                  <a:srgbClr val="000000"/>
                </a:solidFill>
                <a:effectLst/>
              </a:rPr>
              <a:t>dei 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pratici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</a:t>
            </a:r>
          </a:p>
          <a:p>
            <a:r>
              <a:rPr lang="it-IT" dirty="0">
                <a:solidFill>
                  <a:srgbClr val="000000"/>
                </a:solidFill>
                <a:effectLst/>
              </a:rPr>
              <a:t>il vero </a:t>
            </a:r>
            <a:r>
              <a:rPr lang="it-IT" b="1" dirty="0">
                <a:solidFill>
                  <a:srgbClr val="000000"/>
                </a:solidFill>
                <a:effectLst/>
              </a:rPr>
              <a:t>diritto comune </a:t>
            </a:r>
            <a:r>
              <a:rPr lang="it-IT" dirty="0">
                <a:solidFill>
                  <a:srgbClr val="000000"/>
                </a:solidFill>
                <a:effectLst/>
              </a:rPr>
              <a:t>all’interno di ogni ordinamento non può che essere </a:t>
            </a:r>
            <a:r>
              <a:rPr lang="it-IT" u="sng" dirty="0">
                <a:solidFill>
                  <a:srgbClr val="000000"/>
                </a:solidFill>
                <a:effectLst/>
              </a:rPr>
              <a:t>la legge del sovrano</a:t>
            </a:r>
            <a:r>
              <a:rPr lang="it-IT" dirty="0">
                <a:solidFill>
                  <a:srgbClr val="000000"/>
                </a:solidFill>
                <a:effectLst/>
              </a:rPr>
              <a:t>. Il diritto romano – di cui occorre riconoscere come 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molte </a:t>
            </a:r>
            <a:r>
              <a:rPr lang="it-IT" dirty="0">
                <a:solidFill>
                  <a:srgbClr val="000000"/>
                </a:solidFill>
                <a:effectLst/>
              </a:rPr>
              <a:t>regole e istituti non trovino più corrispondenza con la realtà contemporanea – può essere visto come</a:t>
            </a:r>
            <a:r>
              <a:rPr lang="it-IT" b="1" dirty="0">
                <a:solidFill>
                  <a:srgbClr val="000000"/>
                </a:solidFill>
                <a:effectLst/>
              </a:rPr>
              <a:t> diritto </a:t>
            </a:r>
            <a:r>
              <a:rPr lang="it-IT" b="1" dirty="0" smtClean="0">
                <a:solidFill>
                  <a:srgbClr val="000000"/>
                </a:solidFill>
                <a:effectLst/>
              </a:rPr>
              <a:t>particolare</a:t>
            </a:r>
            <a:r>
              <a:rPr lang="it-IT" dirty="0">
                <a:solidFill>
                  <a:srgbClr val="000000"/>
                </a:solidFill>
                <a:effectLst/>
              </a:rPr>
              <a:t> 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nella misura in cui </a:t>
            </a:r>
            <a:r>
              <a:rPr lang="it-IT" dirty="0">
                <a:solidFill>
                  <a:srgbClr val="000000"/>
                </a:solidFill>
                <a:effectLst/>
              </a:rPr>
              <a:t>la sua validità 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è ammessa dal sovrano (in maniera esplicita </a:t>
            </a:r>
            <a:r>
              <a:rPr lang="it-IT" dirty="0">
                <a:solidFill>
                  <a:srgbClr val="000000"/>
                </a:solidFill>
                <a:effectLst/>
              </a:rPr>
              <a:t>o 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implicita).</a:t>
            </a:r>
            <a:endParaRPr lang="en-US" dirty="0">
              <a:solidFill>
                <a:srgbClr val="000000"/>
              </a:solidFill>
              <a:effectLst/>
            </a:endParaRPr>
          </a:p>
          <a:p>
            <a:r>
              <a:rPr lang="it-IT" dirty="0" smtClean="0">
                <a:solidFill>
                  <a:srgbClr val="000000"/>
                </a:solidFill>
              </a:rPr>
              <a:t>I presupposti su cui si basava l’autorità del diritto romano (unicità e universalità del potere) sono ormai tramontati. Il diritto antico e la giurisprudenza medievale </a:t>
            </a:r>
            <a:r>
              <a:rPr lang="it-IT" u="sng" dirty="0" smtClean="0">
                <a:solidFill>
                  <a:srgbClr val="000000"/>
                </a:solidFill>
              </a:rPr>
              <a:t>hanno valore per la formazione del giurista non per la sua attività pratica</a:t>
            </a:r>
            <a:r>
              <a:rPr lang="it-IT" dirty="0" smtClean="0">
                <a:solidFill>
                  <a:srgbClr val="000000"/>
                </a:solidFill>
              </a:rPr>
              <a:t>.</a:t>
            </a: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81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Contro i ‘pragmatici’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6216" y="1232648"/>
            <a:ext cx="8617552" cy="5197710"/>
          </a:xfrm>
        </p:spPr>
        <p:txBody>
          <a:bodyPr/>
          <a:lstStyle/>
          <a:p>
            <a:r>
              <a:rPr lang="it-IT" dirty="0" smtClean="0">
                <a:solidFill>
                  <a:srgbClr val="000000"/>
                </a:solidFill>
              </a:rPr>
              <a:t>De Luca esercita però la sua vena polemica soprattutto nei confronti dei pratici a lui </a:t>
            </a:r>
            <a:r>
              <a:rPr lang="it-IT" dirty="0">
                <a:solidFill>
                  <a:srgbClr val="000000"/>
                </a:solidFill>
              </a:rPr>
              <a:t>contemporanei </a:t>
            </a:r>
            <a:r>
              <a:rPr lang="it-IT" dirty="0" smtClean="0">
                <a:solidFill>
                  <a:srgbClr val="000000"/>
                </a:solidFill>
              </a:rPr>
              <a:t>(li chiama </a:t>
            </a:r>
            <a:r>
              <a:rPr lang="it-IT" b="1" i="1" dirty="0">
                <a:solidFill>
                  <a:srgbClr val="800000"/>
                </a:solidFill>
              </a:rPr>
              <a:t>pragmatici</a:t>
            </a:r>
            <a:r>
              <a:rPr lang="it-IT" dirty="0">
                <a:solidFill>
                  <a:srgbClr val="000000"/>
                </a:solidFill>
              </a:rPr>
              <a:t>) .</a:t>
            </a:r>
            <a:endParaRPr lang="it-IT" dirty="0" smtClean="0">
              <a:solidFill>
                <a:srgbClr val="000000"/>
              </a:solidFill>
            </a:endParaRPr>
          </a:p>
          <a:p>
            <a:r>
              <a:rPr lang="it-IT" dirty="0" smtClean="0">
                <a:solidFill>
                  <a:srgbClr val="000000"/>
                </a:solidFill>
              </a:rPr>
              <a:t>Questi ritengono che il segreto della loro professione risieda non in una seria preparazione ma nelle capacità mnemoniche e nella disponibilità di grandi raccolte di </a:t>
            </a:r>
            <a:r>
              <a:rPr lang="it-IT" i="1" dirty="0" smtClean="0">
                <a:solidFill>
                  <a:srgbClr val="000000"/>
                </a:solidFill>
              </a:rPr>
              <a:t>Consilia </a:t>
            </a:r>
            <a:r>
              <a:rPr lang="it-IT" dirty="0" smtClean="0">
                <a:solidFill>
                  <a:srgbClr val="000000"/>
                </a:solidFill>
              </a:rPr>
              <a:t>e </a:t>
            </a:r>
            <a:r>
              <a:rPr lang="it-IT" i="1" dirty="0" err="1" smtClean="0">
                <a:solidFill>
                  <a:srgbClr val="000000"/>
                </a:solidFill>
              </a:rPr>
              <a:t>Decisiones</a:t>
            </a:r>
            <a:r>
              <a:rPr lang="it-IT" i="1" dirty="0" smtClean="0">
                <a:solidFill>
                  <a:srgbClr val="000000"/>
                </a:solidFill>
              </a:rPr>
              <a:t>.</a:t>
            </a:r>
          </a:p>
          <a:p>
            <a:r>
              <a:rPr lang="it-IT" dirty="0" smtClean="0">
                <a:solidFill>
                  <a:srgbClr val="000000"/>
                </a:solidFill>
              </a:rPr>
              <a:t>Il problema oggettivo costituito dalla pluralità di norme e di opinioni non si risolve compilando e contrapponendo liste </a:t>
            </a:r>
            <a:r>
              <a:rPr lang="it-IT" i="1" dirty="0" smtClean="0">
                <a:solidFill>
                  <a:srgbClr val="000000"/>
                </a:solidFill>
              </a:rPr>
              <a:t>pro </a:t>
            </a:r>
            <a:r>
              <a:rPr lang="it-IT" dirty="0" smtClean="0">
                <a:solidFill>
                  <a:srgbClr val="000000"/>
                </a:solidFill>
              </a:rPr>
              <a:t>e </a:t>
            </a:r>
            <a:r>
              <a:rPr lang="it-IT" i="1" dirty="0" smtClean="0">
                <a:solidFill>
                  <a:srgbClr val="000000"/>
                </a:solidFill>
              </a:rPr>
              <a:t>contra</a:t>
            </a:r>
            <a:r>
              <a:rPr lang="it-IT" dirty="0" smtClean="0">
                <a:solidFill>
                  <a:srgbClr val="000000"/>
                </a:solidFill>
              </a:rPr>
              <a:t>. </a:t>
            </a:r>
            <a:r>
              <a:rPr lang="it-IT" b="1" dirty="0" smtClean="0">
                <a:solidFill>
                  <a:srgbClr val="800000"/>
                </a:solidFill>
              </a:rPr>
              <a:t>Compito del giurista è quello di isolare la soluzione migliore basandosi sull’intelligenza e la cultura di cui dispone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4798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Superare l’incertezza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0425" y="1232647"/>
            <a:ext cx="8351730" cy="5174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>
                <a:effectLst/>
              </a:rPr>
              <a:t>L’incertezza derivante dal pluralismo poteva essere </a:t>
            </a:r>
            <a:r>
              <a:rPr lang="it-IT" dirty="0">
                <a:effectLst/>
              </a:rPr>
              <a:t>superata attraverso vari accorgimenti: </a:t>
            </a:r>
            <a:endParaRPr lang="it-IT" dirty="0" smtClean="0">
              <a:effectLst/>
            </a:endParaRPr>
          </a:p>
          <a:p>
            <a:pPr>
              <a:buAutoNum type="alphaLcParenR"/>
            </a:pPr>
            <a:r>
              <a:rPr lang="it-IT" dirty="0" smtClean="0">
                <a:effectLst/>
              </a:rPr>
              <a:t>Operare una </a:t>
            </a:r>
            <a:r>
              <a:rPr lang="it-IT" dirty="0">
                <a:effectLst/>
              </a:rPr>
              <a:t>necessaria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  <a:effectLst/>
              </a:rPr>
              <a:t>valutazione delle </a:t>
            </a: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circostanze oggettive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 </a:t>
            </a:r>
            <a:r>
              <a:rPr lang="it-IT" dirty="0">
                <a:effectLst/>
              </a:rPr>
              <a:t>(calare quindi il problema nello specifico ordinamento)</a:t>
            </a:r>
            <a:r>
              <a:rPr lang="it-IT" dirty="0" smtClean="0">
                <a:effectLst/>
              </a:rPr>
              <a:t>;</a:t>
            </a:r>
          </a:p>
          <a:p>
            <a:pPr>
              <a:buAutoNum type="alphaLcParenR"/>
            </a:pPr>
            <a:r>
              <a:rPr lang="it-IT" dirty="0" smtClean="0">
                <a:effectLst/>
              </a:rPr>
              <a:t> Considerare </a:t>
            </a:r>
            <a:r>
              <a:rPr lang="it-IT" b="1" dirty="0" smtClean="0">
                <a:solidFill>
                  <a:srgbClr val="369983"/>
                </a:solidFill>
                <a:effectLst/>
              </a:rPr>
              <a:t>la </a:t>
            </a:r>
            <a:r>
              <a:rPr lang="it-IT" b="1" dirty="0">
                <a:solidFill>
                  <a:srgbClr val="369983"/>
                </a:solidFill>
                <a:effectLst/>
              </a:rPr>
              <a:t>legge come espressione di volontà </a:t>
            </a:r>
            <a:r>
              <a:rPr lang="it-IT" dirty="0" smtClean="0">
                <a:effectLst/>
              </a:rPr>
              <a:t>(carattere autoritativo) più </a:t>
            </a:r>
            <a:r>
              <a:rPr lang="it-IT" dirty="0">
                <a:effectLst/>
              </a:rPr>
              <a:t>che come manifestazione di </a:t>
            </a:r>
            <a:r>
              <a:rPr lang="it-IT" dirty="0" smtClean="0">
                <a:effectLst/>
              </a:rPr>
              <a:t>ragione (così da escludere valutazioni troppo soggettive); </a:t>
            </a:r>
          </a:p>
          <a:p>
            <a:pPr>
              <a:buAutoNum type="alphaLcParenR"/>
            </a:pPr>
            <a:r>
              <a:rPr lang="it-IT" dirty="0" smtClean="0">
                <a:effectLst/>
              </a:rPr>
              <a:t> Selezionare un </a:t>
            </a:r>
            <a:r>
              <a:rPr lang="it-IT" dirty="0">
                <a:effectLst/>
              </a:rPr>
              <a:t>corpo di </a:t>
            </a:r>
            <a:r>
              <a:rPr lang="it-IT" b="1" dirty="0">
                <a:solidFill>
                  <a:srgbClr val="800000"/>
                </a:solidFill>
                <a:effectLst/>
              </a:rPr>
              <a:t>giudici di grande preparazione </a:t>
            </a:r>
            <a:r>
              <a:rPr lang="it-IT" b="1" dirty="0" smtClean="0">
                <a:solidFill>
                  <a:srgbClr val="800000"/>
                </a:solidFill>
                <a:effectLst/>
              </a:rPr>
              <a:t>e </a:t>
            </a:r>
            <a:r>
              <a:rPr lang="it-IT" b="1" dirty="0">
                <a:solidFill>
                  <a:srgbClr val="800000"/>
                </a:solidFill>
                <a:effectLst/>
              </a:rPr>
              <a:t>alta levatura morale</a:t>
            </a:r>
            <a:r>
              <a:rPr lang="en-US" b="1" dirty="0">
                <a:solidFill>
                  <a:srgbClr val="800000"/>
                </a:solidFill>
                <a:effectLst/>
              </a:rPr>
              <a:t> </a:t>
            </a:r>
            <a:endParaRPr lang="it-IT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121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908116"/>
          </a:xfrm>
        </p:spPr>
        <p:txBody>
          <a:bodyPr/>
          <a:lstStyle/>
          <a:p>
            <a:r>
              <a:rPr lang="it-IT" i="1" dirty="0" smtClean="0"/>
              <a:t>De iure condendo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985" y="1315821"/>
            <a:ext cx="8431814" cy="5309049"/>
          </a:xfrm>
        </p:spPr>
        <p:txBody>
          <a:bodyPr>
            <a:normAutofit fontScale="92500"/>
          </a:bodyPr>
          <a:lstStyle/>
          <a:p>
            <a:r>
              <a:rPr lang="it-IT" b="1" dirty="0" smtClean="0">
                <a:solidFill>
                  <a:srgbClr val="000000"/>
                </a:solidFill>
              </a:rPr>
              <a:t>La considerazione obiettiva e realista della realtà contingente spinge De Luca a immaginare alcune linee di </a:t>
            </a:r>
            <a:r>
              <a:rPr lang="it-IT" b="1" dirty="0" smtClean="0">
                <a:solidFill>
                  <a:srgbClr val="3366FF"/>
                </a:solidFill>
              </a:rPr>
              <a:t>riforma del sistema</a:t>
            </a:r>
            <a:r>
              <a:rPr lang="it-IT" b="1" dirty="0" smtClean="0">
                <a:solidFill>
                  <a:srgbClr val="000000"/>
                </a:solidFill>
              </a:rPr>
              <a:t>.</a:t>
            </a:r>
            <a:endParaRPr lang="it-IT" b="1" dirty="0">
              <a:solidFill>
                <a:srgbClr val="000000"/>
              </a:solidFill>
            </a:endParaRPr>
          </a:p>
          <a:p>
            <a:r>
              <a:rPr lang="it-IT" dirty="0">
                <a:solidFill>
                  <a:srgbClr val="000000"/>
                </a:solidFill>
                <a:effectLst/>
              </a:rPr>
              <a:t>La preminenza della legge del sovrano sulle altre fonti è 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funzionale </a:t>
            </a:r>
            <a:r>
              <a:rPr lang="it-IT" dirty="0">
                <a:solidFill>
                  <a:srgbClr val="000000"/>
                </a:solidFill>
                <a:effectLst/>
              </a:rPr>
              <a:t>a un progetto di </a:t>
            </a:r>
            <a:r>
              <a:rPr lang="it-IT" b="1" dirty="0">
                <a:effectLst/>
              </a:rPr>
              <a:t>unificazione </a:t>
            </a:r>
            <a:r>
              <a:rPr lang="it-IT" b="1" dirty="0" smtClean="0">
                <a:effectLst/>
              </a:rPr>
              <a:t>normativa 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che freni il </a:t>
            </a:r>
            <a:r>
              <a:rPr lang="it-IT" dirty="0">
                <a:solidFill>
                  <a:srgbClr val="000000"/>
                </a:solidFill>
                <a:effectLst/>
              </a:rPr>
              <a:t>pluralismo fuorviante delle opinioni, 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superi l’inattualità </a:t>
            </a:r>
            <a:r>
              <a:rPr lang="it-IT" dirty="0">
                <a:solidFill>
                  <a:srgbClr val="000000"/>
                </a:solidFill>
                <a:effectLst/>
              </a:rPr>
              <a:t>e insufficienza del diritto romano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, dia conto dell’emergere </a:t>
            </a:r>
            <a:r>
              <a:rPr lang="it-IT" dirty="0">
                <a:solidFill>
                  <a:srgbClr val="000000"/>
                </a:solidFill>
                <a:effectLst/>
              </a:rPr>
              <a:t>di nuove materie. </a:t>
            </a:r>
            <a:endParaRPr lang="it-IT" dirty="0" smtClean="0">
              <a:solidFill>
                <a:srgbClr val="000000"/>
              </a:solidFill>
              <a:effectLst/>
            </a:endParaRPr>
          </a:p>
          <a:p>
            <a:r>
              <a:rPr lang="it-IT" dirty="0" smtClean="0">
                <a:solidFill>
                  <a:srgbClr val="000000"/>
                </a:solidFill>
                <a:effectLst/>
              </a:rPr>
              <a:t>De </a:t>
            </a:r>
            <a:r>
              <a:rPr lang="it-IT" dirty="0">
                <a:solidFill>
                  <a:srgbClr val="000000"/>
                </a:solidFill>
                <a:effectLst/>
              </a:rPr>
              <a:t>Luca esprime chiaramente l’esigenza di azioni volte a favorire una </a:t>
            </a:r>
            <a:r>
              <a:rPr lang="it-IT" b="1" dirty="0">
                <a:solidFill>
                  <a:srgbClr val="FFFFFF"/>
                </a:solidFill>
                <a:effectLst/>
              </a:rPr>
              <a:t>semplificazione del diritto</a:t>
            </a:r>
            <a:r>
              <a:rPr lang="it-IT" dirty="0">
                <a:solidFill>
                  <a:srgbClr val="000000"/>
                </a:solidFill>
                <a:effectLst/>
              </a:rPr>
              <a:t>, una selezione e raccolta delle norme effettivamente vigenti, </a:t>
            </a:r>
            <a:endParaRPr lang="it-IT" dirty="0" smtClean="0">
              <a:solidFill>
                <a:srgbClr val="000000"/>
              </a:solidFill>
              <a:effectLst/>
            </a:endParaRPr>
          </a:p>
          <a:p>
            <a:r>
              <a:rPr lang="it-IT" dirty="0" smtClean="0">
                <a:solidFill>
                  <a:srgbClr val="000000"/>
                </a:solidFill>
                <a:effectLst/>
              </a:rPr>
              <a:t>È di importanza fondamentale porre molta </a:t>
            </a:r>
            <a:r>
              <a:rPr lang="it-IT" dirty="0">
                <a:solidFill>
                  <a:srgbClr val="000000"/>
                </a:solidFill>
                <a:effectLst/>
              </a:rPr>
              <a:t>attenzione a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lla </a:t>
            </a:r>
            <a:r>
              <a:rPr lang="it-IT" b="1" dirty="0">
                <a:solidFill>
                  <a:srgbClr val="FFFFFF"/>
                </a:solidFill>
                <a:effectLst/>
              </a:rPr>
              <a:t>chiarezza del dettato normativo</a:t>
            </a:r>
            <a:r>
              <a:rPr lang="it-IT" dirty="0">
                <a:solidFill>
                  <a:srgbClr val="000000"/>
                </a:solidFill>
                <a:effectLst/>
              </a:rPr>
              <a:t>. </a:t>
            </a:r>
            <a:endParaRPr lang="it-IT" dirty="0" smtClean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9409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ruolo dei giuristi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8051" y="1366957"/>
            <a:ext cx="8591634" cy="5112023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000000"/>
                </a:solidFill>
                <a:effectLst/>
              </a:rPr>
              <a:t>De Luca è consapevole però che nel contesto contemporaneo sarebbe illusorio attendersi le pure auspicabili azioni dirette del sovrano in questo senso.</a:t>
            </a:r>
            <a:r>
              <a:rPr lang="en-US" dirty="0">
                <a:solidFill>
                  <a:srgbClr val="000000"/>
                </a:solidFill>
                <a:effectLst/>
              </a:rPr>
              <a:t> </a:t>
            </a:r>
            <a:endParaRPr lang="it-IT" dirty="0" smtClean="0">
              <a:solidFill>
                <a:srgbClr val="000000"/>
              </a:solidFill>
              <a:effectLst/>
            </a:endParaRPr>
          </a:p>
          <a:p>
            <a:pPr hangingPunct="0"/>
            <a:r>
              <a:rPr lang="it-IT" dirty="0">
                <a:solidFill>
                  <a:srgbClr val="000000"/>
                </a:solidFill>
                <a:effectLst/>
              </a:rPr>
              <a:t>Come già </a:t>
            </a:r>
            <a:r>
              <a:rPr lang="it-IT" dirty="0" err="1">
                <a:solidFill>
                  <a:srgbClr val="000000"/>
                </a:solidFill>
                <a:effectLst/>
              </a:rPr>
              <a:t>Conring</a:t>
            </a:r>
            <a:r>
              <a:rPr lang="it-IT" dirty="0">
                <a:solidFill>
                  <a:srgbClr val="000000"/>
                </a:solidFill>
                <a:effectLst/>
              </a:rPr>
              <a:t> in Germania (Germania e Italia presentano situazioni geopolitiche similari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) egli ritiene  esser allora </a:t>
            </a:r>
            <a:r>
              <a:rPr lang="it-IT" b="1" dirty="0" smtClean="0">
                <a:solidFill>
                  <a:srgbClr val="0000FF"/>
                </a:solidFill>
                <a:effectLst/>
              </a:rPr>
              <a:t>compito dei </a:t>
            </a:r>
            <a:r>
              <a:rPr lang="it-IT" b="1" dirty="0">
                <a:solidFill>
                  <a:srgbClr val="0000FF"/>
                </a:solidFill>
                <a:effectLst/>
              </a:rPr>
              <a:t>giuristi di maggior talento 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realizzare queste istanze di riforma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.</a:t>
            </a:r>
          </a:p>
          <a:p>
            <a:pPr hangingPunct="0"/>
            <a:r>
              <a:rPr lang="it-IT" dirty="0" smtClean="0">
                <a:solidFill>
                  <a:srgbClr val="000000"/>
                </a:solidFill>
                <a:effectLst/>
              </a:rPr>
              <a:t>A sorreggere i giuristi devono essere la cultura e la ragionevolezza (il buon senso).</a:t>
            </a:r>
          </a:p>
          <a:p>
            <a:pPr hangingPunct="0"/>
            <a:r>
              <a:rPr lang="it-IT" dirty="0" smtClean="0">
                <a:solidFill>
                  <a:srgbClr val="000000"/>
                </a:solidFill>
                <a:effectLst/>
              </a:rPr>
              <a:t>Loro obiettivo deve essere quello di cogliere anzitutto la sostanza giuridica dei rapporti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68098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</a:t>
            </a:r>
            <a:r>
              <a:rPr lang="it-IT" i="1" dirty="0" smtClean="0"/>
              <a:t>Dottor volgare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6514" y="1600200"/>
            <a:ext cx="8293584" cy="4813990"/>
          </a:xfrm>
        </p:spPr>
        <p:txBody>
          <a:bodyPr/>
          <a:lstStyle/>
          <a:p>
            <a:r>
              <a:rPr lang="it-IT" dirty="0">
                <a:solidFill>
                  <a:srgbClr val="000000"/>
                </a:solidFill>
                <a:effectLst/>
              </a:rPr>
              <a:t>È in questa direzione che si comprende anche la redazione del </a:t>
            </a:r>
            <a:r>
              <a:rPr lang="it-IT" b="1" i="1" dirty="0">
                <a:solidFill>
                  <a:srgbClr val="800000"/>
                </a:solidFill>
                <a:effectLst/>
              </a:rPr>
              <a:t>Dottor volgare</a:t>
            </a:r>
            <a:r>
              <a:rPr lang="it-IT" b="1" dirty="0">
                <a:solidFill>
                  <a:srgbClr val="800000"/>
                </a:solidFill>
                <a:effectLst/>
              </a:rPr>
              <a:t> </a:t>
            </a:r>
            <a:endParaRPr lang="it-IT" b="1" dirty="0" smtClean="0">
              <a:solidFill>
                <a:srgbClr val="800000"/>
              </a:solidFill>
              <a:effectLst/>
            </a:endParaRPr>
          </a:p>
          <a:p>
            <a:r>
              <a:rPr lang="it-IT" dirty="0" smtClean="0">
                <a:solidFill>
                  <a:schemeClr val="tx1"/>
                </a:solidFill>
                <a:effectLst/>
              </a:rPr>
              <a:t>L’adozione dell’italiano viene difesa in più sedi</a:t>
            </a:r>
          </a:p>
          <a:p>
            <a:r>
              <a:rPr lang="it-IT" dirty="0" smtClean="0">
                <a:solidFill>
                  <a:srgbClr val="000000"/>
                </a:solidFill>
                <a:effectLst/>
              </a:rPr>
              <a:t>Più </a:t>
            </a:r>
            <a:r>
              <a:rPr lang="it-IT" dirty="0">
                <a:solidFill>
                  <a:srgbClr val="000000"/>
                </a:solidFill>
                <a:effectLst/>
              </a:rPr>
              <a:t>che al volgo dei 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pratici, l’opera </a:t>
            </a:r>
            <a:r>
              <a:rPr lang="it-IT" dirty="0">
                <a:solidFill>
                  <a:srgbClr val="000000"/>
                </a:solidFill>
                <a:effectLst/>
              </a:rPr>
              <a:t>è </a:t>
            </a:r>
            <a:r>
              <a:rPr lang="it-IT" u="sng" dirty="0" smtClean="0">
                <a:solidFill>
                  <a:srgbClr val="000000"/>
                </a:solidFill>
                <a:effectLst/>
              </a:rPr>
              <a:t>destinata</a:t>
            </a:r>
          </a:p>
          <a:p>
            <a:pPr marL="0" indent="0">
              <a:buNone/>
            </a:pPr>
            <a:r>
              <a:rPr lang="it-IT" u="sng" dirty="0" smtClean="0">
                <a:solidFill>
                  <a:srgbClr val="000000"/>
                </a:solidFill>
                <a:effectLst/>
              </a:rPr>
              <a:t>ai giuristi di vaglia 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(come aiuto per la memoria ma anche come esempio di ‘semplificazione’) e</a:t>
            </a:r>
          </a:p>
          <a:p>
            <a:pPr marL="0" indent="0">
              <a:buNone/>
            </a:pPr>
            <a:r>
              <a:rPr lang="it-IT" u="sng" dirty="0" smtClean="0">
                <a:solidFill>
                  <a:srgbClr val="000000"/>
                </a:solidFill>
                <a:effectLst/>
              </a:rPr>
              <a:t>ai </a:t>
            </a:r>
            <a:r>
              <a:rPr lang="it-IT" u="sng" dirty="0">
                <a:solidFill>
                  <a:srgbClr val="000000"/>
                </a:solidFill>
                <a:effectLst/>
              </a:rPr>
              <a:t>funzionari pubblici e ai tecnici dell’amministrazione</a:t>
            </a:r>
            <a:r>
              <a:rPr lang="it-IT" dirty="0">
                <a:solidFill>
                  <a:srgbClr val="000000"/>
                </a:solidFill>
                <a:effectLst/>
              </a:rPr>
              <a:t> </a:t>
            </a:r>
            <a:r>
              <a:rPr lang="it-IT" dirty="0" smtClean="0">
                <a:solidFill>
                  <a:srgbClr val="000000"/>
                </a:solidFill>
                <a:effectLst/>
              </a:rPr>
              <a:t>(affinché attuino nell’esercizio quotidiane </a:t>
            </a:r>
            <a:r>
              <a:rPr lang="it-IT" dirty="0">
                <a:solidFill>
                  <a:srgbClr val="000000"/>
                </a:solidFill>
                <a:effectLst/>
              </a:rPr>
              <a:t>queste idee)</a:t>
            </a:r>
            <a:endParaRPr lang="en-US" dirty="0">
              <a:solidFill>
                <a:srgbClr val="000000"/>
              </a:solidFill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9120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011780"/>
          </a:xfrm>
        </p:spPr>
        <p:txBody>
          <a:bodyPr/>
          <a:lstStyle/>
          <a:p>
            <a:r>
              <a:rPr lang="it-IT" dirty="0" smtClean="0"/>
              <a:t>Il contratto trino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3670" y="1232647"/>
            <a:ext cx="9040330" cy="562535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000000"/>
                </a:solidFill>
              </a:rPr>
              <a:t>In uno scritto del 1515, il teologo tedesco, </a:t>
            </a:r>
            <a:r>
              <a:rPr lang="it-IT" b="1" dirty="0" smtClean="0">
                <a:solidFill>
                  <a:srgbClr val="000000"/>
                </a:solidFill>
              </a:rPr>
              <a:t>Johannes </a:t>
            </a:r>
            <a:r>
              <a:rPr lang="it-IT" b="1" dirty="0" err="1" smtClean="0">
                <a:solidFill>
                  <a:srgbClr val="000000"/>
                </a:solidFill>
              </a:rPr>
              <a:t>Eck</a:t>
            </a:r>
            <a:r>
              <a:rPr lang="it-IT" b="1" dirty="0" smtClean="0">
                <a:solidFill>
                  <a:srgbClr val="000000"/>
                </a:solidFill>
              </a:rPr>
              <a:t> </a:t>
            </a:r>
            <a:r>
              <a:rPr lang="it-IT" dirty="0">
                <a:solidFill>
                  <a:srgbClr val="000000"/>
                </a:solidFill>
              </a:rPr>
              <a:t>(cattolico e avversario di Lutero</a:t>
            </a:r>
            <a:r>
              <a:rPr lang="it-IT" dirty="0" smtClean="0">
                <a:solidFill>
                  <a:srgbClr val="000000"/>
                </a:solidFill>
              </a:rPr>
              <a:t>), aveva cercato di venire incontro alle esigenze dei mercanti sui quali pesava il </a:t>
            </a:r>
            <a:r>
              <a:rPr lang="it-IT" b="1" dirty="0" smtClean="0"/>
              <a:t>divieto delle usure</a:t>
            </a:r>
            <a:r>
              <a:rPr lang="it-IT" dirty="0" smtClean="0">
                <a:solidFill>
                  <a:srgbClr val="000000"/>
                </a:solidFill>
              </a:rPr>
              <a:t>. Volle dimostrare che </a:t>
            </a:r>
            <a:r>
              <a:rPr lang="it-IT" u="sng" dirty="0" smtClean="0">
                <a:solidFill>
                  <a:srgbClr val="000000"/>
                </a:solidFill>
              </a:rPr>
              <a:t>il prestito a interesse non è sempre è da considerare usura</a:t>
            </a:r>
            <a:r>
              <a:rPr lang="it-IT" dirty="0" smtClean="0">
                <a:solidFill>
                  <a:srgbClr val="000000"/>
                </a:solidFill>
              </a:rPr>
              <a:t>.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00"/>
                </a:solidFill>
              </a:rPr>
              <a:t>Immaginò di scomporre il negozio di prestito di denaro in tre differenti contratti (</a:t>
            </a:r>
            <a:r>
              <a:rPr lang="it-IT" b="1" dirty="0" smtClean="0">
                <a:solidFill>
                  <a:srgbClr val="3366FF"/>
                </a:solidFill>
              </a:rPr>
              <a:t>il contratto trino</a:t>
            </a:r>
            <a:r>
              <a:rPr lang="it-IT" dirty="0" smtClean="0">
                <a:solidFill>
                  <a:srgbClr val="000000"/>
                </a:solidFill>
              </a:rPr>
              <a:t>):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800000"/>
                </a:solidFill>
              </a:rPr>
              <a:t>a) </a:t>
            </a:r>
            <a:r>
              <a:rPr lang="it-IT" dirty="0" smtClean="0">
                <a:solidFill>
                  <a:srgbClr val="000000"/>
                </a:solidFill>
              </a:rPr>
              <a:t>un </a:t>
            </a:r>
            <a:r>
              <a:rPr lang="it-IT" b="1" dirty="0" smtClean="0">
                <a:solidFill>
                  <a:srgbClr val="800000"/>
                </a:solidFill>
              </a:rPr>
              <a:t>contratto di società</a:t>
            </a:r>
            <a:r>
              <a:rPr lang="it-IT" dirty="0" smtClean="0">
                <a:solidFill>
                  <a:srgbClr val="000000"/>
                </a:solidFill>
              </a:rPr>
              <a:t>: un socio mette il capitale (100), gli altri si impegnano a farne un certo uso per realizzare un lucro (30 da dividere a metà col capitalista: 15 e 15)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800000"/>
                </a:solidFill>
              </a:rPr>
              <a:t>b) </a:t>
            </a:r>
            <a:r>
              <a:rPr lang="it-IT" dirty="0" smtClean="0">
                <a:solidFill>
                  <a:srgbClr val="000000"/>
                </a:solidFill>
              </a:rPr>
              <a:t>un </a:t>
            </a:r>
            <a:r>
              <a:rPr lang="it-IT" b="1" dirty="0" smtClean="0">
                <a:solidFill>
                  <a:srgbClr val="800000"/>
                </a:solidFill>
              </a:rPr>
              <a:t>contratto di assicurazione</a:t>
            </a:r>
            <a:r>
              <a:rPr lang="it-IT" dirty="0" smtClean="0">
                <a:solidFill>
                  <a:srgbClr val="000000"/>
                </a:solidFill>
              </a:rPr>
              <a:t>: gli altri soci assicurano il capitalista per il denaro versato contro un premio (5)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800000"/>
                </a:solidFill>
              </a:rPr>
              <a:t>c) </a:t>
            </a:r>
            <a:r>
              <a:rPr lang="it-IT" dirty="0" smtClean="0">
                <a:solidFill>
                  <a:srgbClr val="000000"/>
                </a:solidFill>
              </a:rPr>
              <a:t>un </a:t>
            </a:r>
            <a:r>
              <a:rPr lang="it-IT" b="1" dirty="0" smtClean="0">
                <a:solidFill>
                  <a:srgbClr val="800000"/>
                </a:solidFill>
              </a:rPr>
              <a:t>contratto di compravendita</a:t>
            </a:r>
            <a:r>
              <a:rPr lang="it-IT" dirty="0" smtClean="0">
                <a:solidFill>
                  <a:srgbClr val="000000"/>
                </a:solidFill>
              </a:rPr>
              <a:t> (il socio capitalista acquista in anticipo la parte a lui spettante del lucro sperato rinunciando al tutto (paga 5</a:t>
            </a:r>
            <a:r>
              <a:rPr lang="it-IT" dirty="0">
                <a:solidFill>
                  <a:srgbClr val="000000"/>
                </a:solidFill>
              </a:rPr>
              <a:t> </a:t>
            </a:r>
            <a:r>
              <a:rPr lang="it-IT" dirty="0" smtClean="0">
                <a:solidFill>
                  <a:srgbClr val="000000"/>
                </a:solidFill>
              </a:rPr>
              <a:t>per avere 5 sicuri, rinunciando ai 10 incerti).</a:t>
            </a:r>
          </a:p>
        </p:txBody>
      </p:sp>
    </p:spTree>
    <p:extLst>
      <p:ext uri="{BB962C8B-B14F-4D97-AF65-F5344CB8AC3E}">
        <p14:creationId xmlns:p14="http://schemas.microsoft.com/office/powerpoint/2010/main" val="1364002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Una bocciatura!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0597" y="1232647"/>
            <a:ext cx="8267666" cy="54666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chemeClr val="tx1"/>
                </a:solidFill>
                <a:effectLst/>
              </a:rPr>
              <a:t>Chiamato a intervenire su una causa in cui una delle parti sosteneva di non essere responsabile per usura proprio evocando il contratto trino, De </a:t>
            </a:r>
            <a:r>
              <a:rPr lang="it-IT" dirty="0">
                <a:solidFill>
                  <a:schemeClr val="tx1"/>
                </a:solidFill>
                <a:effectLst/>
              </a:rPr>
              <a:t>Luca </a:t>
            </a:r>
            <a:r>
              <a:rPr lang="it-IT" dirty="0" smtClean="0">
                <a:solidFill>
                  <a:schemeClr val="tx1"/>
                </a:solidFill>
                <a:effectLst/>
              </a:rPr>
              <a:t>dapprima chiarì che le riflessioni teologiche non avevano qui alcun ruolo perché la causa era di foro esterno, e poi affermò che la costruzione giuridica del contratto trino era in realtà una manipolazione degli schemi contrattuali tipici fatta allo scopo di nascondere </a:t>
            </a:r>
            <a:r>
              <a:rPr lang="it-IT" dirty="0">
                <a:solidFill>
                  <a:schemeClr val="tx1"/>
                </a:solidFill>
                <a:effectLst/>
              </a:rPr>
              <a:t>la natura del rapporto giuridico sottostante: questo altro non era che un contratto di mutuo in cui il capitalista era il mutuante e gli altri contraenti i mutuatari i quali si obbligavano a pagare un interesse (</a:t>
            </a:r>
            <a:r>
              <a:rPr lang="it-IT" dirty="0" smtClean="0">
                <a:solidFill>
                  <a:schemeClr val="tx1"/>
                </a:solidFill>
                <a:effectLst/>
              </a:rPr>
              <a:t>cosa che </a:t>
            </a:r>
            <a:r>
              <a:rPr lang="it-IT" dirty="0">
                <a:solidFill>
                  <a:schemeClr val="tx1"/>
                </a:solidFill>
                <a:effectLst/>
              </a:rPr>
              <a:t>per le norme dell’epoca era </a:t>
            </a:r>
            <a:r>
              <a:rPr lang="it-IT" dirty="0" smtClean="0">
                <a:solidFill>
                  <a:schemeClr val="tx1"/>
                </a:solidFill>
                <a:effectLst/>
              </a:rPr>
              <a:t>da considerare illecito</a:t>
            </a:r>
            <a:r>
              <a:rPr lang="it-IT" dirty="0">
                <a:solidFill>
                  <a:schemeClr val="tx1"/>
                </a:solidFill>
                <a:effectLst/>
              </a:rPr>
              <a:t>).</a:t>
            </a:r>
            <a:endParaRPr lang="en-US" dirty="0">
              <a:solidFill>
                <a:schemeClr val="tx1"/>
              </a:solidFill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842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79463" y="183072"/>
            <a:ext cx="7583488" cy="736944"/>
          </a:xfrm>
        </p:spPr>
        <p:txBody>
          <a:bodyPr/>
          <a:lstStyle/>
          <a:p>
            <a:r>
              <a:rPr lang="it-IT" sz="4000" dirty="0" smtClean="0"/>
              <a:t>Un epoca di decadenza ?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9316" y="1179174"/>
            <a:ext cx="8517245" cy="5468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chemeClr val="tx1"/>
                </a:solidFill>
              </a:rPr>
              <a:t>« … </a:t>
            </a:r>
            <a:r>
              <a:rPr lang="it-IT" b="1" dirty="0">
                <a:solidFill>
                  <a:schemeClr val="tx1"/>
                </a:solidFill>
              </a:rPr>
              <a:t>le sempre mutevoli condizioni di fortuna sono un conto, e la volontà e l’opera dell’uomo, un altro conto, nel quale poi consiste propriamente la storia umana, che è storia degli sforzi e dell’industria dell’uomo nell’accogliere i nuovi casi, nell’adattarsi alle nuove condizioni per adattarle a sé e mettervi dentro la sua anima e farle suo strumento a vivere in modo degno</a:t>
            </a:r>
            <a:r>
              <a:rPr lang="it-IT" b="1" dirty="0" smtClean="0">
                <a:solidFill>
                  <a:schemeClr val="tx1"/>
                </a:solidFill>
              </a:rPr>
              <a:t>. </a:t>
            </a:r>
            <a:r>
              <a:rPr lang="it-IT" b="1" dirty="0">
                <a:solidFill>
                  <a:schemeClr val="tx1"/>
                </a:solidFill>
              </a:rPr>
              <a:t>Si vivrà da poveri e non più da ricchi, si sarà addetti ad un’opera modesta e non a un’opera magnifica e nondimeno questa non potrà dirsi </a:t>
            </a:r>
            <a:r>
              <a:rPr lang="it-IT" b="1" dirty="0" smtClean="0">
                <a:solidFill>
                  <a:schemeClr val="tx1"/>
                </a:solidFill>
              </a:rPr>
              <a:t>decadenza »</a:t>
            </a:r>
            <a:r>
              <a:rPr lang="it-IT" b="1" dirty="0">
                <a:solidFill>
                  <a:schemeClr val="tx1"/>
                </a:solidFill>
              </a:rPr>
              <a:t>. </a:t>
            </a:r>
            <a:endParaRPr lang="it-IT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rgbClr val="000000"/>
                </a:solidFill>
              </a:rPr>
              <a:t>Cosi scriveva B. Croce, nell’introdurre la sua </a:t>
            </a:r>
            <a:r>
              <a:rPr lang="it-IT" i="1" dirty="0">
                <a:solidFill>
                  <a:srgbClr val="000000"/>
                </a:solidFill>
              </a:rPr>
              <a:t>Storia </a:t>
            </a:r>
            <a:r>
              <a:rPr lang="it-IT" i="1" dirty="0" err="1">
                <a:solidFill>
                  <a:srgbClr val="000000"/>
                </a:solidFill>
              </a:rPr>
              <a:t>dell</a:t>
            </a:r>
            <a:r>
              <a:rPr lang="en-US" i="1" dirty="0">
                <a:solidFill>
                  <a:srgbClr val="000000"/>
                </a:solidFill>
              </a:rPr>
              <a:t>’</a:t>
            </a:r>
            <a:r>
              <a:rPr lang="it-IT" i="1" dirty="0">
                <a:solidFill>
                  <a:srgbClr val="000000"/>
                </a:solidFill>
              </a:rPr>
              <a:t>età barocca in Italia</a:t>
            </a:r>
            <a:r>
              <a:rPr lang="it-IT" dirty="0">
                <a:solidFill>
                  <a:srgbClr val="000000"/>
                </a:solidFill>
              </a:rPr>
              <a:t>, Bari 1929 (p. 42-43), </a:t>
            </a:r>
            <a:r>
              <a:rPr lang="it-IT" dirty="0" smtClean="0">
                <a:solidFill>
                  <a:srgbClr val="000000"/>
                </a:solidFill>
              </a:rPr>
              <a:t>quasi a rispondere alla domanda se sia legittimo o meno </a:t>
            </a:r>
            <a:r>
              <a:rPr lang="it-IT" dirty="0">
                <a:solidFill>
                  <a:srgbClr val="000000"/>
                </a:solidFill>
              </a:rPr>
              <a:t>definire quest’epoca ‘età di decadenza</a:t>
            </a:r>
            <a:r>
              <a:rPr lang="it-IT" dirty="0" smtClean="0">
                <a:solidFill>
                  <a:srgbClr val="000000"/>
                </a:solidFill>
              </a:rPr>
              <a:t>’</a:t>
            </a:r>
            <a:r>
              <a:rPr lang="it-IT" dirty="0">
                <a:solidFill>
                  <a:srgbClr val="000000"/>
                </a:solidFill>
              </a:rPr>
              <a:t>.</a:t>
            </a:r>
            <a:endParaRPr lang="it-IT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5290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2546" y="89646"/>
            <a:ext cx="8850809" cy="1329151"/>
          </a:xfrm>
        </p:spPr>
        <p:txBody>
          <a:bodyPr/>
          <a:lstStyle/>
          <a:p>
            <a:r>
              <a:rPr lang="it-IT" dirty="0" smtClean="0"/>
              <a:t>Caratteri e tendenze della ‘scienza giuridica’ italiana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1866" y="1899358"/>
            <a:ext cx="8397493" cy="46911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b="1" dirty="0" smtClean="0">
                <a:solidFill>
                  <a:schemeClr val="tx1"/>
                </a:solidFill>
              </a:rPr>
              <a:t>- Minore interesse per il diritto pubblico </a:t>
            </a:r>
            <a:r>
              <a:rPr lang="it-IT" sz="2800" dirty="0" smtClean="0">
                <a:solidFill>
                  <a:schemeClr val="tx1"/>
                </a:solidFill>
              </a:rPr>
              <a:t>rispetto ai giuristi che operano nel nord Europa</a:t>
            </a:r>
          </a:p>
          <a:p>
            <a:pPr marL="0" indent="0">
              <a:buNone/>
            </a:pPr>
            <a:r>
              <a:rPr lang="it-IT" sz="2800" b="1" dirty="0" smtClean="0">
                <a:solidFill>
                  <a:schemeClr val="tx1"/>
                </a:solidFill>
              </a:rPr>
              <a:t>- Un approccio meno teorico</a:t>
            </a:r>
          </a:p>
          <a:p>
            <a:pPr marL="0" indent="0">
              <a:buNone/>
            </a:pPr>
            <a:r>
              <a:rPr lang="it-IT" sz="2800" b="1" dirty="0" smtClean="0">
                <a:solidFill>
                  <a:schemeClr val="tx1"/>
                </a:solidFill>
              </a:rPr>
              <a:t>- Internazionalizzazione della cultura giuridica </a:t>
            </a:r>
            <a:r>
              <a:rPr lang="it-IT" sz="2800" dirty="0" smtClean="0">
                <a:solidFill>
                  <a:schemeClr val="tx1"/>
                </a:solidFill>
              </a:rPr>
              <a:t>(è vivo l’interesse per quanto accedeva nelle altre nazioni)</a:t>
            </a:r>
          </a:p>
          <a:p>
            <a:pPr marL="0" indent="0">
              <a:buNone/>
            </a:pPr>
            <a:r>
              <a:rPr lang="it-IT" sz="2800" b="1" dirty="0" smtClean="0">
                <a:solidFill>
                  <a:schemeClr val="tx1"/>
                </a:solidFill>
              </a:rPr>
              <a:t>- Tendenza alla specializzazione </a:t>
            </a:r>
            <a:r>
              <a:rPr lang="it-IT" sz="2800" dirty="0" smtClean="0">
                <a:solidFill>
                  <a:schemeClr val="tx1"/>
                </a:solidFill>
              </a:rPr>
              <a:t>(soprattutto emergono la ‘criminalistica’ e il diritto commerciale)</a:t>
            </a:r>
            <a:endParaRPr lang="it-I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604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2844" y="217395"/>
            <a:ext cx="8526841" cy="1201403"/>
          </a:xfrm>
        </p:spPr>
        <p:txBody>
          <a:bodyPr/>
          <a:lstStyle/>
          <a:p>
            <a:r>
              <a:rPr lang="it-IT" dirty="0"/>
              <a:t>La giurisprudenza consulente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0184" y="1842148"/>
            <a:ext cx="8086244" cy="44813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b="1" i="1" dirty="0" smtClean="0">
                <a:solidFill>
                  <a:srgbClr val="000000"/>
                </a:solidFill>
              </a:rPr>
              <a:t>Consilia </a:t>
            </a:r>
            <a:r>
              <a:rPr lang="it-IT" sz="2800" b="1" dirty="0" smtClean="0">
                <a:solidFill>
                  <a:srgbClr val="000000"/>
                </a:solidFill>
              </a:rPr>
              <a:t>e </a:t>
            </a:r>
            <a:r>
              <a:rPr lang="it-IT" sz="2800" b="1" i="1" dirty="0" err="1" smtClean="0">
                <a:solidFill>
                  <a:srgbClr val="000000"/>
                </a:solidFill>
              </a:rPr>
              <a:t>decisiones</a:t>
            </a:r>
            <a:endParaRPr lang="it-IT" sz="2800" b="1" i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it-IT" sz="2800" b="1" dirty="0" smtClean="0">
                <a:solidFill>
                  <a:srgbClr val="000000"/>
                </a:solidFill>
              </a:rPr>
              <a:t>Uso e abuso (il persistere dei privilegi)</a:t>
            </a:r>
          </a:p>
          <a:p>
            <a:pPr marL="0" indent="0">
              <a:buNone/>
            </a:pPr>
            <a:r>
              <a:rPr lang="it-IT" sz="2800" b="1" dirty="0" smtClean="0">
                <a:solidFill>
                  <a:srgbClr val="000000"/>
                </a:solidFill>
              </a:rPr>
              <a:t>Il trionfo dei tribunali (i giudici togati) e la crisi dell’insegnamento </a:t>
            </a:r>
            <a:r>
              <a:rPr lang="it-IT" sz="2800" b="1" i="1" dirty="0" smtClean="0">
                <a:solidFill>
                  <a:srgbClr val="000000"/>
                </a:solidFill>
              </a:rPr>
              <a:t>ex cathedra</a:t>
            </a:r>
            <a:endParaRPr lang="it-IT" sz="28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it-IT" sz="2800" b="1" dirty="0" smtClean="0">
                <a:solidFill>
                  <a:srgbClr val="000000"/>
                </a:solidFill>
              </a:rPr>
              <a:t>La stampa … il conformismo (o principio di autorità)</a:t>
            </a:r>
          </a:p>
          <a:p>
            <a:pPr marL="0" indent="0">
              <a:buNone/>
            </a:pPr>
            <a:r>
              <a:rPr lang="it-IT" sz="2800" b="1" dirty="0" smtClean="0">
                <a:solidFill>
                  <a:srgbClr val="000000"/>
                </a:solidFill>
              </a:rPr>
              <a:t>una polemica mai sopita (</a:t>
            </a:r>
            <a:r>
              <a:rPr lang="it-IT" sz="2800" b="1" dirty="0" err="1" smtClean="0">
                <a:solidFill>
                  <a:srgbClr val="000000"/>
                </a:solidFill>
              </a:rPr>
              <a:t>Alciato</a:t>
            </a:r>
            <a:r>
              <a:rPr lang="it-IT" sz="2800" b="1" dirty="0" smtClean="0">
                <a:solidFill>
                  <a:srgbClr val="000000"/>
                </a:solidFill>
              </a:rPr>
              <a:t> /</a:t>
            </a:r>
            <a:r>
              <a:rPr lang="it-IT" sz="2800" b="1" dirty="0">
                <a:solidFill>
                  <a:srgbClr val="000000"/>
                </a:solidFill>
              </a:rPr>
              <a:t> </a:t>
            </a:r>
            <a:r>
              <a:rPr lang="it-IT" sz="2800" b="1" dirty="0" err="1" smtClean="0">
                <a:solidFill>
                  <a:srgbClr val="000000"/>
                </a:solidFill>
              </a:rPr>
              <a:t>Deciani</a:t>
            </a:r>
            <a:r>
              <a:rPr lang="it-IT" sz="2800" b="1" dirty="0" smtClean="0">
                <a:solidFill>
                  <a:srgbClr val="000000"/>
                </a:solidFill>
              </a:rPr>
              <a:t>)</a:t>
            </a:r>
          </a:p>
          <a:p>
            <a:pPr marL="0" indent="0">
              <a:buNone/>
            </a:pPr>
            <a:endParaRPr lang="it-IT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031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934032"/>
          </a:xfrm>
        </p:spPr>
        <p:txBody>
          <a:bodyPr/>
          <a:lstStyle/>
          <a:p>
            <a:r>
              <a:rPr lang="it-IT" dirty="0" smtClean="0"/>
              <a:t>La ‘trattatistica’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6629" y="1023680"/>
            <a:ext cx="8928561" cy="5727416"/>
          </a:xfrm>
        </p:spPr>
        <p:txBody>
          <a:bodyPr>
            <a:noAutofit/>
          </a:bodyPr>
          <a:lstStyle/>
          <a:p>
            <a:r>
              <a:rPr lang="it-IT" sz="2800" b="1" dirty="0">
                <a:solidFill>
                  <a:srgbClr val="008000"/>
                </a:solidFill>
              </a:rPr>
              <a:t>Giovanni </a:t>
            </a:r>
            <a:r>
              <a:rPr lang="it-IT" sz="2800" b="1" dirty="0" err="1">
                <a:solidFill>
                  <a:srgbClr val="008000"/>
                </a:solidFill>
              </a:rPr>
              <a:t>Nevizzano</a:t>
            </a:r>
            <a:r>
              <a:rPr lang="it-IT" sz="2800" b="1" dirty="0">
                <a:solidFill>
                  <a:srgbClr val="008000"/>
                </a:solidFill>
              </a:rPr>
              <a:t> </a:t>
            </a:r>
            <a:r>
              <a:rPr lang="it-IT" sz="2800" b="1" dirty="0">
                <a:solidFill>
                  <a:srgbClr val="000000"/>
                </a:solidFill>
              </a:rPr>
              <a:t>– </a:t>
            </a:r>
            <a:r>
              <a:rPr lang="it-IT" sz="2800" b="1" i="1" dirty="0">
                <a:solidFill>
                  <a:srgbClr val="000000"/>
                </a:solidFill>
              </a:rPr>
              <a:t>De </a:t>
            </a:r>
            <a:r>
              <a:rPr lang="it-IT" sz="2800" b="1" i="1" dirty="0" err="1">
                <a:solidFill>
                  <a:srgbClr val="000000"/>
                </a:solidFill>
              </a:rPr>
              <a:t>sylva</a:t>
            </a:r>
            <a:r>
              <a:rPr lang="it-IT" sz="2800" b="1" i="1" dirty="0">
                <a:solidFill>
                  <a:srgbClr val="000000"/>
                </a:solidFill>
              </a:rPr>
              <a:t> </a:t>
            </a:r>
            <a:r>
              <a:rPr lang="it-IT" sz="2800" b="1" i="1" dirty="0" err="1">
                <a:solidFill>
                  <a:srgbClr val="000000"/>
                </a:solidFill>
              </a:rPr>
              <a:t>nuptialis</a:t>
            </a:r>
            <a:r>
              <a:rPr lang="it-IT" sz="2800" b="1" dirty="0">
                <a:solidFill>
                  <a:srgbClr val="000000"/>
                </a:solidFill>
              </a:rPr>
              <a:t> (1521</a:t>
            </a:r>
            <a:r>
              <a:rPr lang="it-IT" sz="2800" b="1" dirty="0" smtClean="0">
                <a:solidFill>
                  <a:srgbClr val="000000"/>
                </a:solidFill>
              </a:rPr>
              <a:t>)</a:t>
            </a:r>
            <a:endParaRPr lang="it-IT" sz="2800" b="1" dirty="0" smtClean="0">
              <a:solidFill>
                <a:srgbClr val="008000"/>
              </a:solidFill>
            </a:endParaRPr>
          </a:p>
          <a:p>
            <a:r>
              <a:rPr lang="it-IT" sz="2800" b="1" dirty="0" smtClean="0">
                <a:solidFill>
                  <a:srgbClr val="008000"/>
                </a:solidFill>
              </a:rPr>
              <a:t>Roberto Maranta </a:t>
            </a:r>
            <a:r>
              <a:rPr lang="it-IT" sz="2800" b="1" dirty="0" smtClean="0">
                <a:solidFill>
                  <a:srgbClr val="000000"/>
                </a:solidFill>
              </a:rPr>
              <a:t>– </a:t>
            </a:r>
            <a:r>
              <a:rPr lang="it-IT" sz="2800" b="1" i="1" dirty="0" smtClean="0">
                <a:solidFill>
                  <a:srgbClr val="000000"/>
                </a:solidFill>
              </a:rPr>
              <a:t>Speculum </a:t>
            </a:r>
            <a:r>
              <a:rPr lang="it-IT" sz="2800" b="1" i="1" dirty="0" err="1" smtClean="0">
                <a:solidFill>
                  <a:srgbClr val="000000"/>
                </a:solidFill>
              </a:rPr>
              <a:t>aureum</a:t>
            </a:r>
            <a:r>
              <a:rPr lang="it-IT" sz="2800" b="1" dirty="0" smtClean="0">
                <a:solidFill>
                  <a:srgbClr val="000000"/>
                </a:solidFill>
              </a:rPr>
              <a:t> (1540)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Iacopo </a:t>
            </a:r>
            <a:r>
              <a:rPr lang="it-IT" sz="2800" b="1" dirty="0" err="1" smtClean="0">
                <a:solidFill>
                  <a:srgbClr val="008000"/>
                </a:solidFill>
              </a:rPr>
              <a:t>Menochio</a:t>
            </a:r>
            <a:r>
              <a:rPr lang="it-IT" sz="2800" b="1" dirty="0" smtClean="0">
                <a:solidFill>
                  <a:srgbClr val="000000"/>
                </a:solidFill>
              </a:rPr>
              <a:t> – </a:t>
            </a:r>
            <a:r>
              <a:rPr lang="it-IT" sz="2800" b="1" i="1" dirty="0" smtClean="0">
                <a:solidFill>
                  <a:srgbClr val="000000"/>
                </a:solidFill>
              </a:rPr>
              <a:t>De </a:t>
            </a:r>
            <a:r>
              <a:rPr lang="it-IT" sz="2800" b="1" i="1" dirty="0" err="1" smtClean="0">
                <a:solidFill>
                  <a:srgbClr val="000000"/>
                </a:solidFill>
              </a:rPr>
              <a:t>praesumptionibus</a:t>
            </a:r>
            <a:r>
              <a:rPr lang="it-IT" sz="2800" b="1" i="1" dirty="0">
                <a:solidFill>
                  <a:srgbClr val="000000"/>
                </a:solidFill>
              </a:rPr>
              <a:t> </a:t>
            </a:r>
            <a:r>
              <a:rPr lang="it-IT" sz="2800" b="1" dirty="0" smtClean="0">
                <a:solidFill>
                  <a:srgbClr val="000000"/>
                </a:solidFill>
              </a:rPr>
              <a:t>(1575); </a:t>
            </a:r>
            <a:r>
              <a:rPr lang="it-IT" sz="2800" b="1" i="1" dirty="0" smtClean="0">
                <a:solidFill>
                  <a:srgbClr val="000000"/>
                </a:solidFill>
              </a:rPr>
              <a:t>De </a:t>
            </a:r>
            <a:r>
              <a:rPr lang="it-IT" sz="2800" b="1" i="1" dirty="0" err="1" smtClean="0">
                <a:solidFill>
                  <a:srgbClr val="000000"/>
                </a:solidFill>
              </a:rPr>
              <a:t>recuperanda</a:t>
            </a:r>
            <a:r>
              <a:rPr lang="it-IT" sz="2800" b="1" i="1" dirty="0" smtClean="0">
                <a:solidFill>
                  <a:srgbClr val="000000"/>
                </a:solidFill>
              </a:rPr>
              <a:t> … </a:t>
            </a:r>
            <a:r>
              <a:rPr lang="it-IT" sz="2800" b="1" i="1" dirty="0" err="1" smtClean="0">
                <a:solidFill>
                  <a:srgbClr val="000000"/>
                </a:solidFill>
              </a:rPr>
              <a:t>possesione</a:t>
            </a:r>
            <a:r>
              <a:rPr lang="it-IT" sz="2800" b="1" dirty="0" smtClean="0">
                <a:solidFill>
                  <a:srgbClr val="000000"/>
                </a:solidFill>
              </a:rPr>
              <a:t> (1565-1571); </a:t>
            </a:r>
            <a:r>
              <a:rPr lang="it-IT" sz="2800" b="1" i="1" dirty="0" smtClean="0">
                <a:solidFill>
                  <a:srgbClr val="000000"/>
                </a:solidFill>
              </a:rPr>
              <a:t>Consilia</a:t>
            </a:r>
            <a:r>
              <a:rPr lang="it-IT" sz="2800" b="1" dirty="0" smtClean="0">
                <a:solidFill>
                  <a:srgbClr val="000000"/>
                </a:solidFill>
              </a:rPr>
              <a:t> (1609)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Francesco Mantica </a:t>
            </a:r>
            <a:r>
              <a:rPr lang="it-IT" sz="2800" b="1" dirty="0" smtClean="0">
                <a:solidFill>
                  <a:srgbClr val="000000"/>
                </a:solidFill>
              </a:rPr>
              <a:t>–</a:t>
            </a:r>
            <a:r>
              <a:rPr lang="it-IT" sz="2800" b="1" i="1" dirty="0" smtClean="0">
                <a:solidFill>
                  <a:srgbClr val="000000"/>
                </a:solidFill>
              </a:rPr>
              <a:t> De </a:t>
            </a:r>
            <a:r>
              <a:rPr lang="it-IT" sz="2800" b="1" i="1" dirty="0" err="1" smtClean="0">
                <a:solidFill>
                  <a:srgbClr val="000000"/>
                </a:solidFill>
              </a:rPr>
              <a:t>coniecturis</a:t>
            </a:r>
            <a:r>
              <a:rPr lang="it-IT" sz="2800" b="1" i="1" dirty="0" smtClean="0">
                <a:solidFill>
                  <a:srgbClr val="000000"/>
                </a:solidFill>
              </a:rPr>
              <a:t> </a:t>
            </a:r>
            <a:r>
              <a:rPr lang="it-IT" sz="2800" b="1" i="1" dirty="0" err="1" smtClean="0">
                <a:solidFill>
                  <a:srgbClr val="000000"/>
                </a:solidFill>
              </a:rPr>
              <a:t>ultimarum</a:t>
            </a:r>
            <a:r>
              <a:rPr lang="it-IT" sz="2800" b="1" i="1" dirty="0" smtClean="0">
                <a:solidFill>
                  <a:srgbClr val="000000"/>
                </a:solidFill>
              </a:rPr>
              <a:t> </a:t>
            </a:r>
            <a:r>
              <a:rPr lang="it-IT" sz="2800" b="1" i="1" dirty="0" err="1" smtClean="0">
                <a:solidFill>
                  <a:srgbClr val="000000"/>
                </a:solidFill>
              </a:rPr>
              <a:t>voluntatum</a:t>
            </a:r>
            <a:r>
              <a:rPr lang="it-IT" sz="2800" b="1" i="1" dirty="0" smtClean="0">
                <a:solidFill>
                  <a:srgbClr val="000000"/>
                </a:solidFill>
              </a:rPr>
              <a:t> </a:t>
            </a:r>
            <a:r>
              <a:rPr lang="it-IT" sz="2800" b="1" dirty="0" smtClean="0">
                <a:solidFill>
                  <a:srgbClr val="000000"/>
                </a:solidFill>
              </a:rPr>
              <a:t>(1579), </a:t>
            </a:r>
            <a:r>
              <a:rPr lang="it-IT" sz="2800" b="1" i="1" dirty="0" err="1" smtClean="0">
                <a:solidFill>
                  <a:srgbClr val="000000"/>
                </a:solidFill>
              </a:rPr>
              <a:t>Vaticanae</a:t>
            </a:r>
            <a:r>
              <a:rPr lang="it-IT" sz="2800" b="1" i="1" dirty="0" smtClean="0">
                <a:solidFill>
                  <a:srgbClr val="000000"/>
                </a:solidFill>
              </a:rPr>
              <a:t> </a:t>
            </a:r>
            <a:r>
              <a:rPr lang="it-IT" sz="2800" b="1" i="1" dirty="0" err="1" smtClean="0">
                <a:solidFill>
                  <a:srgbClr val="000000"/>
                </a:solidFill>
              </a:rPr>
              <a:t>lucubrationes</a:t>
            </a:r>
            <a:r>
              <a:rPr lang="it-IT" sz="2800" b="1" dirty="0" smtClean="0">
                <a:solidFill>
                  <a:srgbClr val="000000"/>
                </a:solidFill>
              </a:rPr>
              <a:t> (1609)</a:t>
            </a:r>
          </a:p>
          <a:p>
            <a:r>
              <a:rPr lang="it-IT" sz="2800" b="1" dirty="0" err="1">
                <a:solidFill>
                  <a:srgbClr val="008000"/>
                </a:solidFill>
              </a:rPr>
              <a:t>Giovan</a:t>
            </a:r>
            <a:r>
              <a:rPr lang="it-IT" sz="2800" b="1" dirty="0">
                <a:solidFill>
                  <a:srgbClr val="008000"/>
                </a:solidFill>
              </a:rPr>
              <a:t> Battista </a:t>
            </a:r>
            <a:r>
              <a:rPr lang="it-IT" sz="2800" b="1" dirty="0" err="1">
                <a:solidFill>
                  <a:srgbClr val="008000"/>
                </a:solidFill>
              </a:rPr>
              <a:t>Ziletti</a:t>
            </a:r>
            <a:r>
              <a:rPr lang="it-IT" sz="2800" b="1" dirty="0">
                <a:solidFill>
                  <a:srgbClr val="008000"/>
                </a:solidFill>
              </a:rPr>
              <a:t> </a:t>
            </a:r>
            <a:r>
              <a:rPr lang="it-IT" sz="2800" b="1" dirty="0">
                <a:solidFill>
                  <a:srgbClr val="000000"/>
                </a:solidFill>
              </a:rPr>
              <a:t>– </a:t>
            </a:r>
            <a:r>
              <a:rPr lang="it-IT" sz="2800" b="1" i="1" dirty="0" err="1">
                <a:solidFill>
                  <a:srgbClr val="000000"/>
                </a:solidFill>
              </a:rPr>
              <a:t>Tractatus</a:t>
            </a:r>
            <a:r>
              <a:rPr lang="it-IT" sz="2800" b="1" i="1" dirty="0">
                <a:solidFill>
                  <a:srgbClr val="000000"/>
                </a:solidFill>
              </a:rPr>
              <a:t> </a:t>
            </a:r>
            <a:r>
              <a:rPr lang="it-IT" sz="2800" b="1" i="1" dirty="0" err="1">
                <a:solidFill>
                  <a:srgbClr val="000000"/>
                </a:solidFill>
              </a:rPr>
              <a:t>Universis</a:t>
            </a:r>
            <a:r>
              <a:rPr lang="it-IT" sz="2800" b="1" i="1" dirty="0">
                <a:solidFill>
                  <a:srgbClr val="000000"/>
                </a:solidFill>
              </a:rPr>
              <a:t> </a:t>
            </a:r>
            <a:r>
              <a:rPr lang="it-IT" sz="2800" b="1" i="1" dirty="0" err="1">
                <a:solidFill>
                  <a:srgbClr val="000000"/>
                </a:solidFill>
              </a:rPr>
              <a:t>Iuris</a:t>
            </a:r>
            <a:r>
              <a:rPr lang="it-IT" sz="2800" b="1" dirty="0">
                <a:solidFill>
                  <a:srgbClr val="000000"/>
                </a:solidFill>
              </a:rPr>
              <a:t> (1584)</a:t>
            </a:r>
          </a:p>
          <a:p>
            <a:pPr marL="0" indent="0">
              <a:buNone/>
            </a:pPr>
            <a:endParaRPr lang="it-IT" sz="2800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271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diritto commerciale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3670" y="1580870"/>
            <a:ext cx="8850809" cy="5066563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rgbClr val="008000"/>
                </a:solidFill>
              </a:rPr>
              <a:t>Benvenuto Stracca </a:t>
            </a:r>
            <a:r>
              <a:rPr lang="it-IT" sz="2800" b="1" dirty="0">
                <a:solidFill>
                  <a:srgbClr val="000000"/>
                </a:solidFill>
              </a:rPr>
              <a:t>– </a:t>
            </a:r>
            <a:r>
              <a:rPr lang="it-IT" sz="2800" b="1" i="1" dirty="0" err="1">
                <a:solidFill>
                  <a:srgbClr val="000000"/>
                </a:solidFill>
              </a:rPr>
              <a:t>Tractatus</a:t>
            </a:r>
            <a:r>
              <a:rPr lang="it-IT" sz="2800" b="1" i="1" dirty="0">
                <a:solidFill>
                  <a:srgbClr val="000000"/>
                </a:solidFill>
              </a:rPr>
              <a:t> de mercatura </a:t>
            </a:r>
            <a:r>
              <a:rPr lang="it-IT" sz="2800" b="1" i="1" dirty="0" err="1">
                <a:solidFill>
                  <a:srgbClr val="000000"/>
                </a:solidFill>
              </a:rPr>
              <a:t>seu</a:t>
            </a:r>
            <a:r>
              <a:rPr lang="it-IT" sz="2800" b="1" i="1" dirty="0">
                <a:solidFill>
                  <a:srgbClr val="000000"/>
                </a:solidFill>
              </a:rPr>
              <a:t> mercatore</a:t>
            </a:r>
            <a:r>
              <a:rPr lang="it-IT" sz="2800" b="1" dirty="0">
                <a:solidFill>
                  <a:srgbClr val="000000"/>
                </a:solidFill>
              </a:rPr>
              <a:t> (1553)</a:t>
            </a:r>
          </a:p>
          <a:p>
            <a:r>
              <a:rPr lang="it-IT" sz="2800" b="1" dirty="0">
                <a:solidFill>
                  <a:srgbClr val="008000"/>
                </a:solidFill>
              </a:rPr>
              <a:t>Sigismondo Scaccia </a:t>
            </a:r>
            <a:r>
              <a:rPr lang="it-IT" sz="2800" b="1" dirty="0">
                <a:solidFill>
                  <a:srgbClr val="000000"/>
                </a:solidFill>
              </a:rPr>
              <a:t>– </a:t>
            </a:r>
            <a:r>
              <a:rPr lang="it-IT" sz="2800" b="1" i="1" dirty="0">
                <a:solidFill>
                  <a:srgbClr val="000000"/>
                </a:solidFill>
              </a:rPr>
              <a:t>De </a:t>
            </a:r>
            <a:r>
              <a:rPr lang="it-IT" sz="2800" b="1" i="1" dirty="0" err="1">
                <a:solidFill>
                  <a:srgbClr val="000000"/>
                </a:solidFill>
              </a:rPr>
              <a:t>commerciis</a:t>
            </a:r>
            <a:r>
              <a:rPr lang="it-IT" sz="2800" b="1" i="1" dirty="0">
                <a:solidFill>
                  <a:srgbClr val="000000"/>
                </a:solidFill>
              </a:rPr>
              <a:t> et cambio </a:t>
            </a:r>
            <a:r>
              <a:rPr lang="it-IT" sz="2800" b="1" dirty="0">
                <a:solidFill>
                  <a:srgbClr val="000000"/>
                </a:solidFill>
              </a:rPr>
              <a:t>(1619</a:t>
            </a:r>
            <a:r>
              <a:rPr lang="it-IT" sz="2800" b="1" dirty="0" smtClean="0">
                <a:solidFill>
                  <a:srgbClr val="000000"/>
                </a:solidFill>
              </a:rPr>
              <a:t>)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Giovanni Domenico Peri </a:t>
            </a:r>
            <a:r>
              <a:rPr lang="it-IT" sz="2800" b="1" dirty="0" smtClean="0">
                <a:solidFill>
                  <a:srgbClr val="000000"/>
                </a:solidFill>
              </a:rPr>
              <a:t>– </a:t>
            </a:r>
            <a:r>
              <a:rPr lang="it-IT" sz="2800" b="1" i="1" dirty="0" smtClean="0">
                <a:solidFill>
                  <a:srgbClr val="000000"/>
                </a:solidFill>
              </a:rPr>
              <a:t>Il </a:t>
            </a:r>
            <a:r>
              <a:rPr lang="it-IT" sz="2800" b="1" i="1" dirty="0" err="1" smtClean="0">
                <a:solidFill>
                  <a:srgbClr val="000000"/>
                </a:solidFill>
              </a:rPr>
              <a:t>negotiante</a:t>
            </a:r>
            <a:r>
              <a:rPr lang="it-IT" sz="2800" b="1" i="1" dirty="0" smtClean="0">
                <a:solidFill>
                  <a:srgbClr val="000000"/>
                </a:solidFill>
              </a:rPr>
              <a:t> </a:t>
            </a:r>
            <a:r>
              <a:rPr lang="it-IT" sz="2800" b="1" dirty="0" smtClean="0">
                <a:solidFill>
                  <a:srgbClr val="000000"/>
                </a:solidFill>
              </a:rPr>
              <a:t>(1638)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Ansaldo Ansaldi</a:t>
            </a:r>
            <a:r>
              <a:rPr lang="it-IT" sz="2800" b="1" dirty="0" smtClean="0">
                <a:solidFill>
                  <a:srgbClr val="000000"/>
                </a:solidFill>
              </a:rPr>
              <a:t> – </a:t>
            </a:r>
            <a:r>
              <a:rPr lang="it-IT" sz="2800" b="1" i="1" dirty="0" err="1" smtClean="0">
                <a:solidFill>
                  <a:srgbClr val="000000"/>
                </a:solidFill>
              </a:rPr>
              <a:t>Discursus</a:t>
            </a:r>
            <a:r>
              <a:rPr lang="it-IT" sz="2800" b="1" i="1" dirty="0" smtClean="0">
                <a:solidFill>
                  <a:srgbClr val="000000"/>
                </a:solidFill>
              </a:rPr>
              <a:t> </a:t>
            </a:r>
            <a:r>
              <a:rPr lang="it-IT" sz="2800" b="1" i="1" dirty="0" err="1" smtClean="0">
                <a:solidFill>
                  <a:srgbClr val="000000"/>
                </a:solidFill>
              </a:rPr>
              <a:t>legales</a:t>
            </a:r>
            <a:r>
              <a:rPr lang="it-IT" sz="2800" b="1" i="1" dirty="0" smtClean="0">
                <a:solidFill>
                  <a:srgbClr val="000000"/>
                </a:solidFill>
              </a:rPr>
              <a:t> de commercio et mercatura</a:t>
            </a:r>
            <a:r>
              <a:rPr lang="it-IT" sz="2800" b="1" dirty="0" smtClean="0">
                <a:solidFill>
                  <a:srgbClr val="000000"/>
                </a:solidFill>
              </a:rPr>
              <a:t> (1689)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Lorenzo M. </a:t>
            </a:r>
            <a:r>
              <a:rPr lang="it-IT" sz="2800" b="1" dirty="0" err="1" smtClean="0">
                <a:solidFill>
                  <a:srgbClr val="008000"/>
                </a:solidFill>
              </a:rPr>
              <a:t>Casaregi</a:t>
            </a:r>
            <a:r>
              <a:rPr lang="it-IT" sz="2800" b="1" dirty="0" smtClean="0">
                <a:solidFill>
                  <a:srgbClr val="000000"/>
                </a:solidFill>
              </a:rPr>
              <a:t> - </a:t>
            </a:r>
            <a:r>
              <a:rPr lang="it-IT" sz="2800" b="1" i="1" dirty="0" err="1">
                <a:solidFill>
                  <a:srgbClr val="000000"/>
                </a:solidFill>
              </a:rPr>
              <a:t>Discursus</a:t>
            </a:r>
            <a:r>
              <a:rPr lang="it-IT" sz="2800" b="1" i="1" dirty="0">
                <a:solidFill>
                  <a:srgbClr val="000000"/>
                </a:solidFill>
              </a:rPr>
              <a:t> </a:t>
            </a:r>
            <a:r>
              <a:rPr lang="it-IT" sz="2800" b="1" i="1" dirty="0" err="1">
                <a:solidFill>
                  <a:srgbClr val="000000"/>
                </a:solidFill>
              </a:rPr>
              <a:t>legales</a:t>
            </a:r>
            <a:r>
              <a:rPr lang="it-IT" sz="2800" b="1" i="1" dirty="0">
                <a:solidFill>
                  <a:srgbClr val="000000"/>
                </a:solidFill>
              </a:rPr>
              <a:t> de </a:t>
            </a:r>
            <a:r>
              <a:rPr lang="it-IT" sz="2800" b="1" i="1" dirty="0" smtClean="0">
                <a:solidFill>
                  <a:srgbClr val="000000"/>
                </a:solidFill>
              </a:rPr>
              <a:t>commercio </a:t>
            </a:r>
            <a:r>
              <a:rPr lang="it-IT" sz="2800" b="1" dirty="0" smtClean="0">
                <a:solidFill>
                  <a:srgbClr val="000000"/>
                </a:solidFill>
              </a:rPr>
              <a:t>(1707)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8406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</a:t>
            </a:r>
            <a:r>
              <a:rPr lang="it-IT" i="1" dirty="0" err="1" smtClean="0"/>
              <a:t>practicae</a:t>
            </a:r>
            <a:r>
              <a:rPr lang="it-IT" dirty="0" smtClean="0"/>
              <a:t> </a:t>
            </a:r>
            <a:br>
              <a:rPr lang="it-IT" dirty="0" smtClean="0"/>
            </a:br>
            <a:r>
              <a:rPr lang="it-IT" dirty="0" smtClean="0"/>
              <a:t>e la criminalistica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4958" y="1600200"/>
            <a:ext cx="8654640" cy="45784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Egidio Bossi – </a:t>
            </a:r>
            <a:r>
              <a:rPr lang="it-IT" sz="3200" i="1" dirty="0" err="1" smtClean="0">
                <a:solidFill>
                  <a:schemeClr val="tx2">
                    <a:lumMod val="75000"/>
                  </a:schemeClr>
                </a:solidFill>
              </a:rPr>
              <a:t>Tractatus</a:t>
            </a:r>
            <a:r>
              <a:rPr lang="it-IT" sz="3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3200" i="1" dirty="0" err="1" smtClean="0">
                <a:solidFill>
                  <a:schemeClr val="tx2">
                    <a:lumMod val="75000"/>
                  </a:schemeClr>
                </a:solidFill>
              </a:rPr>
              <a:t>varii</a:t>
            </a:r>
            <a:r>
              <a:rPr lang="it-IT" sz="3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3200" dirty="0" smtClean="0">
                <a:solidFill>
                  <a:schemeClr val="tx2">
                    <a:lumMod val="75000"/>
                  </a:schemeClr>
                </a:solidFill>
              </a:rPr>
              <a:t>(1562 ed, postuma)</a:t>
            </a:r>
          </a:p>
          <a:p>
            <a:pPr marL="0" indent="0">
              <a:buNone/>
            </a:pP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Giulio Claro (1525-1575)</a:t>
            </a:r>
          </a:p>
          <a:p>
            <a:pPr marL="0" indent="0">
              <a:buNone/>
            </a:pP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Tiberio </a:t>
            </a:r>
            <a:r>
              <a:rPr lang="it-IT" sz="3200" b="1" dirty="0" err="1" smtClean="0">
                <a:solidFill>
                  <a:schemeClr val="tx2">
                    <a:lumMod val="75000"/>
                  </a:schemeClr>
                </a:solidFill>
              </a:rPr>
              <a:t>Deciani</a:t>
            </a: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 – </a:t>
            </a:r>
            <a:r>
              <a:rPr lang="it-IT" sz="3200" i="1" dirty="0" err="1" smtClean="0">
                <a:solidFill>
                  <a:schemeClr val="tx2">
                    <a:lumMod val="75000"/>
                  </a:schemeClr>
                </a:solidFill>
              </a:rPr>
              <a:t>Tactatus</a:t>
            </a:r>
            <a:r>
              <a:rPr lang="it-IT" sz="3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3200" i="1" dirty="0" err="1" smtClean="0">
                <a:solidFill>
                  <a:schemeClr val="tx2">
                    <a:lumMod val="75000"/>
                  </a:schemeClr>
                </a:solidFill>
              </a:rPr>
              <a:t>criminalis</a:t>
            </a:r>
            <a:r>
              <a:rPr lang="it-IT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(1590)</a:t>
            </a:r>
          </a:p>
          <a:p>
            <a:pPr marL="0" indent="0">
              <a:buNone/>
            </a:pP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Prospero Farinacci – </a:t>
            </a:r>
            <a:r>
              <a:rPr lang="it-IT" sz="3200" i="1" dirty="0" err="1" smtClean="0">
                <a:solidFill>
                  <a:schemeClr val="tx2">
                    <a:lumMod val="75000"/>
                  </a:schemeClr>
                </a:solidFill>
              </a:rPr>
              <a:t>Practica</a:t>
            </a:r>
            <a:r>
              <a:rPr lang="it-IT" sz="3200" i="1" dirty="0" smtClean="0">
                <a:solidFill>
                  <a:schemeClr val="tx2">
                    <a:lumMod val="75000"/>
                  </a:schemeClr>
                </a:solidFill>
              </a:rPr>
              <a:t> et </a:t>
            </a:r>
            <a:r>
              <a:rPr lang="it-IT" sz="3200" i="1" dirty="0" err="1" smtClean="0">
                <a:solidFill>
                  <a:schemeClr val="tx2">
                    <a:lumMod val="75000"/>
                  </a:schemeClr>
                </a:solidFill>
              </a:rPr>
              <a:t>theorica</a:t>
            </a:r>
            <a:r>
              <a:rPr lang="it-IT" sz="3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3200" i="1" dirty="0" err="1" smtClean="0">
                <a:solidFill>
                  <a:schemeClr val="tx2">
                    <a:lumMod val="75000"/>
                  </a:schemeClr>
                </a:solidFill>
              </a:rPr>
              <a:t>criminalis</a:t>
            </a:r>
            <a:r>
              <a:rPr lang="it-IT" sz="32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(1589-1614)</a:t>
            </a:r>
          </a:p>
          <a:p>
            <a:pPr marL="0" indent="0">
              <a:buNone/>
            </a:pPr>
            <a:r>
              <a:rPr lang="it-IT" sz="3200" b="1" dirty="0" err="1" smtClean="0">
                <a:solidFill>
                  <a:schemeClr val="tx2">
                    <a:lumMod val="75000"/>
                  </a:schemeClr>
                </a:solidFill>
              </a:rPr>
              <a:t>Benedikt</a:t>
            </a: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3200" b="1" dirty="0" err="1" smtClean="0">
                <a:solidFill>
                  <a:schemeClr val="tx2">
                    <a:lumMod val="75000"/>
                  </a:schemeClr>
                </a:solidFill>
              </a:rPr>
              <a:t>Carpzov</a:t>
            </a: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 (1595-1666)</a:t>
            </a:r>
          </a:p>
          <a:p>
            <a:pPr marL="0" indent="0">
              <a:buNone/>
            </a:pPr>
            <a:endParaRPr lang="it-IT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704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3562" y="89647"/>
            <a:ext cx="7974185" cy="1143000"/>
          </a:xfrm>
        </p:spPr>
        <p:txBody>
          <a:bodyPr/>
          <a:lstStyle/>
          <a:p>
            <a:r>
              <a:rPr lang="it-IT" sz="4400" dirty="0" smtClean="0"/>
              <a:t>Alberico Gentili (1552-1608)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8386" y="1726061"/>
            <a:ext cx="7232650" cy="4291013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 </a:t>
            </a:r>
          </a:p>
          <a:p>
            <a:pPr marL="0" indent="0">
              <a:buNone/>
            </a:pPr>
            <a:r>
              <a:rPr lang="it-IT" sz="3200" b="1" i="1" dirty="0" smtClean="0">
                <a:solidFill>
                  <a:srgbClr val="3366FF"/>
                </a:solidFill>
              </a:rPr>
              <a:t>De iure belli </a:t>
            </a:r>
            <a:r>
              <a:rPr lang="it-IT" sz="3200" dirty="0" smtClean="0"/>
              <a:t>(1598)</a:t>
            </a:r>
            <a:endParaRPr lang="it-IT" sz="3200" dirty="0"/>
          </a:p>
          <a:p>
            <a:pPr marL="0" indent="0">
              <a:buNone/>
            </a:pPr>
            <a:r>
              <a:rPr lang="it-IT" sz="3200" dirty="0" smtClean="0"/>
              <a:t>Il diritto internazionale tra politica e diritto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257381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8900" y="89647"/>
            <a:ext cx="8546222" cy="1237616"/>
          </a:xfrm>
        </p:spPr>
        <p:txBody>
          <a:bodyPr/>
          <a:lstStyle/>
          <a:p>
            <a:r>
              <a:rPr lang="it-IT" sz="3600" dirty="0" smtClean="0"/>
              <a:t>Giovanni Battista De Luca (1614-1683)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8900" y="1464249"/>
            <a:ext cx="8546222" cy="5027689"/>
          </a:xfrm>
        </p:spPr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Le opere principali sono </a:t>
            </a:r>
            <a:r>
              <a:rPr lang="it-IT" dirty="0" smtClean="0">
                <a:solidFill>
                  <a:srgbClr val="008000"/>
                </a:solidFill>
              </a:rPr>
              <a:t>il </a:t>
            </a:r>
            <a:r>
              <a:rPr lang="it-IT" b="1" i="1" dirty="0" err="1" smtClean="0">
                <a:solidFill>
                  <a:srgbClr val="008000"/>
                </a:solidFill>
              </a:rPr>
              <a:t>Theatrum</a:t>
            </a:r>
            <a:r>
              <a:rPr lang="it-IT" b="1" i="1" dirty="0" smtClean="0">
                <a:solidFill>
                  <a:srgbClr val="008000"/>
                </a:solidFill>
              </a:rPr>
              <a:t> </a:t>
            </a:r>
            <a:r>
              <a:rPr lang="it-IT" b="1" i="1" dirty="0" err="1" smtClean="0">
                <a:solidFill>
                  <a:srgbClr val="008000"/>
                </a:solidFill>
              </a:rPr>
              <a:t>veritatis</a:t>
            </a:r>
            <a:r>
              <a:rPr lang="it-IT" b="1" i="1" dirty="0" smtClean="0">
                <a:solidFill>
                  <a:srgbClr val="008000"/>
                </a:solidFill>
              </a:rPr>
              <a:t> </a:t>
            </a:r>
            <a:r>
              <a:rPr lang="it-IT" b="1" i="1" dirty="0" err="1" smtClean="0">
                <a:solidFill>
                  <a:srgbClr val="008000"/>
                </a:solidFill>
              </a:rPr>
              <a:t>ac</a:t>
            </a:r>
            <a:r>
              <a:rPr lang="it-IT" b="1" i="1" dirty="0" smtClean="0">
                <a:solidFill>
                  <a:srgbClr val="008000"/>
                </a:solidFill>
              </a:rPr>
              <a:t> </a:t>
            </a:r>
            <a:r>
              <a:rPr lang="it-IT" b="1" i="1" dirty="0" err="1" smtClean="0">
                <a:solidFill>
                  <a:srgbClr val="008000"/>
                </a:solidFill>
              </a:rPr>
              <a:t>iustitiae</a:t>
            </a:r>
            <a:r>
              <a:rPr lang="it-IT" dirty="0" smtClean="0">
                <a:solidFill>
                  <a:schemeClr val="tx1"/>
                </a:solidFill>
              </a:rPr>
              <a:t> (20 libri) e </a:t>
            </a:r>
            <a:r>
              <a:rPr lang="it-IT" b="1" i="1" dirty="0" smtClean="0">
                <a:solidFill>
                  <a:srgbClr val="008000"/>
                </a:solidFill>
              </a:rPr>
              <a:t>Il Dottor volgare</a:t>
            </a:r>
            <a:r>
              <a:rPr lang="it-IT" dirty="0" smtClean="0">
                <a:solidFill>
                  <a:schemeClr val="tx1"/>
                </a:solidFill>
              </a:rPr>
              <a:t> (6 tomi)</a:t>
            </a:r>
            <a:endParaRPr lang="it-IT" i="1" dirty="0" smtClean="0">
              <a:solidFill>
                <a:schemeClr val="tx1"/>
              </a:solidFill>
            </a:endParaRPr>
          </a:p>
          <a:p>
            <a:r>
              <a:rPr lang="it-IT" dirty="0" smtClean="0">
                <a:solidFill>
                  <a:schemeClr val="tx1"/>
                </a:solidFill>
              </a:rPr>
              <a:t>Critica serrata al ‘sistema del diritto comune’: obiettivo del giurista è soprattutto quello di trovare la migliore soluzione del caso, avvalendosi della cultura e del ‘buon senso’.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De Luca  rappresenta </a:t>
            </a:r>
            <a:r>
              <a:rPr lang="it-IT" dirty="0" smtClean="0">
                <a:solidFill>
                  <a:schemeClr val="tx1"/>
                </a:solidFill>
                <a:effectLst/>
              </a:rPr>
              <a:t>una </a:t>
            </a:r>
            <a:r>
              <a:rPr lang="it-IT" b="1" dirty="0">
                <a:solidFill>
                  <a:schemeClr val="tx1"/>
                </a:solidFill>
                <a:effectLst/>
              </a:rPr>
              <a:t>cerniera tra il vecchio </a:t>
            </a:r>
            <a:r>
              <a:rPr lang="it-IT" b="1" i="1" dirty="0" err="1">
                <a:solidFill>
                  <a:schemeClr val="tx1"/>
                </a:solidFill>
                <a:effectLst/>
              </a:rPr>
              <a:t>mos</a:t>
            </a:r>
            <a:r>
              <a:rPr lang="it-IT" b="1" i="1" dirty="0">
                <a:solidFill>
                  <a:schemeClr val="tx1"/>
                </a:solidFill>
                <a:effectLst/>
              </a:rPr>
              <a:t> </a:t>
            </a:r>
            <a:r>
              <a:rPr lang="it-IT" b="1" i="1" dirty="0" err="1">
                <a:solidFill>
                  <a:schemeClr val="tx1"/>
                </a:solidFill>
                <a:effectLst/>
              </a:rPr>
              <a:t>italicus</a:t>
            </a:r>
            <a:r>
              <a:rPr lang="it-IT" b="1" dirty="0">
                <a:solidFill>
                  <a:schemeClr val="tx1"/>
                </a:solidFill>
                <a:effectLst/>
              </a:rPr>
              <a:t> e le tendenze riformatrici</a:t>
            </a:r>
            <a:r>
              <a:rPr lang="it-IT" dirty="0">
                <a:solidFill>
                  <a:schemeClr val="tx1"/>
                </a:solidFill>
                <a:effectLst/>
              </a:rPr>
              <a:t> </a:t>
            </a:r>
            <a:endParaRPr lang="it-IT" dirty="0" smtClean="0">
              <a:solidFill>
                <a:schemeClr val="tx1"/>
              </a:solidFill>
              <a:effectLst/>
            </a:endParaRPr>
          </a:p>
          <a:p>
            <a:r>
              <a:rPr lang="it-IT" dirty="0" smtClean="0">
                <a:solidFill>
                  <a:schemeClr val="tx1"/>
                </a:solidFill>
                <a:effectLst/>
              </a:rPr>
              <a:t>Poca o nessuna attenzione per la sistematica e le questioni del metodo. L’opera è divisa in </a:t>
            </a:r>
            <a:r>
              <a:rPr lang="it-IT" i="1" dirty="0" smtClean="0">
                <a:solidFill>
                  <a:schemeClr val="tx1"/>
                </a:solidFill>
                <a:effectLst/>
              </a:rPr>
              <a:t>Discorsi</a:t>
            </a:r>
            <a:r>
              <a:rPr lang="it-IT" dirty="0" smtClean="0">
                <a:solidFill>
                  <a:schemeClr val="tx1"/>
                </a:solidFill>
                <a:effectLst/>
              </a:rPr>
              <a:t>. Il suo pubblico sono i grandi professionisti (ma si rivolge ai futuri giuristi)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865042"/>
      </p:ext>
    </p:extLst>
  </p:cSld>
  <p:clrMapOvr>
    <a:masterClrMapping/>
  </p:clrMapOvr>
</p:sld>
</file>

<file path=ppt/theme/theme1.xml><?xml version="1.0" encoding="utf-8"?>
<a:theme xmlns:a="http://schemas.openxmlformats.org/drawingml/2006/main" name="Estate">
  <a:themeElements>
    <a:clrScheme name="Summer">
      <a:dk1>
        <a:sysClr val="windowText" lastClr="000000"/>
      </a:dk1>
      <a:lt1>
        <a:sysClr val="window" lastClr="FFFFFF"/>
      </a:lt1>
      <a:dk2>
        <a:srgbClr val="D16207"/>
      </a:dk2>
      <a:lt2>
        <a:srgbClr val="F0B31E"/>
      </a:lt2>
      <a:accent1>
        <a:srgbClr val="51A6C2"/>
      </a:accent1>
      <a:accent2>
        <a:srgbClr val="51C2A9"/>
      </a:accent2>
      <a:accent3>
        <a:srgbClr val="7EC251"/>
      </a:accent3>
      <a:accent4>
        <a:srgbClr val="E1DC53"/>
      </a:accent4>
      <a:accent5>
        <a:srgbClr val="B54721"/>
      </a:accent5>
      <a:accent6>
        <a:srgbClr val="A16BB1"/>
      </a:accent6>
      <a:hlink>
        <a:srgbClr val="A40A06"/>
      </a:hlink>
      <a:folHlink>
        <a:srgbClr val="837F16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Summer">
      <a:fillStyleLst>
        <a:solidFill>
          <a:schemeClr val="phClr"/>
        </a:solidFill>
        <a:solidFill>
          <a:schemeClr val="phClr">
            <a:tint val="90000"/>
            <a:satMod val="135000"/>
          </a:schemeClr>
        </a:solidFill>
        <a:solidFill>
          <a:schemeClr val="phClr">
            <a:shade val="80000"/>
            <a:satMod val="110000"/>
          </a:schemeClr>
        </a:solidFill>
      </a:fillStyleLst>
      <a:lnStyleLst>
        <a:ln w="9525" cap="flat" cmpd="sng" algn="ctr">
          <a:solidFill>
            <a:schemeClr val="phClr">
              <a:satMod val="135000"/>
            </a:schemeClr>
          </a:solidFill>
          <a:prstDash val="solid"/>
        </a:ln>
        <a:ln w="25400" cap="flat" cmpd="sng" algn="ctr">
          <a:solidFill>
            <a:schemeClr val="phClr">
              <a:satMod val="150000"/>
            </a:schemeClr>
          </a:solidFill>
          <a:prstDash val="solid"/>
        </a:ln>
        <a:ln w="38100" cap="flat" cmpd="sng" algn="ctr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sx="101000" sy="101000" algn="ctr" rotWithShape="0">
              <a:srgbClr val="000000">
                <a:alpha val="50000"/>
              </a:srgbClr>
            </a:outerShdw>
            <a:reflection blurRad="12700" stA="20000" endPos="35000" dist="63500" dir="5400000" sy="-100000" rotWithShape="0"/>
          </a:effectLst>
        </a:effectStyle>
        <a:effectStyle>
          <a:effectLst>
            <a:outerShdw blurRad="127000" sx="103000" sy="103000" algn="ctr" rotWithShape="0">
              <a:srgbClr val="FFFFFF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morning" dir="t">
              <a:rot lat="0" lon="0" rev="12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/>
            </a:gs>
            <a:gs pos="100000">
              <a:schemeClr val="tx2"/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Estate.thmx</Template>
  <TotalTime>971</TotalTime>
  <Words>1442</Words>
  <Application>Microsoft Macintosh PowerPoint</Application>
  <PresentationFormat>Presentazione su schermo (4:3)</PresentationFormat>
  <Paragraphs>80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Estate</vt:lpstr>
      <vt:lpstr>Il Seicento in Italia</vt:lpstr>
      <vt:lpstr>Un epoca di decadenza ?</vt:lpstr>
      <vt:lpstr>Caratteri e tendenze della ‘scienza giuridica’ italiana</vt:lpstr>
      <vt:lpstr>La giurisprudenza consulente</vt:lpstr>
      <vt:lpstr>La ‘trattatistica’</vt:lpstr>
      <vt:lpstr>Il diritto commerciale</vt:lpstr>
      <vt:lpstr>Le practicae  e la criminalistica</vt:lpstr>
      <vt:lpstr>Alberico Gentili (1552-1608)</vt:lpstr>
      <vt:lpstr>Giovanni Battista De Luca (1614-1683)</vt:lpstr>
      <vt:lpstr>Il diritto romano e la scientia medievale</vt:lpstr>
      <vt:lpstr>Contro i ‘pragmatici’</vt:lpstr>
      <vt:lpstr>Superare l’incertezza</vt:lpstr>
      <vt:lpstr>De iure condendo</vt:lpstr>
      <vt:lpstr>Il ruolo dei giuristi</vt:lpstr>
      <vt:lpstr>Il Dottor volgare</vt:lpstr>
      <vt:lpstr>Il contratto trino</vt:lpstr>
      <vt:lpstr>Una bocciatura!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Seicento in Italia</dc:title>
  <dc:creator>Luca Loschiavo</dc:creator>
  <cp:lastModifiedBy>Luca Loschiavo</cp:lastModifiedBy>
  <cp:revision>36</cp:revision>
  <dcterms:created xsi:type="dcterms:W3CDTF">2020-05-20T06:35:28Z</dcterms:created>
  <dcterms:modified xsi:type="dcterms:W3CDTF">2021-06-14T09:16:56Z</dcterms:modified>
</cp:coreProperties>
</file>