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342" r:id="rId2"/>
    <p:sldId id="343" r:id="rId3"/>
    <p:sldId id="256" r:id="rId4"/>
    <p:sldId id="271" r:id="rId5"/>
    <p:sldId id="273" r:id="rId6"/>
    <p:sldId id="257" r:id="rId7"/>
    <p:sldId id="261" r:id="rId8"/>
    <p:sldId id="262" r:id="rId9"/>
    <p:sldId id="258" r:id="rId10"/>
    <p:sldId id="259" r:id="rId11"/>
    <p:sldId id="260" r:id="rId12"/>
    <p:sldId id="263" r:id="rId13"/>
    <p:sldId id="335" r:id="rId14"/>
    <p:sldId id="334" r:id="rId15"/>
    <p:sldId id="340" r:id="rId16"/>
    <p:sldId id="341" r:id="rId17"/>
    <p:sldId id="264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1" autoAdjust="0"/>
    <p:restoredTop sz="92956" autoAdjust="0"/>
  </p:normalViewPr>
  <p:slideViewPr>
    <p:cSldViewPr>
      <p:cViewPr varScale="1">
        <p:scale>
          <a:sx n="103" d="100"/>
          <a:sy n="103" d="100"/>
        </p:scale>
        <p:origin x="1704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60C5580-E9F9-F646-1A3E-13FFFA8319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33A77A1-85A4-8081-48CC-0544A61C82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F76FAAC5-6C9E-C451-2271-AB11C48CC3B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E5586259-ACCB-304B-C74A-D7D1D7B716B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6FC035-38D4-5A4F-BA5E-1FF529E7BC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5484361-25F8-C766-0D50-2DBB4B9EB6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B2061AE-C950-4C9F-4343-67F6D8768E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C37A1D5-130C-076C-3134-06E0ADA7B9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B0135A71-0BC4-06DA-5EBA-273B95E611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AE5C23FB-5043-6741-1840-39C49114F8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66A7565A-9897-97B6-3A04-7F0DB8E81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E992DA-E6BF-F645-9680-6824E5BAA5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6494656-6689-5005-097E-D2A011817A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79C1962-FDF4-FF39-1BF4-BDC9A662E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CE835C7-A0F1-96F9-F2E4-16AFC22884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E01A2E1C-FDD0-5FD7-029A-F2AC0BC62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152733B-6626-D09D-63F1-09F9ACCA2BC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720C14E7-BF29-A697-9835-BDCB98A2138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it-IT" altLang="it-IT" sz="2400"/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0DA7E98A-5901-4A2C-6FDA-08EE5F17D05B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it-IT" altLang="it-IT" sz="2400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7597A2F1-585F-C37F-384B-9A0F56858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64356C4-87BB-320C-3306-11B3685631F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6" name="Rectangle 9">
                <a:extLst>
                  <a:ext uri="{FF2B5EF4-FFF2-40B4-BE49-F238E27FC236}">
                    <a16:creationId xmlns:a16="http://schemas.microsoft.com/office/drawing/2014/main" id="{9F12DF13-4DEC-3BED-6B1B-D8F4191A9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it-IT" altLang="it-IT" sz="2400"/>
              </a:p>
            </p:txBody>
          </p:sp>
          <p:sp>
            <p:nvSpPr>
              <p:cNvPr id="7" name="Line 10">
                <a:extLst>
                  <a:ext uri="{FF2B5EF4-FFF2-40B4-BE49-F238E27FC236}">
                    <a16:creationId xmlns:a16="http://schemas.microsoft.com/office/drawing/2014/main" id="{3D920B84-50D8-70FF-DC4F-87A1A696F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82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it-IT" noProof="0"/>
              <a:t>Fare clic per modificare lo stile del titolo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41E811D-2D38-062B-A733-4F0BEEAC6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99EC8733-2892-36A3-73FB-50DC6899D9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97B588B6-DD38-390E-2400-56E91C11C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9243F3-AB2C-2446-BD4F-5D3857835D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368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5386ACB-0FD8-9130-CEED-CB1D9F078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DBE1879-5890-C3A1-9669-B23B0DC04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E07CAB1-81A2-6C12-DAF2-4016A41941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D407F-2D16-A640-886D-AB8430E963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450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3C1B0D9-E11A-CDD9-552E-A3792E074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D65ABE0-48E5-E7E6-32E2-141D7B1F6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64DA141-11BC-314F-6550-4F78CFD9C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5EFA5-EF48-E34E-8C26-35BD6A95F0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131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4F34A3D-EB45-D4AD-7F4D-5974BEBA4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48EF7D9-8C82-AC69-D1B8-7F6C601F8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0E5A45C-A1AC-37F9-AA67-B0BAB212F8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F37AE-67A8-B548-A4C3-6B0DA45896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968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FDEEFB0-0586-9038-6DCC-F4E6AFF29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78D5B79-2465-7F5A-33DE-0D43250A4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DCE9D98-92E4-EE94-702E-D6C0F35C7E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A00CF-AFA3-2949-BC46-DA19C3DEDA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746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E862CDE-2B4B-2875-FBE1-CC5B3EE11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3488612-8DAD-0A9A-2D89-91C1E20CD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ED379F-5C72-0FE5-D0F2-3907836C6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D81A-5AC2-9741-AEE2-BCF0C453EF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77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6C3FA29-4BE7-52DC-F875-2BC608FC2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F2FC3F12-5799-60C8-6EDA-089AD3A27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3A17EB4-AFAD-F619-DC81-272227420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2D3CF-FB07-504F-A7BA-ACC16A9BB6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519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53CBC83-ACAE-0E35-3A3F-463C30E30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049A0E3-D18A-47A1-2CED-2429688DE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EEF1D3F-10AE-59CB-3CC5-547984CD3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33D5-1F30-2C4A-A5F6-37CD3EF155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414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8D74479-AAEB-104B-209F-849C4870A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4A53E3E-1FAE-5759-E843-F42E245A8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B07C8B1-F2DD-B14E-263E-FE390CAB4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502FA-7735-6847-95ED-99A3C95A95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58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F9A6853-5100-8D37-CF4F-36AF42F2C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EF1DCFF-6634-C89D-A957-2FF05D177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29BC03B-0F5F-5F6B-429C-2118CE35B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AAA3E-5C65-5544-9C8B-B3FBEAEDFF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781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09E8DE6-D6A1-2341-2B1E-F2C257C0C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11F5B24-D154-DD88-6572-3E64BE2CD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C06C7C2-FBD5-2163-48FA-D60AE5DF1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1BC0F-CEE5-DF42-B861-3E7AF498BA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998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0A69F12-1F38-A903-841B-83A1039AD4A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97E44FF8-D142-3E68-EF83-6A1302C2F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/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CCB30DED-B34D-4ED4-5538-79CF30C1DF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C3D6C051-C18C-E043-C8A8-2B45567F6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it-IT" altLang="it-IT" sz="2400"/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2F896318-1901-7C29-01CC-208BAECEC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3A634A58-10FE-FE6F-B44E-98FB4EF68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A5C7C1A3-57C3-9BDA-968C-002BCB90B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B3426699-0698-368A-D470-5C14CA5C97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1F9E6A36-4120-FE42-C714-8777152B86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EEB084B1-C6BC-BB3E-9A59-53BE047EAC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B05FE8-2C4C-7C44-A6CA-484180A765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DFAE83C1-AB0B-43F5-AAF5-DDC771309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delcarlo@unite.it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Rectangle 7">
            <a:extLst>
              <a:ext uri="{FF2B5EF4-FFF2-40B4-BE49-F238E27FC236}">
                <a16:creationId xmlns:a16="http://schemas.microsoft.com/office/drawing/2014/main" id="{82328C94-50D9-0166-C8D2-3C6ECA12A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86594"/>
            <a:ext cx="8534400" cy="13612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it-IT" sz="1400" b="1" dirty="0">
                <a:latin typeface="Arial" charset="0"/>
                <a:cs typeface="Arial" charset="0"/>
              </a:rPr>
              <a:t>Corso integrato di </a:t>
            </a:r>
            <a:r>
              <a:rPr lang="it-IT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ANALISI CHIMICHE </a:t>
            </a:r>
            <a:r>
              <a:rPr lang="it-IT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FISICHE E SENSORIALI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it-IT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Prof. Marco FAIETA</a:t>
            </a:r>
            <a:r>
              <a:rPr lang="it-IT" sz="1400" b="1" dirty="0">
                <a:latin typeface="Arial" charset="0"/>
                <a:cs typeface="Arial" charset="0"/>
              </a:rPr>
              <a:t>, </a:t>
            </a:r>
            <a:r>
              <a:rPr lang="it-IT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Prof. Michele DEL CARLO</a:t>
            </a:r>
          </a:p>
          <a:p>
            <a:pPr algn="just" eaLnBrk="1" hangingPunct="1">
              <a:lnSpc>
                <a:spcPct val="120000"/>
              </a:lnSpc>
              <a:defRPr/>
            </a:pPr>
            <a:endParaRPr lang="it-IT" sz="1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it-IT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Modulo di ANALISI CHIMICHE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it-IT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Prof. Michele DEL CARLO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BDEE6D-C930-0989-A719-90B4E241B617}"/>
              </a:ext>
            </a:extLst>
          </p:cNvPr>
          <p:cNvSpPr txBox="1"/>
          <p:nvPr/>
        </p:nvSpPr>
        <p:spPr>
          <a:xfrm>
            <a:off x="715780" y="1595021"/>
            <a:ext cx="82758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Concetti generali sugli aspetti di qualità dei prodotti alimentari con esempi tratti dalla letteratura scientifica. 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</a:b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Introduzione al problema analitico, Metodi di estrazione e purificazione di analiti da campioni alimentari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400" dirty="0">
              <a:solidFill>
                <a:srgbClr val="282828"/>
              </a:solidFill>
              <a:latin typeface="Open Sans" panose="020B0606030504020204" pitchFamily="34" charset="0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Generalità sulla validazione di un metodo analitico, sulle determinazioni analitiche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titrimetriche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, spettrofotometriche, cromatografiche.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</a:b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Determinazione di: Umidità, ceneri, grassi totali, proteine totali, carboidrati zuccheri e fibra.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400" dirty="0">
              <a:solidFill>
                <a:srgbClr val="282828"/>
              </a:solidFill>
              <a:latin typeface="Open Sans" panose="020B0606030504020204" pitchFamily="34" charset="0"/>
            </a:endParaRPr>
          </a:p>
          <a:p>
            <a:pPr marL="0" lvl="1"/>
            <a:r>
              <a:rPr lang="it-IT" altLang="it-IT" sz="1400" dirty="0">
                <a:solidFill>
                  <a:srgbClr val="282828"/>
                </a:solidFill>
                <a:latin typeface="Open Sans" panose="020B0606030504020204" pitchFamily="34" charset="0"/>
              </a:rPr>
              <a:t>Specifiche determinazioni chimiche </a:t>
            </a:r>
            <a:r>
              <a:rPr lang="it-IT" altLang="it-IT" sz="1400" b="1" dirty="0">
                <a:solidFill>
                  <a:srgbClr val="282828"/>
                </a:solidFill>
                <a:latin typeface="Open Sans" panose="020B0606030504020204" pitchFamily="34" charset="0"/>
              </a:rPr>
              <a:t>sugli oli da olive ed altri oli vegetali</a:t>
            </a:r>
            <a:r>
              <a:rPr lang="it-IT" altLang="it-IT" sz="1400" dirty="0">
                <a:solidFill>
                  <a:srgbClr val="282828"/>
                </a:solidFill>
                <a:latin typeface="Open Sans" panose="020B0606030504020204" pitchFamily="34" charset="0"/>
              </a:rPr>
              <a:t>. Esercitazione pratica su parametri di qualità: acidità libera mediante titolazione acido-base: numero di perossidi con titolazione </a:t>
            </a:r>
            <a:r>
              <a:rPr lang="it-IT" altLang="it-IT" sz="1400" dirty="0" err="1">
                <a:solidFill>
                  <a:srgbClr val="282828"/>
                </a:solidFill>
                <a:latin typeface="Open Sans" panose="020B0606030504020204" pitchFamily="34" charset="0"/>
              </a:rPr>
              <a:t>iodometrica</a:t>
            </a:r>
            <a:r>
              <a:rPr lang="it-IT" altLang="it-IT" sz="1400" dirty="0">
                <a:solidFill>
                  <a:srgbClr val="282828"/>
                </a:solidFill>
                <a:latin typeface="Open Sans" panose="020B0606030504020204" pitchFamily="34" charset="0"/>
              </a:rPr>
              <a:t>; estinzioni specifiche nell''ultravioletto; estrazione SPE e metodo di FOLIN, determinazione dei polifenoli in LC-MS</a:t>
            </a:r>
            <a:b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</a:b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rgbClr val="282828"/>
              </a:solidFill>
              <a:effectLst/>
              <a:latin typeface="Open Sans" panose="020B0606030504020204" pitchFamily="34" charset="0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Specifiche determinazioni chimiche sul 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vino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 e su 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succhi di frutta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. Esercitazione pratica su parametri di qualità: Vitamina C nei succhi di frutta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400" dirty="0">
              <a:solidFill>
                <a:srgbClr val="282828"/>
              </a:solidFill>
              <a:latin typeface="Open Sans" panose="020B0606030504020204" pitchFamily="34" charset="0"/>
            </a:endParaRPr>
          </a:p>
          <a:p>
            <a:pPr marL="0" lvl="1"/>
            <a:r>
              <a:rPr lang="it-IT" altLang="it-IT" sz="1400" dirty="0">
                <a:solidFill>
                  <a:srgbClr val="282828"/>
                </a:solidFill>
                <a:latin typeface="Open Sans" panose="020B0606030504020204" pitchFamily="34" charset="0"/>
              </a:rPr>
              <a:t>Metodi per la determinazione dell’attività antiossidante, Esercitazione pratica metodo ABTS in matrici vegetali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</a:b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Determinazione di contaminanti chimici degli alimenti: pesticidi, contaminanti biotici e abiotici di origine ambientale.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D075C01-36B1-8F97-404A-FCBBC3916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086BC38-6968-AC44-0A36-A746F5732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70075"/>
            <a:ext cx="7772400" cy="4530725"/>
          </a:xfrm>
        </p:spPr>
        <p:txBody>
          <a:bodyPr/>
          <a:lstStyle/>
          <a:p>
            <a:pPr eaLnBrk="1" hangingPunct="1"/>
            <a:r>
              <a:rPr lang="it-IT" altLang="it-IT">
                <a:latin typeface="Times New Roman" panose="02020603050405020304" pitchFamily="18" charset="0"/>
              </a:rPr>
              <a:t>Stabilizzazione</a:t>
            </a:r>
          </a:p>
          <a:p>
            <a:pPr lvl="1" eaLnBrk="1" hangingPunct="1"/>
            <a:r>
              <a:rPr lang="it-IT" altLang="it-IT">
                <a:latin typeface="Times New Roman" panose="02020603050405020304" pitchFamily="18" charset="0"/>
              </a:rPr>
              <a:t>Fattori che possono influenzare la stabilità dell’analita:</a:t>
            </a:r>
          </a:p>
          <a:p>
            <a:pPr lvl="2" eaLnBrk="1" hangingPunct="1"/>
            <a:r>
              <a:rPr lang="it-IT" altLang="it-IT">
                <a:latin typeface="Times New Roman" panose="02020603050405020304" pitchFamily="18" charset="0"/>
              </a:rPr>
              <a:t>Ossigeno</a:t>
            </a:r>
          </a:p>
          <a:p>
            <a:pPr lvl="2" eaLnBrk="1" hangingPunct="1"/>
            <a:r>
              <a:rPr lang="it-IT" altLang="it-IT">
                <a:latin typeface="Times New Roman" panose="02020603050405020304" pitchFamily="18" charset="0"/>
              </a:rPr>
              <a:t>Luce</a:t>
            </a:r>
          </a:p>
          <a:p>
            <a:pPr lvl="2" eaLnBrk="1" hangingPunct="1"/>
            <a:r>
              <a:rPr lang="it-IT" altLang="it-IT">
                <a:latin typeface="Times New Roman" panose="02020603050405020304" pitchFamily="18" charset="0"/>
              </a:rPr>
              <a:t>Enzimi endogeni</a:t>
            </a:r>
          </a:p>
          <a:p>
            <a:pPr lvl="2" eaLnBrk="1" hangingPunct="1"/>
            <a:r>
              <a:rPr lang="it-IT" altLang="it-IT">
                <a:latin typeface="Times New Roman" panose="02020603050405020304" pitchFamily="18" charset="0"/>
              </a:rPr>
              <a:t>Contaminazione microbica</a:t>
            </a:r>
          </a:p>
          <a:p>
            <a:pPr lvl="3" eaLnBrk="1" hangingPunct="1"/>
            <a:r>
              <a:rPr lang="it-IT" altLang="it-IT">
                <a:latin typeface="Times New Roman" panose="02020603050405020304" pitchFamily="18" charset="0"/>
              </a:rPr>
              <a:t>La temperatura può influenzare tutti gli agenti indicati</a:t>
            </a:r>
          </a:p>
          <a:p>
            <a:pPr lvl="1"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82D2E6F-2FC1-16A3-3569-73224DA74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11FD26C-A0C5-BCE7-576D-FDFFB252E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93875"/>
            <a:ext cx="7772400" cy="4530725"/>
          </a:xfrm>
        </p:spPr>
        <p:txBody>
          <a:bodyPr/>
          <a:lstStyle/>
          <a:p>
            <a:pPr eaLnBrk="1" hangingPunct="1"/>
            <a:r>
              <a:rPr lang="it-IT" altLang="it-IT">
                <a:latin typeface="Times New Roman" panose="02020603050405020304" pitchFamily="18" charset="0"/>
              </a:rPr>
              <a:t>Omogeneizzazione/trattamenti pre-estrazione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Obiettivi: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Rendere omogenee matrici disomogenee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Rendere disponibile l’analita al solvente di estrazione</a:t>
            </a: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8199A915-484E-EF50-AF4B-C2F1E60D6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46475"/>
            <a:ext cx="77724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Metodi: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trattamenti meccanici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it-IT" altLang="it-IT" sz="2300">
                <a:latin typeface="Times New Roman" panose="02020603050405020304" pitchFamily="18" charset="0"/>
              </a:rPr>
              <a:t> Mescolamento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it-IT" altLang="it-IT" sz="2300">
                <a:latin typeface="Times New Roman" panose="02020603050405020304" pitchFamily="18" charset="0"/>
              </a:rPr>
              <a:t> Triturazione </a:t>
            </a:r>
          </a:p>
        </p:txBody>
      </p:sp>
      <p:sp>
        <p:nvSpPr>
          <p:cNvPr id="30725" name="Rectangle 6">
            <a:extLst>
              <a:ext uri="{FF2B5EF4-FFF2-40B4-BE49-F238E27FC236}">
                <a16:creationId xmlns:a16="http://schemas.microsoft.com/office/drawing/2014/main" id="{C9B62F1C-A3C0-3B72-C307-283CC53C9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53038"/>
            <a:ext cx="77724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Problematiche: 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Instabilità dell’analita (O</a:t>
            </a:r>
            <a:r>
              <a:rPr lang="it-IT" altLang="it-IT" baseline="-25000">
                <a:latin typeface="Times New Roman" panose="02020603050405020304" pitchFamily="18" charset="0"/>
              </a:rPr>
              <a:t>2</a:t>
            </a:r>
            <a:r>
              <a:rPr lang="it-IT" altLang="it-IT">
                <a:latin typeface="Times New Roman" panose="02020603050405020304" pitchFamily="18" charset="0"/>
              </a:rPr>
              <a:t>, temperatura, enzimi)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50FB527-3B86-D316-7147-D3E654395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B24C56E-4D31-FD24-FE1C-0D0430823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70075"/>
            <a:ext cx="7772400" cy="2092325"/>
          </a:xfrm>
        </p:spPr>
        <p:txBody>
          <a:bodyPr/>
          <a:lstStyle/>
          <a:p>
            <a:pPr eaLnBrk="1" hangingPunct="1"/>
            <a:r>
              <a:rPr lang="it-IT" altLang="it-IT">
                <a:latin typeface="Times New Roman" panose="02020603050405020304" pitchFamily="18" charset="0"/>
              </a:rPr>
              <a:t>Estrazione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Separazione dell’analita da matrice e interferenti: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Obiettivo:</a:t>
            </a:r>
          </a:p>
          <a:p>
            <a:pPr lvl="3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Recupero quantitativo dell’analita in assenza di interferenti</a:t>
            </a: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C217ED7E-A5AE-9749-23DF-F876DCAF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114800"/>
            <a:ext cx="37338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Metodi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>
                <a:latin typeface="Times New Roman" panose="02020603050405020304" pitchFamily="18" charset="0"/>
              </a:rPr>
              <a:t> Liquido Liquido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>
                <a:latin typeface="Times New Roman" panose="02020603050405020304" pitchFamily="18" charset="0"/>
              </a:rPr>
              <a:t> SPE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>
                <a:latin typeface="Times New Roman" panose="02020603050405020304" pitchFamily="18" charset="0"/>
              </a:rPr>
              <a:t> SPME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>
                <a:latin typeface="Times New Roman" panose="02020603050405020304" pitchFamily="18" charset="0"/>
              </a:rPr>
              <a:t>ASE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5">
            <a:extLst>
              <a:ext uri="{FF2B5EF4-FFF2-40B4-BE49-F238E27FC236}">
                <a16:creationId xmlns:a16="http://schemas.microsoft.com/office/drawing/2014/main" id="{06C046D3-AB12-08F3-A4C6-234BDD49D75F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752600"/>
            <a:ext cx="2974975" cy="2438400"/>
            <a:chOff x="2835" y="2895"/>
            <a:chExt cx="1000" cy="943"/>
          </a:xfrm>
        </p:grpSpPr>
        <p:pic>
          <p:nvPicPr>
            <p:cNvPr id="32792" name="Picture 6" descr="speGroup">
              <a:extLst>
                <a:ext uri="{FF2B5EF4-FFF2-40B4-BE49-F238E27FC236}">
                  <a16:creationId xmlns:a16="http://schemas.microsoft.com/office/drawing/2014/main" id="{DC5903EC-ED96-BF83-18E8-12A721E68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900"/>
              <a:ext cx="49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3" name="Picture 7" descr="New96WellPlate">
              <a:extLst>
                <a:ext uri="{FF2B5EF4-FFF2-40B4-BE49-F238E27FC236}">
                  <a16:creationId xmlns:a16="http://schemas.microsoft.com/office/drawing/2014/main" id="{1C2CC725-8AEA-B748-F282-23FE0CE85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442"/>
              <a:ext cx="75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4" name="Picture 8" descr="disks">
              <a:extLst>
                <a:ext uri="{FF2B5EF4-FFF2-40B4-BE49-F238E27FC236}">
                  <a16:creationId xmlns:a16="http://schemas.microsoft.com/office/drawing/2014/main" id="{037321EC-53D1-7DC8-B974-1206EA422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895"/>
              <a:ext cx="499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5" name="Picture 9" descr="Flash_Cartridges">
              <a:extLst>
                <a:ext uri="{FF2B5EF4-FFF2-40B4-BE49-F238E27FC236}">
                  <a16:creationId xmlns:a16="http://schemas.microsoft.com/office/drawing/2014/main" id="{CB544C58-1865-AEE9-74D4-1D9207BC9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3375"/>
              <a:ext cx="24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1" name="Rectangle 11">
            <a:extLst>
              <a:ext uri="{FF2B5EF4-FFF2-40B4-BE49-F238E27FC236}">
                <a16:creationId xmlns:a16="http://schemas.microsoft.com/office/drawing/2014/main" id="{DA45F1EC-B8FF-34C1-6F89-059795633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Estrazione: SPE</a:t>
            </a:r>
          </a:p>
        </p:txBody>
      </p:sp>
      <p:pic>
        <p:nvPicPr>
          <p:cNvPr id="32772" name="Picture 16">
            <a:extLst>
              <a:ext uri="{FF2B5EF4-FFF2-40B4-BE49-F238E27FC236}">
                <a16:creationId xmlns:a16="http://schemas.microsoft.com/office/drawing/2014/main" id="{E3F0C2B8-5103-BA54-A8D4-97A3BA18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10926763"/>
            <a:ext cx="3200400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18">
            <a:extLst>
              <a:ext uri="{FF2B5EF4-FFF2-40B4-BE49-F238E27FC236}">
                <a16:creationId xmlns:a16="http://schemas.microsoft.com/office/drawing/2014/main" id="{F6429EF7-A971-13D6-D23E-CD145DED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23812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19">
            <a:extLst>
              <a:ext uri="{FF2B5EF4-FFF2-40B4-BE49-F238E27FC236}">
                <a16:creationId xmlns:a16="http://schemas.microsoft.com/office/drawing/2014/main" id="{891E207B-EA2E-19C1-0330-879B3F32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16192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25">
            <a:extLst>
              <a:ext uri="{FF2B5EF4-FFF2-40B4-BE49-F238E27FC236}">
                <a16:creationId xmlns:a16="http://schemas.microsoft.com/office/drawing/2014/main" id="{FC31852D-3DBD-2F6C-C66B-6A48CA5B7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6800"/>
            <a:ext cx="20574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76" name="Group 35">
            <a:extLst>
              <a:ext uri="{FF2B5EF4-FFF2-40B4-BE49-F238E27FC236}">
                <a16:creationId xmlns:a16="http://schemas.microsoft.com/office/drawing/2014/main" id="{3333249C-31F1-011A-FB33-6A5961555115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495800"/>
            <a:ext cx="4876800" cy="2286000"/>
            <a:chOff x="672" y="2880"/>
            <a:chExt cx="3072" cy="1440"/>
          </a:xfrm>
        </p:grpSpPr>
        <p:pic>
          <p:nvPicPr>
            <p:cNvPr id="32778" name="Picture 17">
              <a:extLst>
                <a:ext uri="{FF2B5EF4-FFF2-40B4-BE49-F238E27FC236}">
                  <a16:creationId xmlns:a16="http://schemas.microsoft.com/office/drawing/2014/main" id="{DC5D6181-4E4C-5FDC-CC54-820CAD9D6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024"/>
              <a:ext cx="1296" cy="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779" name="AutoShape 20">
              <a:extLst>
                <a:ext uri="{FF2B5EF4-FFF2-40B4-BE49-F238E27FC236}">
                  <a16:creationId xmlns:a16="http://schemas.microsoft.com/office/drawing/2014/main" id="{96EDE4F9-933C-BAC8-D07E-82769A421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880"/>
              <a:ext cx="48" cy="288"/>
            </a:xfrm>
            <a:prstGeom prst="downArrow">
              <a:avLst>
                <a:gd name="adj1" fmla="val 50000"/>
                <a:gd name="adj2" fmla="val 150000"/>
              </a:avLst>
            </a:prstGeom>
            <a:solidFill>
              <a:srgbClr val="339966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pic>
          <p:nvPicPr>
            <p:cNvPr id="32780" name="Picture 21">
              <a:extLst>
                <a:ext uri="{FF2B5EF4-FFF2-40B4-BE49-F238E27FC236}">
                  <a16:creationId xmlns:a16="http://schemas.microsoft.com/office/drawing/2014/main" id="{ED0CC0D1-F226-6AF0-FB6E-882D83CCD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024"/>
              <a:ext cx="1296" cy="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781" name="Oval 22">
              <a:extLst>
                <a:ext uri="{FF2B5EF4-FFF2-40B4-BE49-F238E27FC236}">
                  <a16:creationId xmlns:a16="http://schemas.microsoft.com/office/drawing/2014/main" id="{E30DDE7D-C0FF-3AC0-D968-2743CDB51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984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2" name="Oval 23">
              <a:extLst>
                <a:ext uri="{FF2B5EF4-FFF2-40B4-BE49-F238E27FC236}">
                  <a16:creationId xmlns:a16="http://schemas.microsoft.com/office/drawing/2014/main" id="{3C77635A-2AD8-6A71-84A5-FD1D70540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4080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3" name="Oval 24">
              <a:extLst>
                <a:ext uri="{FF2B5EF4-FFF2-40B4-BE49-F238E27FC236}">
                  <a16:creationId xmlns:a16="http://schemas.microsoft.com/office/drawing/2014/main" id="{F7945AD9-DE4D-EC47-F577-C9EA93F40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4032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4" name="Oval 26">
              <a:extLst>
                <a:ext uri="{FF2B5EF4-FFF2-40B4-BE49-F238E27FC236}">
                  <a16:creationId xmlns:a16="http://schemas.microsoft.com/office/drawing/2014/main" id="{39230407-490A-9CEF-381A-CAFC26610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928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5" name="Oval 27">
              <a:extLst>
                <a:ext uri="{FF2B5EF4-FFF2-40B4-BE49-F238E27FC236}">
                  <a16:creationId xmlns:a16="http://schemas.microsoft.com/office/drawing/2014/main" id="{2D6E8501-9EE9-FEA0-0FC9-4DA6C3452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6" name="Oval 28">
              <a:extLst>
                <a:ext uri="{FF2B5EF4-FFF2-40B4-BE49-F238E27FC236}">
                  <a16:creationId xmlns:a16="http://schemas.microsoft.com/office/drawing/2014/main" id="{8842DBDD-FE8C-5F44-6137-5E069A16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976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7" name="Oval 29">
              <a:extLst>
                <a:ext uri="{FF2B5EF4-FFF2-40B4-BE49-F238E27FC236}">
                  <a16:creationId xmlns:a16="http://schemas.microsoft.com/office/drawing/2014/main" id="{B6F90598-6E40-B074-BB38-A8E4F4F6B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600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8" name="Oval 30">
              <a:extLst>
                <a:ext uri="{FF2B5EF4-FFF2-40B4-BE49-F238E27FC236}">
                  <a16:creationId xmlns:a16="http://schemas.microsoft.com/office/drawing/2014/main" id="{F332C55C-2B05-6BC2-B725-28E09D584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880"/>
              <a:ext cx="48" cy="48"/>
            </a:xfrm>
            <a:prstGeom prst="ellipse">
              <a:avLst/>
            </a:prstGeom>
            <a:solidFill>
              <a:srgbClr val="0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9" name="Oval 31">
              <a:extLst>
                <a:ext uri="{FF2B5EF4-FFF2-40B4-BE49-F238E27FC236}">
                  <a16:creationId xmlns:a16="http://schemas.microsoft.com/office/drawing/2014/main" id="{882AC5D3-8B56-673B-798B-27592B795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4032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90" name="Text Box 32">
              <a:extLst>
                <a:ext uri="{FF2B5EF4-FFF2-40B4-BE49-F238E27FC236}">
                  <a16:creationId xmlns:a16="http://schemas.microsoft.com/office/drawing/2014/main" id="{DD4389AA-8FC7-D37F-0260-F39D21554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4147"/>
              <a:ext cx="58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latin typeface="Times New Roman" panose="02020603050405020304" pitchFamily="18" charset="0"/>
                </a:rPr>
                <a:t>interferenti</a:t>
              </a:r>
            </a:p>
          </p:txBody>
        </p:sp>
        <p:sp>
          <p:nvSpPr>
            <p:cNvPr id="32791" name="Text Box 33">
              <a:extLst>
                <a:ext uri="{FF2B5EF4-FFF2-40B4-BE49-F238E27FC236}">
                  <a16:creationId xmlns:a16="http://schemas.microsoft.com/office/drawing/2014/main" id="{6331ECA2-BB7A-7756-35E4-01EFA23B9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5" y="4147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latin typeface="Times New Roman" panose="02020603050405020304" pitchFamily="18" charset="0"/>
                </a:rPr>
                <a:t>analita</a:t>
              </a:r>
            </a:p>
          </p:txBody>
        </p:sp>
      </p:grpSp>
      <p:pic>
        <p:nvPicPr>
          <p:cNvPr id="32777" name="Picture 34">
            <a:extLst>
              <a:ext uri="{FF2B5EF4-FFF2-40B4-BE49-F238E27FC236}">
                <a16:creationId xmlns:a16="http://schemas.microsoft.com/office/drawing/2014/main" id="{FA436C68-0F94-7907-CB68-C8FD60D8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090738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5">
            <a:extLst>
              <a:ext uri="{FF2B5EF4-FFF2-40B4-BE49-F238E27FC236}">
                <a16:creationId xmlns:a16="http://schemas.microsoft.com/office/drawing/2014/main" id="{5A397D57-2334-5344-B67B-DCA9B12A2C24}"/>
              </a:ext>
            </a:extLst>
          </p:cNvPr>
          <p:cNvGrpSpPr>
            <a:grpSpLocks/>
          </p:cNvGrpSpPr>
          <p:nvPr/>
        </p:nvGrpSpPr>
        <p:grpSpPr bwMode="auto">
          <a:xfrm>
            <a:off x="2089150" y="16922750"/>
            <a:ext cx="5173663" cy="11952288"/>
            <a:chOff x="1316" y="10660"/>
            <a:chExt cx="3259" cy="7529"/>
          </a:xfrm>
        </p:grpSpPr>
        <p:pic>
          <p:nvPicPr>
            <p:cNvPr id="33805" name="Picture 6" descr="~AUT0006">
              <a:extLst>
                <a:ext uri="{FF2B5EF4-FFF2-40B4-BE49-F238E27FC236}">
                  <a16:creationId xmlns:a16="http://schemas.microsoft.com/office/drawing/2014/main" id="{497A3037-FFC0-1CBE-3D9A-91880331F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0660"/>
              <a:ext cx="3259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06" name="Picture 7">
              <a:extLst>
                <a:ext uri="{FF2B5EF4-FFF2-40B4-BE49-F238E27FC236}">
                  <a16:creationId xmlns:a16="http://schemas.microsoft.com/office/drawing/2014/main" id="{849168C3-3920-0595-F359-646B82AD1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105"/>
              <a:ext cx="1957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95" name="Group 8">
            <a:extLst>
              <a:ext uri="{FF2B5EF4-FFF2-40B4-BE49-F238E27FC236}">
                <a16:creationId xmlns:a16="http://schemas.microsoft.com/office/drawing/2014/main" id="{465B8EF8-EDDB-940F-28C3-90EC3271312C}"/>
              </a:ext>
            </a:extLst>
          </p:cNvPr>
          <p:cNvGrpSpPr>
            <a:grpSpLocks/>
          </p:cNvGrpSpPr>
          <p:nvPr/>
        </p:nvGrpSpPr>
        <p:grpSpPr bwMode="auto">
          <a:xfrm>
            <a:off x="2241550" y="17075150"/>
            <a:ext cx="5173663" cy="11952288"/>
            <a:chOff x="1316" y="10660"/>
            <a:chExt cx="3259" cy="7529"/>
          </a:xfrm>
        </p:grpSpPr>
        <p:pic>
          <p:nvPicPr>
            <p:cNvPr id="33803" name="Picture 9" descr="~AUT0006">
              <a:extLst>
                <a:ext uri="{FF2B5EF4-FFF2-40B4-BE49-F238E27FC236}">
                  <a16:creationId xmlns:a16="http://schemas.microsoft.com/office/drawing/2014/main" id="{47EA4C45-9524-4334-BA72-64B2435D8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0660"/>
              <a:ext cx="3259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04" name="Picture 10">
              <a:extLst>
                <a:ext uri="{FF2B5EF4-FFF2-40B4-BE49-F238E27FC236}">
                  <a16:creationId xmlns:a16="http://schemas.microsoft.com/office/drawing/2014/main" id="{5EA38E06-055F-C863-5452-200C4C945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105"/>
              <a:ext cx="1957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796" name="Picture 12" descr="~AUT0006">
            <a:extLst>
              <a:ext uri="{FF2B5EF4-FFF2-40B4-BE49-F238E27FC236}">
                <a16:creationId xmlns:a16="http://schemas.microsoft.com/office/drawing/2014/main" id="{F6E11FB4-029C-5B86-F0A4-BFE575B6A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6922750"/>
            <a:ext cx="5173663" cy="58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13">
            <a:extLst>
              <a:ext uri="{FF2B5EF4-FFF2-40B4-BE49-F238E27FC236}">
                <a16:creationId xmlns:a16="http://schemas.microsoft.com/office/drawing/2014/main" id="{95459A04-CD3D-6917-0FA1-102B0C26A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81200"/>
            <a:ext cx="3638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14">
            <a:extLst>
              <a:ext uri="{FF2B5EF4-FFF2-40B4-BE49-F238E27FC236}">
                <a16:creationId xmlns:a16="http://schemas.microsoft.com/office/drawing/2014/main" id="{DB2BDB68-E745-C84F-AE0F-E0CDCFD1C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590800"/>
            <a:ext cx="1989137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9" name="AutoShape 15">
            <a:extLst>
              <a:ext uri="{FF2B5EF4-FFF2-40B4-BE49-F238E27FC236}">
                <a16:creationId xmlns:a16="http://schemas.microsoft.com/office/drawing/2014/main" id="{A0D18177-6467-57C2-BCB4-3650D290E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86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33800" name="AutoShape 16">
            <a:extLst>
              <a:ext uri="{FF2B5EF4-FFF2-40B4-BE49-F238E27FC236}">
                <a16:creationId xmlns:a16="http://schemas.microsoft.com/office/drawing/2014/main" id="{C1C0A38A-FCF4-E921-8DAA-D23DE7D2B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33801" name="Text Box 17">
            <a:extLst>
              <a:ext uri="{FF2B5EF4-FFF2-40B4-BE49-F238E27FC236}">
                <a16:creationId xmlns:a16="http://schemas.microsoft.com/office/drawing/2014/main" id="{EC2FB5DA-C4C4-006B-E980-D180C0943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38862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ANALISI</a:t>
            </a:r>
          </a:p>
        </p:txBody>
      </p:sp>
      <p:sp>
        <p:nvSpPr>
          <p:cNvPr id="33802" name="Rectangle 18">
            <a:extLst>
              <a:ext uri="{FF2B5EF4-FFF2-40B4-BE49-F238E27FC236}">
                <a16:creationId xmlns:a16="http://schemas.microsoft.com/office/drawing/2014/main" id="{0DE7B60A-D2C6-7013-758F-32283BB6D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MSPD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>
            <a:extLst>
              <a:ext uri="{FF2B5EF4-FFF2-40B4-BE49-F238E27FC236}">
                <a16:creationId xmlns:a16="http://schemas.microsoft.com/office/drawing/2014/main" id="{6BFED33D-DB53-CD64-9BDE-6DF68E6D4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17002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Rectangle 6">
            <a:extLst>
              <a:ext uri="{FF2B5EF4-FFF2-40B4-BE49-F238E27FC236}">
                <a16:creationId xmlns:a16="http://schemas.microsoft.com/office/drawing/2014/main" id="{1C4B8A4A-E2F2-9EF2-164B-6A4AFB32A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SPME</a:t>
            </a:r>
          </a:p>
        </p:txBody>
      </p:sp>
      <p:grpSp>
        <p:nvGrpSpPr>
          <p:cNvPr id="34820" name="Group 12">
            <a:extLst>
              <a:ext uri="{FF2B5EF4-FFF2-40B4-BE49-F238E27FC236}">
                <a16:creationId xmlns:a16="http://schemas.microsoft.com/office/drawing/2014/main" id="{54E579C2-F58B-8B4E-B251-53B6038D294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1576388" cy="1905000"/>
            <a:chOff x="4560" y="1344"/>
            <a:chExt cx="993" cy="1200"/>
          </a:xfrm>
        </p:grpSpPr>
        <p:pic>
          <p:nvPicPr>
            <p:cNvPr id="34824" name="Picture 7">
              <a:extLst>
                <a:ext uri="{FF2B5EF4-FFF2-40B4-BE49-F238E27FC236}">
                  <a16:creationId xmlns:a16="http://schemas.microsoft.com/office/drawing/2014/main" id="{776A1D84-0843-2CF2-EFB2-CB096D958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344"/>
              <a:ext cx="993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825" name="Oval 9">
              <a:extLst>
                <a:ext uri="{FF2B5EF4-FFF2-40B4-BE49-F238E27FC236}">
                  <a16:creationId xmlns:a16="http://schemas.microsoft.com/office/drawing/2014/main" id="{14650454-2B7A-2760-C8D3-4283B69FF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64"/>
              <a:ext cx="384" cy="28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pic>
        <p:nvPicPr>
          <p:cNvPr id="34821" name="Picture 10">
            <a:extLst>
              <a:ext uri="{FF2B5EF4-FFF2-40B4-BE49-F238E27FC236}">
                <a16:creationId xmlns:a16="http://schemas.microsoft.com/office/drawing/2014/main" id="{6E99BF29-0FAC-BC12-23ED-DC2DDC38E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2004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 Box 11">
            <a:extLst>
              <a:ext uri="{FF2B5EF4-FFF2-40B4-BE49-F238E27FC236}">
                <a16:creationId xmlns:a16="http://schemas.microsoft.com/office/drawing/2014/main" id="{CA135F27-C847-528B-C502-65C4B95A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39782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latin typeface="Times New Roman" panose="02020603050405020304" pitchFamily="18" charset="0"/>
              </a:rPr>
              <a:t>Estrazione di composti volatili o semivolatili nello spazio di testa di un campione.</a:t>
            </a:r>
          </a:p>
        </p:txBody>
      </p:sp>
      <p:pic>
        <p:nvPicPr>
          <p:cNvPr id="34823" name="Picture 13">
            <a:extLst>
              <a:ext uri="{FF2B5EF4-FFF2-40B4-BE49-F238E27FC236}">
                <a16:creationId xmlns:a16="http://schemas.microsoft.com/office/drawing/2014/main" id="{97FAF8F4-04E2-7931-7CA0-B996C1B2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505200"/>
            <a:ext cx="26828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ase">
            <a:extLst>
              <a:ext uri="{FF2B5EF4-FFF2-40B4-BE49-F238E27FC236}">
                <a16:creationId xmlns:a16="http://schemas.microsoft.com/office/drawing/2014/main" id="{96491A0D-4D58-4096-7772-C9E28DA2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5029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5">
            <a:extLst>
              <a:ext uri="{FF2B5EF4-FFF2-40B4-BE49-F238E27FC236}">
                <a16:creationId xmlns:a16="http://schemas.microsoft.com/office/drawing/2014/main" id="{9E76D30A-F4C5-008B-36D1-9646236EA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ASE</a:t>
            </a:r>
          </a:p>
        </p:txBody>
      </p:sp>
      <p:pic>
        <p:nvPicPr>
          <p:cNvPr id="35844" name="Picture 6">
            <a:extLst>
              <a:ext uri="{FF2B5EF4-FFF2-40B4-BE49-F238E27FC236}">
                <a16:creationId xmlns:a16="http://schemas.microsoft.com/office/drawing/2014/main" id="{E43F5A8D-3779-2EAD-358D-182D69A33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2194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E09428E-67EA-C7BF-A295-FC0E62CAA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6DCC61E-960D-DBE0-68D2-A7434F940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70075"/>
            <a:ext cx="7772400" cy="2092325"/>
          </a:xfrm>
        </p:spPr>
        <p:txBody>
          <a:bodyPr/>
          <a:lstStyle/>
          <a:p>
            <a:pPr eaLnBrk="1" hangingPunct="1"/>
            <a:r>
              <a:rPr lang="it-IT" altLang="it-IT">
                <a:latin typeface="Times New Roman" panose="02020603050405020304" pitchFamily="18" charset="0"/>
              </a:rPr>
              <a:t>Purificazione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Ulteriore trattamento pre-analitico del campione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Obiettivo:</a:t>
            </a:r>
          </a:p>
          <a:p>
            <a:pPr lvl="3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Eliminare possibili interferenti in funzione della metodica analitica utilizzata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7054525E-C1EC-BDCA-5E82-223517F03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89400"/>
            <a:ext cx="75438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Metodi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>
                <a:latin typeface="Times New Roman" panose="02020603050405020304" pitchFamily="18" charset="0"/>
              </a:rPr>
              <a:t> </a:t>
            </a:r>
            <a:r>
              <a:rPr lang="it-IT" altLang="it-IT">
                <a:latin typeface="Times New Roman" panose="02020603050405020304" pitchFamily="18" charset="0"/>
              </a:rPr>
              <a:t>passaggi su colonne 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it-IT" altLang="it-IT" sz="2300">
                <a:latin typeface="Times New Roman" panose="02020603050405020304" pitchFamily="18" charset="0"/>
              </a:rPr>
              <a:t> </a:t>
            </a:r>
            <a:r>
              <a:rPr lang="it-IT" altLang="it-IT">
                <a:latin typeface="Times New Roman" panose="02020603050405020304" pitchFamily="18" charset="0"/>
              </a:rPr>
              <a:t>Immunoaffinità e simili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it-IT" altLang="it-IT">
                <a:latin typeface="Times New Roman" panose="02020603050405020304" pitchFamily="18" charset="0"/>
              </a:rPr>
              <a:t> Esclusione dimensionale</a:t>
            </a:r>
            <a:endParaRPr lang="it-IT" altLang="it-IT" sz="2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C77CF89-72FE-FA94-11ED-CD1950C55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DBC865A-39DC-9137-4B4C-28BF87AEE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4572000" cy="2092325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Analisi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Tecniche strumentali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Metodi rapidi di analisi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FF1D83CE-110C-2110-85ED-6A8757D27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41910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Rectangle 6">
            <a:extLst>
              <a:ext uri="{FF2B5EF4-FFF2-40B4-BE49-F238E27FC236}">
                <a16:creationId xmlns:a16="http://schemas.microsoft.com/office/drawing/2014/main" id="{2F194750-C8DB-CACA-7750-D4D1883CE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81400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Tecniche strumentali</a:t>
            </a:r>
          </a:p>
        </p:txBody>
      </p:sp>
      <p:grpSp>
        <p:nvGrpSpPr>
          <p:cNvPr id="37894" name="Group 13">
            <a:extLst>
              <a:ext uri="{FF2B5EF4-FFF2-40B4-BE49-F238E27FC236}">
                <a16:creationId xmlns:a16="http://schemas.microsoft.com/office/drawing/2014/main" id="{D0A35A39-0BB3-99DA-4770-A86B190CA6CC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267200"/>
            <a:ext cx="2895600" cy="1676400"/>
            <a:chOff x="3744" y="2592"/>
            <a:chExt cx="1728" cy="970"/>
          </a:xfrm>
        </p:grpSpPr>
        <p:pic>
          <p:nvPicPr>
            <p:cNvPr id="37896" name="Picture 7">
              <a:extLst>
                <a:ext uri="{FF2B5EF4-FFF2-40B4-BE49-F238E27FC236}">
                  <a16:creationId xmlns:a16="http://schemas.microsoft.com/office/drawing/2014/main" id="{EC862EDB-3975-489F-EA9F-3CDC2A817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592"/>
              <a:ext cx="78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897" name="Picture 8">
              <a:extLst>
                <a:ext uri="{FF2B5EF4-FFF2-40B4-BE49-F238E27FC236}">
                  <a16:creationId xmlns:a16="http://schemas.microsoft.com/office/drawing/2014/main" id="{E46EAD28-5863-D48D-A4D4-38D3F570A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88"/>
              <a:ext cx="912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8" name="Freeform 9">
              <a:extLst>
                <a:ext uri="{FF2B5EF4-FFF2-40B4-BE49-F238E27FC236}">
                  <a16:creationId xmlns:a16="http://schemas.microsoft.com/office/drawing/2014/main" id="{27679B25-A6FD-F5FB-C2B3-9EF83C094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2928"/>
              <a:ext cx="240" cy="288"/>
            </a:xfrm>
            <a:custGeom>
              <a:avLst/>
              <a:gdLst>
                <a:gd name="T0" fmla="*/ 0 w 288"/>
                <a:gd name="T1" fmla="*/ 37 h 264"/>
                <a:gd name="T2" fmla="*/ 78 w 288"/>
                <a:gd name="T3" fmla="*/ 37 h 264"/>
                <a:gd name="T4" fmla="*/ 58 w 288"/>
                <a:gd name="T5" fmla="*/ 260 h 264"/>
                <a:gd name="T6" fmla="*/ 116 w 288"/>
                <a:gd name="T7" fmla="*/ 408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264">
                  <a:moveTo>
                    <a:pt x="0" y="24"/>
                  </a:moveTo>
                  <a:cubicBezTo>
                    <a:pt x="84" y="12"/>
                    <a:pt x="168" y="0"/>
                    <a:pt x="192" y="24"/>
                  </a:cubicBezTo>
                  <a:cubicBezTo>
                    <a:pt x="216" y="48"/>
                    <a:pt x="128" y="128"/>
                    <a:pt x="144" y="168"/>
                  </a:cubicBezTo>
                  <a:cubicBezTo>
                    <a:pt x="160" y="208"/>
                    <a:pt x="224" y="236"/>
                    <a:pt x="288" y="264"/>
                  </a:cubicBez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7895" name="Rectangle 10">
            <a:extLst>
              <a:ext uri="{FF2B5EF4-FFF2-40B4-BE49-F238E27FC236}">
                <a16:creationId xmlns:a16="http://schemas.microsoft.com/office/drawing/2014/main" id="{D20A2241-5668-F6E4-A937-2DA0E8159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581400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Metodi rapidi di analisi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75B598A-09AE-C2E1-7652-C43271FAB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rgbClr val="003366"/>
                </a:solidFill>
              </a:rPr>
              <a:t>Tecniche analitiche</a:t>
            </a:r>
          </a:p>
        </p:txBody>
      </p:sp>
      <p:sp>
        <p:nvSpPr>
          <p:cNvPr id="38915" name="Rectangle 14">
            <a:extLst>
              <a:ext uri="{FF2B5EF4-FFF2-40B4-BE49-F238E27FC236}">
                <a16:creationId xmlns:a16="http://schemas.microsoft.com/office/drawing/2014/main" id="{34EF490C-FFF5-8A50-44DF-B3603E532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78486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Tecniche strumentali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</a:t>
            </a:r>
            <a:r>
              <a:rPr lang="it-IT" altLang="it-IT" sz="2400">
                <a:latin typeface="Times New Roman" panose="02020603050405020304" pitchFamily="18" charset="0"/>
              </a:rPr>
              <a:t>Vantaggi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elevata accuratezza, e precisione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analisi multi-analita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possibilità di accoppiare gli strumenti con spettrometri di massa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possibilità di lavorare con autocampionatori</a:t>
            </a:r>
            <a:endParaRPr lang="it-IT" altLang="it-IT" sz="2600">
              <a:latin typeface="Times New Roman" panose="02020603050405020304" pitchFamily="18" charset="0"/>
            </a:endParaRPr>
          </a:p>
        </p:txBody>
      </p:sp>
      <p:sp>
        <p:nvSpPr>
          <p:cNvPr id="38916" name="Rectangle 15">
            <a:extLst>
              <a:ext uri="{FF2B5EF4-FFF2-40B4-BE49-F238E27FC236}">
                <a16:creationId xmlns:a16="http://schemas.microsoft.com/office/drawing/2014/main" id="{6111983E-3590-8533-B365-A3871B581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97363"/>
            <a:ext cx="64770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</a:t>
            </a:r>
            <a:r>
              <a:rPr lang="it-IT" altLang="it-IT" sz="2400">
                <a:latin typeface="Times New Roman" panose="02020603050405020304" pitchFamily="18" charset="0"/>
              </a:rPr>
              <a:t>Svantaggi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elevato costo di acquisto e di gestione 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personale esperto e formato 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sistemi non utilizzabili su campo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6A34FA34-F0F4-5872-A288-5410848084BD}"/>
              </a:ext>
            </a:extLst>
          </p:cNvPr>
          <p:cNvGrpSpPr/>
          <p:nvPr/>
        </p:nvGrpSpPr>
        <p:grpSpPr>
          <a:xfrm>
            <a:off x="762000" y="133290"/>
            <a:ext cx="7696201" cy="1086736"/>
            <a:chOff x="762000" y="133290"/>
            <a:chExt cx="7696201" cy="1086736"/>
          </a:xfrm>
        </p:grpSpPr>
        <p:sp>
          <p:nvSpPr>
            <p:cNvPr id="18434" name="Text Box 4">
              <a:extLst>
                <a:ext uri="{FF2B5EF4-FFF2-40B4-BE49-F238E27FC236}">
                  <a16:creationId xmlns:a16="http://schemas.microsoft.com/office/drawing/2014/main" id="{59157256-FD85-413A-FE25-1285B9B87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133290"/>
              <a:ext cx="239039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b="1" dirty="0"/>
                <a:t>Modalità di esame</a:t>
              </a:r>
            </a:p>
          </p:txBody>
        </p:sp>
        <p:sp>
          <p:nvSpPr>
            <p:cNvPr id="18435" name="Text Box 5">
              <a:extLst>
                <a:ext uri="{FF2B5EF4-FFF2-40B4-BE49-F238E27FC236}">
                  <a16:creationId xmlns:a16="http://schemas.microsoft.com/office/drawing/2014/main" id="{E2C5F7FC-8A63-7A8C-6CE5-BAE1F8FFE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1" y="635251"/>
              <a:ext cx="7696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 dirty="0"/>
                <a:t>Una prova in itinere </a:t>
              </a:r>
              <a:r>
                <a:rPr lang="it-IT" altLang="it-IT" sz="1600" dirty="0"/>
                <a:t>al termine delle 5 settimane di lezione, esame di recupero orale durante gli appelli ufficiali sulle UD non superate, </a:t>
              </a:r>
            </a:p>
          </p:txBody>
        </p:sp>
      </p:grpSp>
      <p:sp>
        <p:nvSpPr>
          <p:cNvPr id="18436" name="Text Box 7">
            <a:extLst>
              <a:ext uri="{FF2B5EF4-FFF2-40B4-BE49-F238E27FC236}">
                <a16:creationId xmlns:a16="http://schemas.microsoft.com/office/drawing/2014/main" id="{EC08C501-F85A-7052-1D19-F9E533707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374" y="4485745"/>
            <a:ext cx="77724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Libri di testo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/>
              <a:t> </a:t>
            </a:r>
            <a:endParaRPr lang="it-IT" altLang="it-IT" sz="16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/>
              <a:t>Cappelli-Vannucchi «Chimica degli Alimenti»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/>
              <a:t>Appunti di Lezione e materiali didattico disponibile su piattaforma e-learning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6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Ricevimento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/>
              <a:t>Lunedi e </a:t>
            </a:r>
            <a:r>
              <a:rPr lang="it-IT" altLang="it-IT" sz="1600" dirty="0" err="1"/>
              <a:t>mercoledi</a:t>
            </a:r>
            <a:r>
              <a:rPr lang="it-IT" altLang="it-IT" sz="1600" dirty="0"/>
              <a:t> dalle ore 16, si consiglia di prendere appuntamento via mail</a:t>
            </a:r>
            <a:endParaRPr lang="it-IT" altLang="it-IT" sz="1600" b="1" dirty="0"/>
          </a:p>
        </p:txBody>
      </p:sp>
      <p:sp>
        <p:nvSpPr>
          <p:cNvPr id="18437" name="Text Box 8">
            <a:extLst>
              <a:ext uri="{FF2B5EF4-FFF2-40B4-BE49-F238E27FC236}">
                <a16:creationId xmlns:a16="http://schemas.microsoft.com/office/drawing/2014/main" id="{C64981FD-EC4B-45FE-8733-1876C5095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47800"/>
            <a:ext cx="17652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Esercitazioni</a:t>
            </a:r>
          </a:p>
        </p:txBody>
      </p:sp>
      <p:sp>
        <p:nvSpPr>
          <p:cNvPr id="18438" name="Text Box 9">
            <a:extLst>
              <a:ext uri="{FF2B5EF4-FFF2-40B4-BE49-F238E27FC236}">
                <a16:creationId xmlns:a16="http://schemas.microsoft.com/office/drawing/2014/main" id="{318DFB4C-6480-9B64-CA9E-1F3279498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979148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it-IT" altLang="it-IT" sz="1500" dirty="0"/>
              <a:t>3 esercitazioni di laboratorio – Laboratorio C. Motti ore 9-13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it-IT" altLang="it-IT" sz="1500" dirty="0"/>
          </a:p>
          <a:p>
            <a:pPr lvl="0">
              <a:spcBef>
                <a:spcPct val="0"/>
              </a:spcBef>
              <a:buClrTx/>
              <a:buSzTx/>
              <a:buNone/>
            </a:pPr>
            <a:r>
              <a:rPr lang="it-IT" altLang="it-IT" sz="1500" b="1" dirty="0">
                <a:solidFill>
                  <a:srgbClr val="222222"/>
                </a:solidFill>
              </a:rPr>
              <a:t>9 ottobre 9-13</a:t>
            </a:r>
            <a:r>
              <a:rPr lang="it-IT" altLang="it-IT" sz="1500" dirty="0">
                <a:solidFill>
                  <a:srgbClr val="222222"/>
                </a:solidFill>
              </a:rPr>
              <a:t>: determinazioni di parametri di qualità merceologica dell’olio extravergine di oliva</a:t>
            </a:r>
          </a:p>
          <a:p>
            <a:pPr lvl="0">
              <a:spcBef>
                <a:spcPct val="0"/>
              </a:spcBef>
              <a:buClrTx/>
              <a:buSzTx/>
              <a:buNone/>
            </a:pPr>
            <a:endParaRPr lang="it-IT" altLang="it-IT" sz="15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it-IT" altLang="it-IT" sz="1500" b="1" dirty="0">
                <a:solidFill>
                  <a:srgbClr val="222222"/>
                </a:solidFill>
              </a:rPr>
              <a:t>16 ottobre 9-13</a:t>
            </a:r>
            <a:r>
              <a:rPr lang="it-IT" altLang="it-IT" sz="1500" dirty="0">
                <a:solidFill>
                  <a:srgbClr val="222222"/>
                </a:solidFill>
              </a:rPr>
              <a:t>: Acido Ascorbico in succo di frutta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it-IT" altLang="it-IT" sz="1500" dirty="0">
              <a:solidFill>
                <a:srgbClr val="222222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it-IT" altLang="it-IT" sz="1500" b="1" dirty="0">
                <a:solidFill>
                  <a:srgbClr val="222222"/>
                </a:solidFill>
              </a:rPr>
              <a:t>23 ottobre 9-13</a:t>
            </a:r>
            <a:r>
              <a:rPr lang="it-IT" altLang="it-IT" sz="1500" dirty="0">
                <a:solidFill>
                  <a:srgbClr val="222222"/>
                </a:solidFill>
              </a:rPr>
              <a:t>: ABTS in matrici vegetali</a:t>
            </a:r>
            <a:endParaRPr lang="it-IT" altLang="it-IT" sz="1500" dirty="0"/>
          </a:p>
          <a:p>
            <a:pPr lvl="0">
              <a:spcBef>
                <a:spcPct val="0"/>
              </a:spcBef>
              <a:buClrTx/>
              <a:buSzTx/>
              <a:buNone/>
            </a:pPr>
            <a:endParaRPr lang="it-IT" altLang="it-IT" sz="1500" dirty="0">
              <a:solidFill>
                <a:srgbClr val="222222"/>
              </a:solidFill>
            </a:endParaRPr>
          </a:p>
          <a:p>
            <a:pPr lvl="0">
              <a:spcBef>
                <a:spcPct val="0"/>
              </a:spcBef>
              <a:buClrTx/>
              <a:buSzTx/>
              <a:buNone/>
            </a:pPr>
            <a:r>
              <a:rPr lang="it-IT" altLang="it-IT" sz="1500" dirty="0"/>
              <a:t>Relazione individuale (da inviare via e-mail (</a:t>
            </a:r>
            <a:r>
              <a:rPr lang="it-IT" altLang="it-IT" sz="1500" dirty="0">
                <a:hlinkClick r:id="rId2"/>
              </a:rPr>
              <a:t>mdelcarlo@unite.it</a:t>
            </a:r>
            <a:r>
              <a:rPr lang="it-IT" altLang="it-IT" sz="1500" dirty="0"/>
              <a:t>) entro la settimana successiva)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B6648EF-16E4-AF5A-8B4A-EDB266A4F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rgbClr val="003366"/>
                </a:solidFill>
              </a:rPr>
              <a:t>Tecniche analitiche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7176490B-9D7C-3060-B1FA-706B55750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28775"/>
            <a:ext cx="7924800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Metodi rapidi di analisi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</a:t>
            </a:r>
            <a:r>
              <a:rPr lang="it-IT" altLang="it-IT" sz="2400">
                <a:latin typeface="Times New Roman" panose="02020603050405020304" pitchFamily="18" charset="0"/>
              </a:rPr>
              <a:t>Vantaggi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possibilità di lavorare con campioni minimamente trattati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rapidità 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personale formato ma non esperto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possibilità di analisi delocalizzate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economici </a:t>
            </a:r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B78397D5-FC3F-7D38-0D5C-E6DD29BC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0"/>
            <a:ext cx="6477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</a:t>
            </a:r>
            <a:r>
              <a:rPr lang="it-IT" altLang="it-IT" sz="2400">
                <a:latin typeface="Times New Roman" panose="02020603050405020304" pitchFamily="18" charset="0"/>
              </a:rPr>
              <a:t>Svantaggi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minore accuratezza e precisione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analisi mono-analita o classe specifiche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104E5E8-FEFE-5298-BBAB-EBDA36CEB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>
                <a:solidFill>
                  <a:srgbClr val="003366"/>
                </a:solidFill>
              </a:rPr>
              <a:t>Tecniche analitiche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009D5284-BB38-50EF-520D-D5039D3E2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4579938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it-IT" altLang="it-IT">
                <a:latin typeface="Times New Roman" panose="02020603050405020304" pitchFamily="18" charset="0"/>
              </a:rPr>
              <a:t> Tecniche strumentali</a:t>
            </a:r>
          </a:p>
          <a:p>
            <a:pPr lvl="1" eaLnBrk="1" hangingPunct="1">
              <a:spcBef>
                <a:spcPct val="5000"/>
              </a:spcBef>
              <a:buClr>
                <a:schemeClr val="folHlink"/>
              </a:buClr>
              <a:buSzPct val="90000"/>
            </a:pPr>
            <a:r>
              <a:rPr lang="it-IT" altLang="it-IT" sz="2800">
                <a:latin typeface="Times New Roman" panose="02020603050405020304" pitchFamily="18" charset="0"/>
              </a:rPr>
              <a:t> tecniche cromatografiche</a:t>
            </a:r>
          </a:p>
          <a:p>
            <a:pPr lvl="2" eaLnBrk="1" hangingPunct="1">
              <a:spcBef>
                <a:spcPct val="5000"/>
              </a:spcBef>
              <a:buSzPct val="90000"/>
            </a:pPr>
            <a:r>
              <a:rPr lang="it-IT" altLang="it-IT" sz="2800">
                <a:latin typeface="Times New Roman" panose="02020603050405020304" pitchFamily="18" charset="0"/>
              </a:rPr>
              <a:t> gascromarografia</a:t>
            </a:r>
          </a:p>
          <a:p>
            <a:pPr lvl="2" eaLnBrk="1" hangingPunct="1">
              <a:spcBef>
                <a:spcPct val="5000"/>
              </a:spcBef>
              <a:buSzPct val="90000"/>
            </a:pPr>
            <a:r>
              <a:rPr lang="it-IT" altLang="it-IT" sz="2800">
                <a:latin typeface="Times New Roman" panose="02020603050405020304" pitchFamily="18" charset="0"/>
              </a:rPr>
              <a:t> cromatografia liquida </a:t>
            </a:r>
          </a:p>
        </p:txBody>
      </p:sp>
      <p:grpSp>
        <p:nvGrpSpPr>
          <p:cNvPr id="40964" name="Group 8">
            <a:extLst>
              <a:ext uri="{FF2B5EF4-FFF2-40B4-BE49-F238E27FC236}">
                <a16:creationId xmlns:a16="http://schemas.microsoft.com/office/drawing/2014/main" id="{FD066595-6ABB-8D17-C858-AC82651040E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900488"/>
            <a:ext cx="8153400" cy="1573212"/>
            <a:chOff x="192" y="2265"/>
            <a:chExt cx="5136" cy="991"/>
          </a:xfrm>
        </p:grpSpPr>
        <p:sp>
          <p:nvSpPr>
            <p:cNvPr id="40965" name="Rectangle 6">
              <a:extLst>
                <a:ext uri="{FF2B5EF4-FFF2-40B4-BE49-F238E27FC236}">
                  <a16:creationId xmlns:a16="http://schemas.microsoft.com/office/drawing/2014/main" id="{216C92A7-FC4E-31DB-BD02-5DAEA861C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633"/>
              <a:ext cx="5136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2" eaLnBrk="1" hangingPunct="1">
                <a:spcBef>
                  <a:spcPct val="10000"/>
                </a:spcBef>
                <a:buSzPct val="90000"/>
              </a:pPr>
              <a:r>
                <a:rPr lang="it-IT" altLang="it-IT" sz="2800">
                  <a:latin typeface="Times New Roman" panose="02020603050405020304" pitchFamily="18" charset="0"/>
                </a:rPr>
                <a:t> tecniche spettrofotometriche</a:t>
              </a:r>
            </a:p>
            <a:p>
              <a:pPr lvl="2" eaLnBrk="1" hangingPunct="1">
                <a:spcBef>
                  <a:spcPct val="10000"/>
                </a:spcBef>
                <a:buSzPct val="90000"/>
              </a:pPr>
              <a:r>
                <a:rPr lang="it-IT" altLang="it-IT" sz="2800">
                  <a:latin typeface="Times New Roman" panose="02020603050405020304" pitchFamily="18" charset="0"/>
                </a:rPr>
                <a:t> tecniche spettroscopiche</a:t>
              </a:r>
            </a:p>
          </p:txBody>
        </p:sp>
        <p:sp>
          <p:nvSpPr>
            <p:cNvPr id="40966" name="Rectangle 7">
              <a:extLst>
                <a:ext uri="{FF2B5EF4-FFF2-40B4-BE49-F238E27FC236}">
                  <a16:creationId xmlns:a16="http://schemas.microsoft.com/office/drawing/2014/main" id="{813BCB41-0DC6-B1F5-301D-56689254F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265"/>
              <a:ext cx="26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"/>
                </a:spcBef>
              </a:pPr>
              <a:r>
                <a:rPr lang="it-IT" altLang="it-IT">
                  <a:latin typeface="Times New Roman" panose="02020603050405020304" pitchFamily="18" charset="0"/>
                </a:rPr>
                <a:t> Altre tecniche strumentali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E68230C5-8795-19AB-D32D-5FA7CB833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8686800" cy="1143000"/>
          </a:xfrm>
        </p:spPr>
        <p:txBody>
          <a:bodyPr/>
          <a:lstStyle/>
          <a:p>
            <a:pPr algn="ctr" eaLnBrk="1" hangingPunct="1"/>
            <a:r>
              <a:rPr lang="it-IT" altLang="it-IT" sz="3200" b="1" i="1" dirty="0">
                <a:solidFill>
                  <a:srgbClr val="006699"/>
                </a:solidFill>
              </a:rPr>
              <a:t>Introduzione alle Analisi Chimiche degli Alimenti</a:t>
            </a:r>
          </a:p>
        </p:txBody>
      </p:sp>
      <p:sp>
        <p:nvSpPr>
          <p:cNvPr id="20483" name="Text Box 6">
            <a:extLst>
              <a:ext uri="{FF2B5EF4-FFF2-40B4-BE49-F238E27FC236}">
                <a16:creationId xmlns:a16="http://schemas.microsoft.com/office/drawing/2014/main" id="{02264456-7C95-ED06-693E-7DC99EA9D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643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A22C965-9B05-A0B1-2E56-5528000E5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rgbClr val="003366"/>
                </a:solidFill>
              </a:rPr>
              <a:t>Qualità e sicurezza degli Alimenti</a:t>
            </a:r>
          </a:p>
        </p:txBody>
      </p:sp>
      <p:pic>
        <p:nvPicPr>
          <p:cNvPr id="21507" name="Picture 4" descr="j0285360">
            <a:extLst>
              <a:ext uri="{FF2B5EF4-FFF2-40B4-BE49-F238E27FC236}">
                <a16:creationId xmlns:a16="http://schemas.microsoft.com/office/drawing/2014/main" id="{F0427748-3BAB-90E3-97C0-E547F2D0F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600200"/>
            <a:ext cx="1236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9" name="Group 21">
            <a:extLst>
              <a:ext uri="{FF2B5EF4-FFF2-40B4-BE49-F238E27FC236}">
                <a16:creationId xmlns:a16="http://schemas.microsoft.com/office/drawing/2014/main" id="{D4C4E02C-F106-9D42-A41D-1237E3E3B3A1}"/>
              </a:ext>
            </a:extLst>
          </p:cNvPr>
          <p:cNvGrpSpPr>
            <a:grpSpLocks/>
          </p:cNvGrpSpPr>
          <p:nvPr/>
        </p:nvGrpSpPr>
        <p:grpSpPr bwMode="auto">
          <a:xfrm>
            <a:off x="933450" y="2003425"/>
            <a:ext cx="3124200" cy="1577975"/>
            <a:chOff x="588" y="1262"/>
            <a:chExt cx="1968" cy="994"/>
          </a:xfrm>
        </p:grpSpPr>
        <p:sp>
          <p:nvSpPr>
            <p:cNvPr id="21523" name="Line 6">
              <a:extLst>
                <a:ext uri="{FF2B5EF4-FFF2-40B4-BE49-F238E27FC236}">
                  <a16:creationId xmlns:a16="http://schemas.microsoft.com/office/drawing/2014/main" id="{88333D9F-0765-53F3-D873-0EBBA01E27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94740" flipV="1">
              <a:off x="1394" y="1262"/>
              <a:ext cx="1008" cy="768"/>
            </a:xfrm>
            <a:prstGeom prst="line">
              <a:avLst/>
            </a:prstGeom>
            <a:noFill/>
            <a:ln w="101600" cap="rnd">
              <a:solidFill>
                <a:srgbClr val="808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4" name="Text Box 7">
              <a:extLst>
                <a:ext uri="{FF2B5EF4-FFF2-40B4-BE49-F238E27FC236}">
                  <a16:creationId xmlns:a16="http://schemas.microsoft.com/office/drawing/2014/main" id="{3E9595F5-55DE-3C76-BDFB-074FAEE00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1296"/>
              <a:ext cx="138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CC6600"/>
                  </a:solidFill>
                  <a:latin typeface="Times New Roman" panose="02020603050405020304" pitchFamily="18" charset="0"/>
                </a:rPr>
                <a:t>Mantenere e garantire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CC6600"/>
                  </a:solidFill>
                  <a:latin typeface="Times New Roman" panose="02020603050405020304" pitchFamily="18" charset="0"/>
                </a:rPr>
                <a:t>la qualità </a:t>
              </a:r>
            </a:p>
          </p:txBody>
        </p:sp>
        <p:sp>
          <p:nvSpPr>
            <p:cNvPr id="21525" name="Text Box 8">
              <a:extLst>
                <a:ext uri="{FF2B5EF4-FFF2-40B4-BE49-F238E27FC236}">
                  <a16:creationId xmlns:a16="http://schemas.microsoft.com/office/drawing/2014/main" id="{DE97AB01-12EA-0EF6-1D2B-4B14FC751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736"/>
              <a:ext cx="92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  <a:latin typeface="Times New Roman" panose="02020603050405020304" pitchFamily="18" charset="0"/>
                </a:rPr>
                <a:t>Innovare ed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  <a:latin typeface="Times New Roman" panose="02020603050405020304" pitchFamily="18" charset="0"/>
                </a:rPr>
                <a:t>introdure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  <a:latin typeface="Times New Roman" panose="02020603050405020304" pitchFamily="18" charset="0"/>
                </a:rPr>
                <a:t>Nuovi prodotti</a:t>
              </a:r>
            </a:p>
          </p:txBody>
        </p:sp>
      </p:grpSp>
      <p:grpSp>
        <p:nvGrpSpPr>
          <p:cNvPr id="21509" name="Group 18">
            <a:extLst>
              <a:ext uri="{FF2B5EF4-FFF2-40B4-BE49-F238E27FC236}">
                <a16:creationId xmlns:a16="http://schemas.microsoft.com/office/drawing/2014/main" id="{2A883A1D-5BCE-9341-0EF5-B2956D8A7F6A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00400"/>
            <a:ext cx="1905000" cy="762000"/>
            <a:chOff x="480" y="2640"/>
            <a:chExt cx="1200" cy="480"/>
          </a:xfrm>
        </p:grpSpPr>
        <p:sp>
          <p:nvSpPr>
            <p:cNvPr id="21521" name="Text Box 5">
              <a:extLst>
                <a:ext uri="{FF2B5EF4-FFF2-40B4-BE49-F238E27FC236}">
                  <a16:creationId xmlns:a16="http://schemas.microsoft.com/office/drawing/2014/main" id="{2B11E769-B5ED-8DA5-C7EA-D03F0AC12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736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Mercato </a:t>
              </a:r>
            </a:p>
          </p:txBody>
        </p:sp>
        <p:sp>
          <p:nvSpPr>
            <p:cNvPr id="21522" name="Oval 13">
              <a:extLst>
                <a:ext uri="{FF2B5EF4-FFF2-40B4-BE49-F238E27FC236}">
                  <a16:creationId xmlns:a16="http://schemas.microsoft.com/office/drawing/2014/main" id="{631E4C7F-05FF-F84D-6E30-A42E5D814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640"/>
              <a:ext cx="1200" cy="480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670" name="Group 22">
            <a:extLst>
              <a:ext uri="{FF2B5EF4-FFF2-40B4-BE49-F238E27FC236}">
                <a16:creationId xmlns:a16="http://schemas.microsoft.com/office/drawing/2014/main" id="{CE62960A-E0E2-8C27-3DF3-420DBAB4AA4C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286000"/>
            <a:ext cx="3624263" cy="2514600"/>
            <a:chOff x="3264" y="1440"/>
            <a:chExt cx="2283" cy="1584"/>
          </a:xfrm>
        </p:grpSpPr>
        <p:sp>
          <p:nvSpPr>
            <p:cNvPr id="21516" name="Line 9">
              <a:extLst>
                <a:ext uri="{FF2B5EF4-FFF2-40B4-BE49-F238E27FC236}">
                  <a16:creationId xmlns:a16="http://schemas.microsoft.com/office/drawing/2014/main" id="{F8E37523-ECF2-8170-FF25-CF3CFBEF60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600" y="1440"/>
              <a:ext cx="720" cy="1392"/>
            </a:xfrm>
            <a:prstGeom prst="line">
              <a:avLst/>
            </a:prstGeom>
            <a:noFill/>
            <a:ln w="101600" cap="rnd">
              <a:solidFill>
                <a:srgbClr val="003366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17" name="Text Box 11">
              <a:extLst>
                <a:ext uri="{FF2B5EF4-FFF2-40B4-BE49-F238E27FC236}">
                  <a16:creationId xmlns:a16="http://schemas.microsoft.com/office/drawing/2014/main" id="{93E8BA9F-FFED-D2B6-F39B-2F368082C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440"/>
              <a:ext cx="1563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  <a:latin typeface="Times New Roman" panose="02020603050405020304" pitchFamily="18" charset="0"/>
                </a:rPr>
                <a:t>Informazione credibile su: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  <a:latin typeface="Times New Roman" panose="02020603050405020304" pitchFamily="18" charset="0"/>
                </a:rPr>
                <a:t>Sicurezza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  <a:latin typeface="Times New Roman" panose="02020603050405020304" pitchFamily="18" charset="0"/>
                </a:rPr>
                <a:t>Qualità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  <a:latin typeface="Times New Roman" panose="02020603050405020304" pitchFamily="18" charset="0"/>
                </a:rPr>
                <a:t>Aspetti nutrizionali </a:t>
              </a:r>
            </a:p>
          </p:txBody>
        </p:sp>
        <p:grpSp>
          <p:nvGrpSpPr>
            <p:cNvPr id="21518" name="Group 20">
              <a:extLst>
                <a:ext uri="{FF2B5EF4-FFF2-40B4-BE49-F238E27FC236}">
                  <a16:creationId xmlns:a16="http://schemas.microsoft.com/office/drawing/2014/main" id="{3CB1F3FD-99B3-BAB8-5763-D7B17A886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544"/>
              <a:ext cx="1200" cy="480"/>
              <a:chOff x="3648" y="2640"/>
              <a:chExt cx="1200" cy="480"/>
            </a:xfrm>
          </p:grpSpPr>
          <p:sp>
            <p:nvSpPr>
              <p:cNvPr id="21519" name="Text Box 10">
                <a:extLst>
                  <a:ext uri="{FF2B5EF4-FFF2-40B4-BE49-F238E27FC236}">
                    <a16:creationId xmlns:a16="http://schemas.microsoft.com/office/drawing/2014/main" id="{E14E3070-494A-BD64-F3E2-FC5EBB5442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2745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1800" b="1">
                    <a:latin typeface="Times New Roman" panose="02020603050405020304" pitchFamily="18" charset="0"/>
                  </a:rPr>
                  <a:t>Mercato </a:t>
                </a:r>
              </a:p>
            </p:txBody>
          </p:sp>
          <p:sp>
            <p:nvSpPr>
              <p:cNvPr id="21520" name="Oval 14">
                <a:extLst>
                  <a:ext uri="{FF2B5EF4-FFF2-40B4-BE49-F238E27FC236}">
                    <a16:creationId xmlns:a16="http://schemas.microsoft.com/office/drawing/2014/main" id="{B47BDB7D-3F33-C604-3425-BA2BE65F5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200" cy="480"/>
              </a:xfrm>
              <a:prstGeom prst="ellipse">
                <a:avLst/>
              </a:prstGeom>
              <a:solidFill>
                <a:srgbClr val="33CCCC">
                  <a:alpha val="3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18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667" name="Group 19">
            <a:extLst>
              <a:ext uri="{FF2B5EF4-FFF2-40B4-BE49-F238E27FC236}">
                <a16:creationId xmlns:a16="http://schemas.microsoft.com/office/drawing/2014/main" id="{B5E13EC8-DE76-F146-9C40-338187D45823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638800"/>
            <a:ext cx="2590800" cy="762000"/>
            <a:chOff x="1344" y="3600"/>
            <a:chExt cx="1632" cy="480"/>
          </a:xfrm>
        </p:grpSpPr>
        <p:sp>
          <p:nvSpPr>
            <p:cNvPr id="21514" name="Text Box 12">
              <a:extLst>
                <a:ext uri="{FF2B5EF4-FFF2-40B4-BE49-F238E27FC236}">
                  <a16:creationId xmlns:a16="http://schemas.microsoft.com/office/drawing/2014/main" id="{D40B8D07-374D-2820-B330-C88F9A9A7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696"/>
              <a:ext cx="1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Agenzie di controllo </a:t>
              </a:r>
            </a:p>
          </p:txBody>
        </p:sp>
        <p:sp>
          <p:nvSpPr>
            <p:cNvPr id="21515" name="Oval 15">
              <a:extLst>
                <a:ext uri="{FF2B5EF4-FFF2-40B4-BE49-F238E27FC236}">
                  <a16:creationId xmlns:a16="http://schemas.microsoft.com/office/drawing/2014/main" id="{046CF789-EA94-675E-4EF1-79D42389A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600"/>
              <a:ext cx="1632" cy="480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27664" name="Line 16">
            <a:extLst>
              <a:ext uri="{FF2B5EF4-FFF2-40B4-BE49-F238E27FC236}">
                <a16:creationId xmlns:a16="http://schemas.microsoft.com/office/drawing/2014/main" id="{E841F132-BB3D-D9AA-6315-CC8B5361BC76}"/>
              </a:ext>
            </a:extLst>
          </p:cNvPr>
          <p:cNvSpPr>
            <a:spLocks noChangeShapeType="1"/>
          </p:cNvSpPr>
          <p:nvPr/>
        </p:nvSpPr>
        <p:spPr bwMode="auto">
          <a:xfrm rot="11144214" flipV="1">
            <a:off x="3743325" y="3465513"/>
            <a:ext cx="2362200" cy="2209800"/>
          </a:xfrm>
          <a:prstGeom prst="line">
            <a:avLst/>
          </a:prstGeom>
          <a:noFill/>
          <a:ln w="101600" cap="rnd">
            <a:solidFill>
              <a:srgbClr val="FF66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77B4F990-9785-F39F-8CAA-72B7BE6FE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953000"/>
            <a:ext cx="25257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  <a:latin typeface="Times New Roman" panose="02020603050405020304" pitchFamily="18" charset="0"/>
              </a:rPr>
              <a:t>Ruolo di controllo per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  <a:latin typeface="Times New Roman" panose="02020603050405020304" pitchFamily="18" charset="0"/>
              </a:rPr>
              <a:t>garantire il consumatore 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  <a:latin typeface="Times New Roman" panose="02020603050405020304" pitchFamily="18" charset="0"/>
              </a:rPr>
              <a:t>la concorrenza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4000E5D-A9CA-48AE-ED0D-D4B5C2B79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>
                <a:solidFill>
                  <a:srgbClr val="003366"/>
                </a:solidFill>
              </a:rPr>
              <a:t>Qualità e sicurezza agro-alimentare</a:t>
            </a:r>
          </a:p>
        </p:txBody>
      </p:sp>
      <p:grpSp>
        <p:nvGrpSpPr>
          <p:cNvPr id="23555" name="Group 9">
            <a:extLst>
              <a:ext uri="{FF2B5EF4-FFF2-40B4-BE49-F238E27FC236}">
                <a16:creationId xmlns:a16="http://schemas.microsoft.com/office/drawing/2014/main" id="{0BD6F94B-3F7B-C285-1213-3A783B031E2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86000"/>
            <a:ext cx="1905000" cy="533400"/>
            <a:chOff x="432" y="2304"/>
            <a:chExt cx="1200" cy="336"/>
          </a:xfrm>
        </p:grpSpPr>
        <p:sp>
          <p:nvSpPr>
            <p:cNvPr id="23576" name="Rectangle 5">
              <a:extLst>
                <a:ext uri="{FF2B5EF4-FFF2-40B4-BE49-F238E27FC236}">
                  <a16:creationId xmlns:a16="http://schemas.microsoft.com/office/drawing/2014/main" id="{B2939687-60DE-D1A7-C0A2-0BC9D6DCF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52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993300"/>
                  </a:solidFill>
                  <a:latin typeface="Times New Roman" panose="02020603050405020304" pitchFamily="18" charset="0"/>
                </a:rPr>
                <a:t>INDUSTRIA</a:t>
              </a:r>
            </a:p>
          </p:txBody>
        </p:sp>
        <p:sp>
          <p:nvSpPr>
            <p:cNvPr id="23577" name="Oval 7">
              <a:extLst>
                <a:ext uri="{FF2B5EF4-FFF2-40B4-BE49-F238E27FC236}">
                  <a16:creationId xmlns:a16="http://schemas.microsoft.com/office/drawing/2014/main" id="{29198E37-10E9-7F9C-AB52-9BE45F53E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1104" cy="336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556" name="Group 10">
            <a:extLst>
              <a:ext uri="{FF2B5EF4-FFF2-40B4-BE49-F238E27FC236}">
                <a16:creationId xmlns:a16="http://schemas.microsoft.com/office/drawing/2014/main" id="{DD928A24-484A-01A6-7388-D416A90B3B46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410200"/>
            <a:ext cx="3657600" cy="685800"/>
            <a:chOff x="3360" y="2304"/>
            <a:chExt cx="2304" cy="432"/>
          </a:xfrm>
        </p:grpSpPr>
        <p:sp>
          <p:nvSpPr>
            <p:cNvPr id="23574" name="Rectangle 6">
              <a:extLst>
                <a:ext uri="{FF2B5EF4-FFF2-40B4-BE49-F238E27FC236}">
                  <a16:creationId xmlns:a16="http://schemas.microsoft.com/office/drawing/2014/main" id="{9267D4FE-BBF1-75BC-B2C0-695721530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993300"/>
                  </a:solidFill>
                  <a:latin typeface="Times New Roman" panose="02020603050405020304" pitchFamily="18" charset="0"/>
                </a:rPr>
                <a:t>AGENZIE DI CONTROLLO</a:t>
              </a:r>
            </a:p>
          </p:txBody>
        </p:sp>
        <p:sp>
          <p:nvSpPr>
            <p:cNvPr id="23575" name="Oval 8">
              <a:extLst>
                <a:ext uri="{FF2B5EF4-FFF2-40B4-BE49-F238E27FC236}">
                  <a16:creationId xmlns:a16="http://schemas.microsoft.com/office/drawing/2014/main" id="{EA9A7160-76D7-9CC9-CC55-10541BE72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04"/>
              <a:ext cx="2304" cy="432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23557" name="Text Box 11">
            <a:extLst>
              <a:ext uri="{FF2B5EF4-FFF2-40B4-BE49-F238E27FC236}">
                <a16:creationId xmlns:a16="http://schemas.microsoft.com/office/drawing/2014/main" id="{B3EA7FA8-3397-E864-8092-557A2C4E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0"/>
            <a:ext cx="563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993300"/>
                </a:solidFill>
                <a:latin typeface="Times New Roman" panose="02020603050405020304" pitchFamily="18" charset="0"/>
              </a:rPr>
              <a:t>Gli attori della sicurezza agro-alimentare operano all’interno di un </a:t>
            </a:r>
            <a:r>
              <a:rPr lang="it-IT" altLang="it-IT" sz="1800" b="1" u="sng">
                <a:solidFill>
                  <a:srgbClr val="993300"/>
                </a:solidFill>
                <a:latin typeface="Times New Roman" panose="02020603050405020304" pitchFamily="18" charset="0"/>
              </a:rPr>
              <a:t>determinato</a:t>
            </a:r>
            <a:r>
              <a:rPr lang="it-IT" altLang="it-IT" sz="1800" b="1">
                <a:solidFill>
                  <a:srgbClr val="993300"/>
                </a:solidFill>
                <a:latin typeface="Times New Roman" panose="02020603050405020304" pitchFamily="18" charset="0"/>
              </a:rPr>
              <a:t> quadro regolamentare </a:t>
            </a:r>
          </a:p>
        </p:txBody>
      </p:sp>
      <p:sp>
        <p:nvSpPr>
          <p:cNvPr id="23558" name="Line 12">
            <a:extLst>
              <a:ext uri="{FF2B5EF4-FFF2-40B4-BE49-F238E27FC236}">
                <a16:creationId xmlns:a16="http://schemas.microsoft.com/office/drawing/2014/main" id="{5E1960E3-9594-23B7-2777-ACAA620D5D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44196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3559" name="Group 16">
            <a:extLst>
              <a:ext uri="{FF2B5EF4-FFF2-40B4-BE49-F238E27FC236}">
                <a16:creationId xmlns:a16="http://schemas.microsoft.com/office/drawing/2014/main" id="{DAE3B13D-F3D4-8A88-87E2-A51CBBF08ED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819400" cy="381000"/>
            <a:chOff x="1728" y="2496"/>
            <a:chExt cx="1776" cy="240"/>
          </a:xfrm>
        </p:grpSpPr>
        <p:sp>
          <p:nvSpPr>
            <p:cNvPr id="23572" name="Oval 14">
              <a:extLst>
                <a:ext uri="{FF2B5EF4-FFF2-40B4-BE49-F238E27FC236}">
                  <a16:creationId xmlns:a16="http://schemas.microsoft.com/office/drawing/2014/main" id="{DC0138F5-C42D-6D11-0EF5-A0BA4B5D6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496"/>
              <a:ext cx="1776" cy="24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3573" name="Text Box 15">
              <a:extLst>
                <a:ext uri="{FF2B5EF4-FFF2-40B4-BE49-F238E27FC236}">
                  <a16:creationId xmlns:a16="http://schemas.microsoft.com/office/drawing/2014/main" id="{C5289BDD-18D2-388A-B71C-54903492D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96"/>
              <a:ext cx="6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sicurezza</a:t>
              </a:r>
            </a:p>
          </p:txBody>
        </p:sp>
      </p:grpSp>
      <p:sp>
        <p:nvSpPr>
          <p:cNvPr id="23560" name="Text Box 17">
            <a:extLst>
              <a:ext uri="{FF2B5EF4-FFF2-40B4-BE49-F238E27FC236}">
                <a16:creationId xmlns:a16="http://schemas.microsoft.com/office/drawing/2014/main" id="{37AE7FDF-6EF6-B11C-AEDC-874B8E2C5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4229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grpSp>
        <p:nvGrpSpPr>
          <p:cNvPr id="23561" name="Group 21">
            <a:extLst>
              <a:ext uri="{FF2B5EF4-FFF2-40B4-BE49-F238E27FC236}">
                <a16:creationId xmlns:a16="http://schemas.microsoft.com/office/drawing/2014/main" id="{5E715E6F-2194-08BE-AF2B-715BDA197752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419600"/>
            <a:ext cx="2346325" cy="914400"/>
            <a:chOff x="3216" y="2784"/>
            <a:chExt cx="1478" cy="576"/>
          </a:xfrm>
        </p:grpSpPr>
        <p:sp>
          <p:nvSpPr>
            <p:cNvPr id="23569" name="Text Box 18">
              <a:extLst>
                <a:ext uri="{FF2B5EF4-FFF2-40B4-BE49-F238E27FC236}">
                  <a16:creationId xmlns:a16="http://schemas.microsoft.com/office/drawing/2014/main" id="{7101077B-B332-CE68-3E9B-F57DC53F4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168"/>
              <a:ext cx="10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Compiti istituzionali</a:t>
              </a:r>
            </a:p>
          </p:txBody>
        </p:sp>
        <p:sp>
          <p:nvSpPr>
            <p:cNvPr id="23570" name="Text Box 19">
              <a:extLst>
                <a:ext uri="{FF2B5EF4-FFF2-40B4-BE49-F238E27FC236}">
                  <a16:creationId xmlns:a16="http://schemas.microsoft.com/office/drawing/2014/main" id="{65C51B9A-1A25-5637-5C8A-A0164C17D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976"/>
              <a:ext cx="7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Segnalazioni</a:t>
              </a:r>
            </a:p>
          </p:txBody>
        </p:sp>
        <p:sp>
          <p:nvSpPr>
            <p:cNvPr id="23571" name="Text Box 20">
              <a:extLst>
                <a:ext uri="{FF2B5EF4-FFF2-40B4-BE49-F238E27FC236}">
                  <a16:creationId xmlns:a16="http://schemas.microsoft.com/office/drawing/2014/main" id="{D0631C3A-702F-136D-A9C8-9DB6B161E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784"/>
              <a:ext cx="12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Sistema di allerta rapida</a:t>
              </a:r>
            </a:p>
          </p:txBody>
        </p:sp>
      </p:grpSp>
      <p:grpSp>
        <p:nvGrpSpPr>
          <p:cNvPr id="23562" name="Group 28">
            <a:extLst>
              <a:ext uri="{FF2B5EF4-FFF2-40B4-BE49-F238E27FC236}">
                <a16:creationId xmlns:a16="http://schemas.microsoft.com/office/drawing/2014/main" id="{06031679-54A5-4DE4-0B28-064972D45F2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19400"/>
            <a:ext cx="3124200" cy="1198563"/>
            <a:chOff x="528" y="1824"/>
            <a:chExt cx="1920" cy="708"/>
          </a:xfrm>
        </p:grpSpPr>
        <p:sp>
          <p:nvSpPr>
            <p:cNvPr id="23564" name="Line 13">
              <a:extLst>
                <a:ext uri="{FF2B5EF4-FFF2-40B4-BE49-F238E27FC236}">
                  <a16:creationId xmlns:a16="http://schemas.microsoft.com/office/drawing/2014/main" id="{3E4C87D3-C7D6-0E55-2667-40D26D1F7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65" name="Text Box 23">
              <a:extLst>
                <a:ext uri="{FF2B5EF4-FFF2-40B4-BE49-F238E27FC236}">
                  <a16:creationId xmlns:a16="http://schemas.microsoft.com/office/drawing/2014/main" id="{BA247337-07D9-D44D-35B7-38EBB6ACE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" y="2032"/>
              <a:ext cx="110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Soddisfare il mercato</a:t>
              </a:r>
            </a:p>
          </p:txBody>
        </p:sp>
        <p:sp>
          <p:nvSpPr>
            <p:cNvPr id="23566" name="Text Box 24">
              <a:extLst>
                <a:ext uri="{FF2B5EF4-FFF2-40B4-BE49-F238E27FC236}">
                  <a16:creationId xmlns:a16="http://schemas.microsoft.com/office/drawing/2014/main" id="{172C100A-90D4-59BF-3EFC-634A9E8D5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" y="2192"/>
              <a:ext cx="112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Anticipare le esigenze</a:t>
              </a:r>
            </a:p>
          </p:txBody>
        </p:sp>
        <p:sp>
          <p:nvSpPr>
            <p:cNvPr id="23567" name="Text Box 25">
              <a:extLst>
                <a:ext uri="{FF2B5EF4-FFF2-40B4-BE49-F238E27FC236}">
                  <a16:creationId xmlns:a16="http://schemas.microsoft.com/office/drawing/2014/main" id="{8D7C75E3-53C4-377E-BBC6-E3634C1E8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2352"/>
              <a:ext cx="11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23568" name="Text Box 27">
              <a:extLst>
                <a:ext uri="{FF2B5EF4-FFF2-40B4-BE49-F238E27FC236}">
                  <a16:creationId xmlns:a16="http://schemas.microsoft.com/office/drawing/2014/main" id="{C1D70A50-1732-7A37-2F93-D2EDCDCD4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872"/>
              <a:ext cx="907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Obblighi di legge</a:t>
              </a:r>
            </a:p>
          </p:txBody>
        </p:sp>
      </p:grpSp>
      <p:sp>
        <p:nvSpPr>
          <p:cNvPr id="29725" name="Text Box 29">
            <a:extLst>
              <a:ext uri="{FF2B5EF4-FFF2-40B4-BE49-F238E27FC236}">
                <a16:creationId xmlns:a16="http://schemas.microsoft.com/office/drawing/2014/main" id="{1A600DE9-F24F-0BE6-5821-D3FCD7062EC5}"/>
              </a:ext>
            </a:extLst>
          </p:cNvPr>
          <p:cNvSpPr txBox="1">
            <a:spLocks noChangeArrowheads="1"/>
          </p:cNvSpPr>
          <p:nvPr/>
        </p:nvSpPr>
        <p:spPr bwMode="auto">
          <a:xfrm rot="-2259526">
            <a:off x="2057400" y="381000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>
                <a:solidFill>
                  <a:srgbClr val="FF0000"/>
                </a:solidFill>
                <a:latin typeface="Times New Roman" panose="02020603050405020304" pitchFamily="18" charset="0"/>
              </a:rPr>
              <a:t>METODI DI ANALISI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1E61FAD-587C-A082-0190-0FB221780D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24579" name="Freeform 8">
            <a:extLst>
              <a:ext uri="{FF2B5EF4-FFF2-40B4-BE49-F238E27FC236}">
                <a16:creationId xmlns:a16="http://schemas.microsoft.com/office/drawing/2014/main" id="{B24D0FA2-D50F-CFB1-20E5-68118C542D4C}"/>
              </a:ext>
            </a:extLst>
          </p:cNvPr>
          <p:cNvSpPr>
            <a:spLocks/>
          </p:cNvSpPr>
          <p:nvPr/>
        </p:nvSpPr>
        <p:spPr bwMode="auto">
          <a:xfrm>
            <a:off x="3124200" y="2819400"/>
            <a:ext cx="3657600" cy="1905000"/>
          </a:xfrm>
          <a:custGeom>
            <a:avLst/>
            <a:gdLst>
              <a:gd name="T0" fmla="*/ 0 w 2880"/>
              <a:gd name="T1" fmla="*/ 0 h 1392"/>
              <a:gd name="T2" fmla="*/ 2147483646 w 2880"/>
              <a:gd name="T3" fmla="*/ 2147483646 h 1392"/>
              <a:gd name="T4" fmla="*/ 2147483646 w 2880"/>
              <a:gd name="T5" fmla="*/ 2147483646 h 1392"/>
              <a:gd name="T6" fmla="*/ 2147483646 w 2880"/>
              <a:gd name="T7" fmla="*/ 2147483646 h 1392"/>
              <a:gd name="T8" fmla="*/ 2147483646 w 2880"/>
              <a:gd name="T9" fmla="*/ 2147483646 h 1392"/>
              <a:gd name="T10" fmla="*/ 2147483646 w 2880"/>
              <a:gd name="T11" fmla="*/ 2147483646 h 1392"/>
              <a:gd name="T12" fmla="*/ 2147483646 w 2880"/>
              <a:gd name="T13" fmla="*/ 2147483646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0" h="1392">
                <a:moveTo>
                  <a:pt x="0" y="0"/>
                </a:moveTo>
                <a:cubicBezTo>
                  <a:pt x="236" y="4"/>
                  <a:pt x="472" y="8"/>
                  <a:pt x="624" y="96"/>
                </a:cubicBezTo>
                <a:cubicBezTo>
                  <a:pt x="776" y="184"/>
                  <a:pt x="736" y="432"/>
                  <a:pt x="912" y="528"/>
                </a:cubicBezTo>
                <a:cubicBezTo>
                  <a:pt x="1088" y="624"/>
                  <a:pt x="1512" y="584"/>
                  <a:pt x="1680" y="672"/>
                </a:cubicBezTo>
                <a:cubicBezTo>
                  <a:pt x="1848" y="760"/>
                  <a:pt x="1760" y="968"/>
                  <a:pt x="1920" y="1056"/>
                </a:cubicBezTo>
                <a:cubicBezTo>
                  <a:pt x="2080" y="1144"/>
                  <a:pt x="2480" y="1144"/>
                  <a:pt x="2640" y="1200"/>
                </a:cubicBezTo>
                <a:cubicBezTo>
                  <a:pt x="2800" y="1256"/>
                  <a:pt x="2840" y="1324"/>
                  <a:pt x="2880" y="139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0" name="Text Box 10">
            <a:extLst>
              <a:ext uri="{FF2B5EF4-FFF2-40B4-BE49-F238E27FC236}">
                <a16:creationId xmlns:a16="http://schemas.microsoft.com/office/drawing/2014/main" id="{61C3E25F-2B84-85A4-8FAC-01D390F9D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953000"/>
            <a:ext cx="1465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Risultato</a:t>
            </a:r>
          </a:p>
        </p:txBody>
      </p:sp>
      <p:sp>
        <p:nvSpPr>
          <p:cNvPr id="24581" name="Text Box 11">
            <a:extLst>
              <a:ext uri="{FF2B5EF4-FFF2-40B4-BE49-F238E27FC236}">
                <a16:creationId xmlns:a16="http://schemas.microsoft.com/office/drawing/2014/main" id="{6EC911EB-00B7-49C7-A745-60B425960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38400"/>
            <a:ext cx="173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Campione 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0DDE1970-D0A4-0C28-6FC2-FCE57F2DA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001963"/>
            <a:ext cx="6413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72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4583" name="Oval 13">
            <a:extLst>
              <a:ext uri="{FF2B5EF4-FFF2-40B4-BE49-F238E27FC236}">
                <a16:creationId xmlns:a16="http://schemas.microsoft.com/office/drawing/2014/main" id="{D29B1D37-BF58-B8F1-4A38-D4DE9B6D0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00600"/>
            <a:ext cx="2438400" cy="990600"/>
          </a:xfrm>
          <a:prstGeom prst="ellipse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24584" name="Oval 7">
            <a:extLst>
              <a:ext uri="{FF2B5EF4-FFF2-40B4-BE49-F238E27FC236}">
                <a16:creationId xmlns:a16="http://schemas.microsoft.com/office/drawing/2014/main" id="{C153DB01-3B21-93B3-6A79-34B201C55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09800"/>
            <a:ext cx="1828800" cy="1066800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BB292C47-E8AD-D154-27AB-4E90D8D68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grpSp>
        <p:nvGrpSpPr>
          <p:cNvPr id="26627" name="Group 13">
            <a:extLst>
              <a:ext uri="{FF2B5EF4-FFF2-40B4-BE49-F238E27FC236}">
                <a16:creationId xmlns:a16="http://schemas.microsoft.com/office/drawing/2014/main" id="{1EA3919D-118E-02C9-236F-5D1CD7D657D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33600"/>
            <a:ext cx="4876800" cy="3244850"/>
            <a:chOff x="624" y="1344"/>
            <a:chExt cx="3047" cy="2002"/>
          </a:xfrm>
        </p:grpSpPr>
        <p:grpSp>
          <p:nvGrpSpPr>
            <p:cNvPr id="26628" name="Group 8">
              <a:extLst>
                <a:ext uri="{FF2B5EF4-FFF2-40B4-BE49-F238E27FC236}">
                  <a16:creationId xmlns:a16="http://schemas.microsoft.com/office/drawing/2014/main" id="{1080FD77-98C2-D9BE-D229-2208D3B06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968"/>
              <a:ext cx="1392" cy="838"/>
              <a:chOff x="768" y="2016"/>
              <a:chExt cx="1392" cy="838"/>
            </a:xfrm>
          </p:grpSpPr>
          <p:sp>
            <p:nvSpPr>
              <p:cNvPr id="26633" name="Rectangle 6">
                <a:extLst>
                  <a:ext uri="{FF2B5EF4-FFF2-40B4-BE49-F238E27FC236}">
                    <a16:creationId xmlns:a16="http://schemas.microsoft.com/office/drawing/2014/main" id="{471E79BC-D315-739A-678B-D6C23225F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1392" cy="838"/>
              </a:xfrm>
              <a:prstGeom prst="ellipse">
                <a:avLst/>
              </a:prstGeom>
              <a:solidFill>
                <a:srgbClr val="008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6634" name="Text Box 7">
                <a:extLst>
                  <a:ext uri="{FF2B5EF4-FFF2-40B4-BE49-F238E27FC236}">
                    <a16:creationId xmlns:a16="http://schemas.microsoft.com/office/drawing/2014/main" id="{F2197D9A-2C58-661B-4A16-EF715161B6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" y="2290"/>
                <a:ext cx="85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b="1">
                    <a:latin typeface="Times New Roman" panose="02020603050405020304" pitchFamily="18" charset="0"/>
                  </a:rPr>
                  <a:t>Campione </a:t>
                </a:r>
              </a:p>
            </p:txBody>
          </p:sp>
        </p:grpSp>
        <p:sp>
          <p:nvSpPr>
            <p:cNvPr id="26629" name="AutoShape 9">
              <a:extLst>
                <a:ext uri="{FF2B5EF4-FFF2-40B4-BE49-F238E27FC236}">
                  <a16:creationId xmlns:a16="http://schemas.microsoft.com/office/drawing/2014/main" id="{58FC3A1C-E701-0DCB-767C-56EBBD1B14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24" y="1920"/>
              <a:ext cx="1488" cy="9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308 w 21600"/>
                <a:gd name="T13" fmla="*/ 16200 h 21600"/>
                <a:gd name="T14" fmla="*/ 19292 w 21600"/>
                <a:gd name="T15" fmla="*/ 20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8854" y="6181"/>
                  </a:lnTo>
                  <a:lnTo>
                    <a:pt x="9566" y="6181"/>
                  </a:lnTo>
                  <a:lnTo>
                    <a:pt x="9566" y="16211"/>
                  </a:lnTo>
                  <a:lnTo>
                    <a:pt x="3647" y="16211"/>
                  </a:lnTo>
                  <a:lnTo>
                    <a:pt x="3647" y="15004"/>
                  </a:lnTo>
                  <a:lnTo>
                    <a:pt x="0" y="18302"/>
                  </a:lnTo>
                  <a:lnTo>
                    <a:pt x="3647" y="21600"/>
                  </a:lnTo>
                  <a:lnTo>
                    <a:pt x="3647" y="20393"/>
                  </a:lnTo>
                  <a:lnTo>
                    <a:pt x="17953" y="20393"/>
                  </a:lnTo>
                  <a:lnTo>
                    <a:pt x="17953" y="21600"/>
                  </a:lnTo>
                  <a:lnTo>
                    <a:pt x="21600" y="18302"/>
                  </a:lnTo>
                  <a:lnTo>
                    <a:pt x="17953" y="15004"/>
                  </a:lnTo>
                  <a:lnTo>
                    <a:pt x="17953" y="16211"/>
                  </a:lnTo>
                  <a:lnTo>
                    <a:pt x="12034" y="16211"/>
                  </a:lnTo>
                  <a:lnTo>
                    <a:pt x="12034" y="6181"/>
                  </a:lnTo>
                  <a:lnTo>
                    <a:pt x="12746" y="618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30" name="Text Box 10">
              <a:extLst>
                <a:ext uri="{FF2B5EF4-FFF2-40B4-BE49-F238E27FC236}">
                  <a16:creationId xmlns:a16="http://schemas.microsoft.com/office/drawing/2014/main" id="{8F20E869-5B4E-F258-5702-ED151D188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3" y="1344"/>
              <a:ext cx="56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Analita</a:t>
              </a:r>
            </a:p>
          </p:txBody>
        </p:sp>
        <p:sp>
          <p:nvSpPr>
            <p:cNvPr id="26631" name="Text Box 11">
              <a:extLst>
                <a:ext uri="{FF2B5EF4-FFF2-40B4-BE49-F238E27FC236}">
                  <a16:creationId xmlns:a16="http://schemas.microsoft.com/office/drawing/2014/main" id="{9BAD3D7B-A252-4587-1E41-5E2817260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256"/>
              <a:ext cx="59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Matrice</a:t>
              </a:r>
            </a:p>
          </p:txBody>
        </p:sp>
        <p:sp>
          <p:nvSpPr>
            <p:cNvPr id="26632" name="Text Box 12">
              <a:extLst>
                <a:ext uri="{FF2B5EF4-FFF2-40B4-BE49-F238E27FC236}">
                  <a16:creationId xmlns:a16="http://schemas.microsoft.com/office/drawing/2014/main" id="{2A70C194-ADE5-5DB4-8B5C-2DF73877B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3120"/>
              <a:ext cx="82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6">
            <a:extLst>
              <a:ext uri="{FF2B5EF4-FFF2-40B4-BE49-F238E27FC236}">
                <a16:creationId xmlns:a16="http://schemas.microsoft.com/office/drawing/2014/main" id="{01A10A5D-AA4F-082D-08B8-63E6F405FF0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362200"/>
            <a:ext cx="1981200" cy="1371600"/>
            <a:chOff x="576" y="1488"/>
            <a:chExt cx="1248" cy="864"/>
          </a:xfrm>
        </p:grpSpPr>
        <p:sp>
          <p:nvSpPr>
            <p:cNvPr id="27661" name="Oval 8">
              <a:extLst>
                <a:ext uri="{FF2B5EF4-FFF2-40B4-BE49-F238E27FC236}">
                  <a16:creationId xmlns:a16="http://schemas.microsoft.com/office/drawing/2014/main" id="{C6527D61-319B-B93E-A5EB-954CE3822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488"/>
              <a:ext cx="1248" cy="864"/>
            </a:xfrm>
            <a:prstGeom prst="ellipse">
              <a:avLst/>
            </a:prstGeom>
            <a:solidFill>
              <a:srgbClr val="008000">
                <a:alpha val="5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7662" name="Text Box 5">
              <a:extLst>
                <a:ext uri="{FF2B5EF4-FFF2-40B4-BE49-F238E27FC236}">
                  <a16:creationId xmlns:a16="http://schemas.microsoft.com/office/drawing/2014/main" id="{EBA80C99-26BA-4544-2370-42273735F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629"/>
              <a:ext cx="75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Analita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Matrice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B6803F3-04F6-A8DA-CE16-F19A7DE431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27652" name="Freeform 3">
            <a:extLst>
              <a:ext uri="{FF2B5EF4-FFF2-40B4-BE49-F238E27FC236}">
                <a16:creationId xmlns:a16="http://schemas.microsoft.com/office/drawing/2014/main" id="{D1EA90B8-A115-D63F-8302-239F638817BF}"/>
              </a:ext>
            </a:extLst>
          </p:cNvPr>
          <p:cNvSpPr>
            <a:spLocks/>
          </p:cNvSpPr>
          <p:nvPr/>
        </p:nvSpPr>
        <p:spPr bwMode="auto">
          <a:xfrm>
            <a:off x="2971800" y="3048000"/>
            <a:ext cx="3657600" cy="1905000"/>
          </a:xfrm>
          <a:custGeom>
            <a:avLst/>
            <a:gdLst>
              <a:gd name="T0" fmla="*/ 0 w 2880"/>
              <a:gd name="T1" fmla="*/ 0 h 1392"/>
              <a:gd name="T2" fmla="*/ 2147483646 w 2880"/>
              <a:gd name="T3" fmla="*/ 2147483646 h 1392"/>
              <a:gd name="T4" fmla="*/ 2147483646 w 2880"/>
              <a:gd name="T5" fmla="*/ 2147483646 h 1392"/>
              <a:gd name="T6" fmla="*/ 2147483646 w 2880"/>
              <a:gd name="T7" fmla="*/ 2147483646 h 1392"/>
              <a:gd name="T8" fmla="*/ 2147483646 w 2880"/>
              <a:gd name="T9" fmla="*/ 2147483646 h 1392"/>
              <a:gd name="T10" fmla="*/ 2147483646 w 2880"/>
              <a:gd name="T11" fmla="*/ 2147483646 h 1392"/>
              <a:gd name="T12" fmla="*/ 2147483646 w 2880"/>
              <a:gd name="T13" fmla="*/ 2147483646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0" h="1392">
                <a:moveTo>
                  <a:pt x="0" y="0"/>
                </a:moveTo>
                <a:cubicBezTo>
                  <a:pt x="236" y="4"/>
                  <a:pt x="472" y="8"/>
                  <a:pt x="624" y="96"/>
                </a:cubicBezTo>
                <a:cubicBezTo>
                  <a:pt x="776" y="184"/>
                  <a:pt x="736" y="432"/>
                  <a:pt x="912" y="528"/>
                </a:cubicBezTo>
                <a:cubicBezTo>
                  <a:pt x="1088" y="624"/>
                  <a:pt x="1512" y="584"/>
                  <a:pt x="1680" y="672"/>
                </a:cubicBezTo>
                <a:cubicBezTo>
                  <a:pt x="1848" y="760"/>
                  <a:pt x="1760" y="968"/>
                  <a:pt x="1920" y="1056"/>
                </a:cubicBezTo>
                <a:cubicBezTo>
                  <a:pt x="2080" y="1144"/>
                  <a:pt x="2480" y="1144"/>
                  <a:pt x="2640" y="1200"/>
                </a:cubicBezTo>
                <a:cubicBezTo>
                  <a:pt x="2800" y="1256"/>
                  <a:pt x="2840" y="1324"/>
                  <a:pt x="2880" y="139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7653" name="Group 17">
            <a:extLst>
              <a:ext uri="{FF2B5EF4-FFF2-40B4-BE49-F238E27FC236}">
                <a16:creationId xmlns:a16="http://schemas.microsoft.com/office/drawing/2014/main" id="{A654A944-D657-B66F-F0BC-5450AFDEE5F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800600"/>
            <a:ext cx="2438400" cy="990600"/>
            <a:chOff x="3888" y="3024"/>
            <a:chExt cx="1536" cy="624"/>
          </a:xfrm>
        </p:grpSpPr>
        <p:sp>
          <p:nvSpPr>
            <p:cNvPr id="27659" name="Oval 7">
              <a:extLst>
                <a:ext uri="{FF2B5EF4-FFF2-40B4-BE49-F238E27FC236}">
                  <a16:creationId xmlns:a16="http://schemas.microsoft.com/office/drawing/2014/main" id="{4714D422-B7C4-E49A-A75E-4ABAFFF6B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024"/>
              <a:ext cx="1536" cy="62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7660" name="Text Box 4">
              <a:extLst>
                <a:ext uri="{FF2B5EF4-FFF2-40B4-BE49-F238E27FC236}">
                  <a16:creationId xmlns:a16="http://schemas.microsoft.com/office/drawing/2014/main" id="{51617F0B-BD81-9B5D-27BE-D1D9D53FC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120"/>
              <a:ext cx="9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Risultato</a:t>
              </a:r>
            </a:p>
          </p:txBody>
        </p:sp>
      </p:grpSp>
      <p:sp>
        <p:nvSpPr>
          <p:cNvPr id="27654" name="Freeform 9">
            <a:extLst>
              <a:ext uri="{FF2B5EF4-FFF2-40B4-BE49-F238E27FC236}">
                <a16:creationId xmlns:a16="http://schemas.microsoft.com/office/drawing/2014/main" id="{4F4CCD4D-1A71-D56E-9B42-B5C56E5B920E}"/>
              </a:ext>
            </a:extLst>
          </p:cNvPr>
          <p:cNvSpPr>
            <a:spLocks/>
          </p:cNvSpPr>
          <p:nvPr/>
        </p:nvSpPr>
        <p:spPr bwMode="auto">
          <a:xfrm>
            <a:off x="4038600" y="3733800"/>
            <a:ext cx="228600" cy="762000"/>
          </a:xfrm>
          <a:custGeom>
            <a:avLst/>
            <a:gdLst>
              <a:gd name="T0" fmla="*/ 0 w 48"/>
              <a:gd name="T1" fmla="*/ 0 h 768"/>
              <a:gd name="T2" fmla="*/ 2147483646 w 48"/>
              <a:gd name="T3" fmla="*/ 2147483646 h 768"/>
              <a:gd name="T4" fmla="*/ 0 w 48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768">
                <a:moveTo>
                  <a:pt x="0" y="0"/>
                </a:moveTo>
                <a:cubicBezTo>
                  <a:pt x="24" y="8"/>
                  <a:pt x="48" y="16"/>
                  <a:pt x="48" y="144"/>
                </a:cubicBezTo>
                <a:cubicBezTo>
                  <a:pt x="48" y="272"/>
                  <a:pt x="24" y="520"/>
                  <a:pt x="0" y="768"/>
                </a:cubicBezTo>
              </a:path>
            </a:pathLst>
          </a:custGeom>
          <a:noFill/>
          <a:ln w="635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55" name="Freeform 10">
            <a:extLst>
              <a:ext uri="{FF2B5EF4-FFF2-40B4-BE49-F238E27FC236}">
                <a16:creationId xmlns:a16="http://schemas.microsoft.com/office/drawing/2014/main" id="{06DABE73-2694-0EF0-9500-7D7D44ABFE6A}"/>
              </a:ext>
            </a:extLst>
          </p:cNvPr>
          <p:cNvSpPr>
            <a:spLocks/>
          </p:cNvSpPr>
          <p:nvPr/>
        </p:nvSpPr>
        <p:spPr bwMode="auto">
          <a:xfrm rot="2389415" flipV="1">
            <a:off x="4953000" y="3352800"/>
            <a:ext cx="152400" cy="685800"/>
          </a:xfrm>
          <a:custGeom>
            <a:avLst/>
            <a:gdLst>
              <a:gd name="T0" fmla="*/ 0 w 48"/>
              <a:gd name="T1" fmla="*/ 0 h 768"/>
              <a:gd name="T2" fmla="*/ 2147483646 w 48"/>
              <a:gd name="T3" fmla="*/ 2147483646 h 768"/>
              <a:gd name="T4" fmla="*/ 0 w 48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768">
                <a:moveTo>
                  <a:pt x="0" y="0"/>
                </a:moveTo>
                <a:cubicBezTo>
                  <a:pt x="24" y="8"/>
                  <a:pt x="48" y="16"/>
                  <a:pt x="48" y="144"/>
                </a:cubicBezTo>
                <a:cubicBezTo>
                  <a:pt x="48" y="272"/>
                  <a:pt x="24" y="520"/>
                  <a:pt x="0" y="768"/>
                </a:cubicBezTo>
              </a:path>
            </a:pathLst>
          </a:custGeom>
          <a:noFill/>
          <a:ln w="635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56" name="Text Box 11">
            <a:extLst>
              <a:ext uri="{FF2B5EF4-FFF2-40B4-BE49-F238E27FC236}">
                <a16:creationId xmlns:a16="http://schemas.microsoft.com/office/drawing/2014/main" id="{4C1330C8-5AB6-A7E3-7199-152422063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64978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matrice</a:t>
            </a:r>
          </a:p>
        </p:txBody>
      </p:sp>
      <p:sp>
        <p:nvSpPr>
          <p:cNvPr id="27657" name="Text Box 12">
            <a:extLst>
              <a:ext uri="{FF2B5EF4-FFF2-40B4-BE49-F238E27FC236}">
                <a16:creationId xmlns:a16="http://schemas.microsoft.com/office/drawing/2014/main" id="{A1954EC2-24AD-CD86-0C87-406A724D9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718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Interferenti</a:t>
            </a:r>
          </a:p>
        </p:txBody>
      </p:sp>
      <p:sp>
        <p:nvSpPr>
          <p:cNvPr id="27658" name="Text Box 14">
            <a:extLst>
              <a:ext uri="{FF2B5EF4-FFF2-40B4-BE49-F238E27FC236}">
                <a16:creationId xmlns:a16="http://schemas.microsoft.com/office/drawing/2014/main" id="{3C04D7F7-F270-023D-7EE4-779F4CE07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958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Analita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DA3CA52F-9EC3-1D1D-4F80-F45C0A162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28675" name="Text Box 7">
            <a:extLst>
              <a:ext uri="{FF2B5EF4-FFF2-40B4-BE49-F238E27FC236}">
                <a16:creationId xmlns:a16="http://schemas.microsoft.com/office/drawing/2014/main" id="{24ACDF41-0700-3818-8C0A-26E935D0F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81200"/>
            <a:ext cx="173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Campione </a:t>
            </a:r>
          </a:p>
        </p:txBody>
      </p:sp>
      <p:grpSp>
        <p:nvGrpSpPr>
          <p:cNvPr id="28676" name="Group 16">
            <a:extLst>
              <a:ext uri="{FF2B5EF4-FFF2-40B4-BE49-F238E27FC236}">
                <a16:creationId xmlns:a16="http://schemas.microsoft.com/office/drawing/2014/main" id="{46AB8B17-0D6D-F017-3A53-3091FF0393F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562600"/>
            <a:ext cx="2438400" cy="990600"/>
            <a:chOff x="4224" y="3552"/>
            <a:chExt cx="1536" cy="624"/>
          </a:xfrm>
        </p:grpSpPr>
        <p:sp>
          <p:nvSpPr>
            <p:cNvPr id="28689" name="Text Box 6">
              <a:extLst>
                <a:ext uri="{FF2B5EF4-FFF2-40B4-BE49-F238E27FC236}">
                  <a16:creationId xmlns:a16="http://schemas.microsoft.com/office/drawing/2014/main" id="{00B3CA3E-2C30-9221-FD2D-6E5B41124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696"/>
              <a:ext cx="9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Risultato</a:t>
              </a:r>
            </a:p>
          </p:txBody>
        </p:sp>
        <p:sp>
          <p:nvSpPr>
            <p:cNvPr id="28690" name="Oval 9">
              <a:extLst>
                <a:ext uri="{FF2B5EF4-FFF2-40B4-BE49-F238E27FC236}">
                  <a16:creationId xmlns:a16="http://schemas.microsoft.com/office/drawing/2014/main" id="{7609F4EF-3E64-10F1-6D4E-20FCC0DF1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552"/>
              <a:ext cx="1536" cy="62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28677" name="Oval 10">
            <a:extLst>
              <a:ext uri="{FF2B5EF4-FFF2-40B4-BE49-F238E27FC236}">
                <a16:creationId xmlns:a16="http://schemas.microsoft.com/office/drawing/2014/main" id="{343AAAFC-D170-1A03-F57E-C5BCCCE83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1981200" cy="1371600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cxnSp>
        <p:nvCxnSpPr>
          <p:cNvPr id="28678" name="AutoShape 11">
            <a:extLst>
              <a:ext uri="{FF2B5EF4-FFF2-40B4-BE49-F238E27FC236}">
                <a16:creationId xmlns:a16="http://schemas.microsoft.com/office/drawing/2014/main" id="{A625D10E-7CB0-17D6-C938-7791F30468BB}"/>
              </a:ext>
            </a:extLst>
          </p:cNvPr>
          <p:cNvCxnSpPr>
            <a:cxnSpLocks noChangeShapeType="1"/>
            <a:stCxn id="28677" idx="6"/>
          </p:cNvCxnSpPr>
          <p:nvPr/>
        </p:nvCxnSpPr>
        <p:spPr bwMode="auto">
          <a:xfrm>
            <a:off x="2667000" y="22860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9" name="AutoShape 12">
            <a:extLst>
              <a:ext uri="{FF2B5EF4-FFF2-40B4-BE49-F238E27FC236}">
                <a16:creationId xmlns:a16="http://schemas.microsoft.com/office/drawing/2014/main" id="{88FB818C-CFF4-A4CF-D5B5-C5CEFB8607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29718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0" name="AutoShape 13">
            <a:extLst>
              <a:ext uri="{FF2B5EF4-FFF2-40B4-BE49-F238E27FC236}">
                <a16:creationId xmlns:a16="http://schemas.microsoft.com/office/drawing/2014/main" id="{E6A02B16-90D9-5DBF-AAE8-588F408DB2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5800" y="36576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1" name="AutoShape 15">
            <a:extLst>
              <a:ext uri="{FF2B5EF4-FFF2-40B4-BE49-F238E27FC236}">
                <a16:creationId xmlns:a16="http://schemas.microsoft.com/office/drawing/2014/main" id="{BC40C02C-0BF6-CC53-8AE7-05028DF76E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43434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2" name="Line 17">
            <a:extLst>
              <a:ext uri="{FF2B5EF4-FFF2-40B4-BE49-F238E27FC236}">
                <a16:creationId xmlns:a16="http://schemas.microsoft.com/office/drawing/2014/main" id="{6E1714A5-BB2E-EB47-B9A7-D21599630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809E5C17-590C-B76D-2CE0-AEEC42786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16113"/>
            <a:ext cx="1319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Stabilizzazione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2BF655C2-A1CB-C60C-C445-E52EFF9AF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2667000"/>
            <a:ext cx="364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Omogeneizzazione/trattamenti pre-estrazione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DFCA2DB7-EDA8-9D6D-DFB9-380FD76FB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352800"/>
            <a:ext cx="1039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Estrazione 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855EBE7B-A365-8CB6-4DC3-CA96BDDBC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038600"/>
            <a:ext cx="127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Purificazione  </a:t>
            </a:r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296B82B7-7DEC-F870-E0C4-E70C98560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724400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Analisi  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93597CC8-17E4-2DD6-7A9B-825DA356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181600"/>
            <a:ext cx="177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Calcoli/refertazione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11283" grpId="0"/>
      <p:bldP spid="11284" grpId="0"/>
      <p:bldP spid="11285" grpId="0"/>
      <p:bldP spid="11286" grpId="0"/>
      <p:bldP spid="11287" grpId="0"/>
    </p:bldLst>
  </p:timing>
</p:sld>
</file>

<file path=ppt/theme/theme1.xml><?xml version="1.0" encoding="utf-8"?>
<a:theme xmlns:a="http://schemas.openxmlformats.org/drawingml/2006/main" name="Strati">
  <a:themeElements>
    <a:clrScheme name="Strati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Strati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ati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1183</TotalTime>
  <Words>803</Words>
  <Application>Microsoft Macintosh PowerPoint</Application>
  <PresentationFormat>Presentazione su schermo (4:3)</PresentationFormat>
  <Paragraphs>173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Open Sans</vt:lpstr>
      <vt:lpstr>Times New Roman</vt:lpstr>
      <vt:lpstr>Wingdings</vt:lpstr>
      <vt:lpstr>Strati</vt:lpstr>
      <vt:lpstr>Presentazione standard di PowerPoint</vt:lpstr>
      <vt:lpstr>Presentazione standard di PowerPoint</vt:lpstr>
      <vt:lpstr>Introduzione alle Analisi Chimiche degli Alimenti</vt:lpstr>
      <vt:lpstr>Qualità e sicurezza degli Alimenti</vt:lpstr>
      <vt:lpstr>Qualità e sicurezza agro-alimentare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processo analitico: dal campione al risultato</vt:lpstr>
      <vt:lpstr>Il processo analitico: dal campione al risultato</vt:lpstr>
      <vt:lpstr>Tecniche analitiche</vt:lpstr>
      <vt:lpstr>Tecniche analitiche</vt:lpstr>
      <vt:lpstr>Tecniche analitiche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</dc:creator>
  <cp:lastModifiedBy>michele del carlo</cp:lastModifiedBy>
  <cp:revision>149</cp:revision>
  <cp:lastPrinted>1601-01-01T00:00:00Z</cp:lastPrinted>
  <dcterms:created xsi:type="dcterms:W3CDTF">1601-01-01T00:00:00Z</dcterms:created>
  <dcterms:modified xsi:type="dcterms:W3CDTF">2025-09-29T03:45:48Z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