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4" r:id="rId8"/>
    <p:sldId id="265" r:id="rId9"/>
    <p:sldId id="266" r:id="rId10"/>
    <p:sldId id="263" r:id="rId11"/>
    <p:sldId id="262" r:id="rId12"/>
    <p:sldId id="268" r:id="rId13"/>
    <p:sldId id="269" r:id="rId14"/>
    <p:sldId id="270" r:id="rId15"/>
    <p:sldId id="271" r:id="rId16"/>
    <p:sldId id="272" r:id="rId17"/>
    <p:sldId id="273" r:id="rId18"/>
    <p:sldId id="267"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4" autoAdjust="0"/>
    <p:restoredTop sz="94660"/>
  </p:normalViewPr>
  <p:slideViewPr>
    <p:cSldViewPr snapToGrid="0">
      <p:cViewPr varScale="1">
        <p:scale>
          <a:sx n="55" d="100"/>
          <a:sy n="55" d="100"/>
        </p:scale>
        <p:origin x="108" y="1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1/20/2023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C13D77-10CF-485E-B444-FF98C8460EA9}"/>
              </a:ext>
            </a:extLst>
          </p:cNvPr>
          <p:cNvSpPr>
            <a:spLocks noGrp="1"/>
          </p:cNvSpPr>
          <p:nvPr>
            <p:ph type="ctrTitle"/>
          </p:nvPr>
        </p:nvSpPr>
        <p:spPr/>
        <p:txBody>
          <a:bodyPr/>
          <a:lstStyle/>
          <a:p>
            <a:r>
              <a:rPr lang="it-IT" altLang="it-IT" dirty="0">
                <a:latin typeface="Cambria" panose="02040503050406030204" pitchFamily="18" charset="0"/>
              </a:rPr>
              <a:t>Gli anni del centrismo</a:t>
            </a:r>
            <a:br>
              <a:rPr lang="it-IT" altLang="it-IT" dirty="0">
                <a:latin typeface="Cambria" panose="02040503050406030204" pitchFamily="18" charset="0"/>
              </a:rPr>
            </a:br>
            <a:r>
              <a:rPr lang="it-IT" altLang="it-IT" dirty="0">
                <a:latin typeface="Cambria" panose="02040503050406030204" pitchFamily="18" charset="0"/>
              </a:rPr>
              <a:t>1948(47) -1960</a:t>
            </a:r>
            <a:endParaRPr lang="it-IT" dirty="0"/>
          </a:p>
        </p:txBody>
      </p:sp>
      <p:sp>
        <p:nvSpPr>
          <p:cNvPr id="3" name="Sottotitolo 2">
            <a:extLst>
              <a:ext uri="{FF2B5EF4-FFF2-40B4-BE49-F238E27FC236}">
                <a16:creationId xmlns:a16="http://schemas.microsoft.com/office/drawing/2014/main" id="{0EBF2BC1-11C7-40A3-AA3E-BFECE9ABFDD8}"/>
              </a:ext>
            </a:extLst>
          </p:cNvPr>
          <p:cNvSpPr>
            <a:spLocks noGrp="1"/>
          </p:cNvSpPr>
          <p:nvPr>
            <p:ph type="subTitle" idx="1"/>
          </p:nvPr>
        </p:nvSpPr>
        <p:spPr/>
        <p:txBody>
          <a:bodyPr>
            <a:normAutofit lnSpcReduction="10000"/>
          </a:bodyPr>
          <a:lstStyle/>
          <a:p>
            <a:pPr>
              <a:defRPr/>
            </a:pPr>
            <a:r>
              <a:rPr lang="it-IT" b="1" dirty="0">
                <a:latin typeface="Times New Roman" pitchFamily="18" charset="0"/>
                <a:cs typeface="Times New Roman" pitchFamily="18" charset="0"/>
              </a:rPr>
              <a:t>Prof. Pasquale Iuso</a:t>
            </a:r>
          </a:p>
          <a:p>
            <a:pPr marL="514350" indent="-514350">
              <a:defRPr/>
            </a:pPr>
            <a:r>
              <a:rPr lang="it-IT" b="1" dirty="0">
                <a:latin typeface="Times New Roman" pitchFamily="18" charset="0"/>
                <a:cs typeface="Times New Roman" pitchFamily="18" charset="0"/>
              </a:rPr>
              <a:t>Corso di laurea in Scienze Politiche</a:t>
            </a:r>
          </a:p>
          <a:p>
            <a:pPr marL="514350" indent="-514350">
              <a:defRPr/>
            </a:pPr>
            <a:r>
              <a:rPr lang="it-IT" b="1" dirty="0">
                <a:latin typeface="Times New Roman" pitchFamily="18" charset="0"/>
                <a:cs typeface="Times New Roman" pitchFamily="18" charset="0"/>
              </a:rPr>
              <a:t>Storia </a:t>
            </a:r>
            <a:r>
              <a:rPr lang="it-IT" b="1">
                <a:latin typeface="Times New Roman" pitchFamily="18" charset="0"/>
                <a:cs typeface="Times New Roman" pitchFamily="18" charset="0"/>
              </a:rPr>
              <a:t>dell’Italia Repubblicana</a:t>
            </a:r>
            <a:endParaRPr lang="it-IT" b="1" dirty="0">
              <a:latin typeface="Times New Roman" pitchFamily="18" charset="0"/>
              <a:cs typeface="Times New Roman" pitchFamily="18" charset="0"/>
            </a:endParaRPr>
          </a:p>
          <a:p>
            <a:endParaRPr lang="it-IT" dirty="0"/>
          </a:p>
        </p:txBody>
      </p:sp>
      <p:pic>
        <p:nvPicPr>
          <p:cNvPr id="1026" name="Picture 2" descr="Logo Università degli Studi di Teramo">
            <a:extLst>
              <a:ext uri="{FF2B5EF4-FFF2-40B4-BE49-F238E27FC236}">
                <a16:creationId xmlns:a16="http://schemas.microsoft.com/office/drawing/2014/main" id="{E0B56C9C-1C48-4DA9-8F79-20B62B74F3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9112" y="574301"/>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07429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637BBAB3-467F-4036-AB76-3A10A6499E66}"/>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3315" name="Rectangle 3">
            <a:extLst>
              <a:ext uri="{FF2B5EF4-FFF2-40B4-BE49-F238E27FC236}">
                <a16:creationId xmlns:a16="http://schemas.microsoft.com/office/drawing/2014/main" id="{FB6BA0C3-AD08-46F4-9767-97EB4ABA597B}"/>
              </a:ext>
            </a:extLst>
          </p:cNvPr>
          <p:cNvSpPr>
            <a:spLocks noGrp="1" noChangeArrowheads="1"/>
          </p:cNvSpPr>
          <p:nvPr>
            <p:ph type="body" idx="1"/>
          </p:nvPr>
        </p:nvSpPr>
        <p:spPr>
          <a:xfrm>
            <a:off x="2589212" y="1597981"/>
            <a:ext cx="8915400" cy="4635909"/>
          </a:xfrm>
        </p:spPr>
        <p:txBody>
          <a:bodyPr>
            <a:normAutofit/>
          </a:bodyPr>
          <a:lstStyle/>
          <a:p>
            <a:pPr algn="just" eaLnBrk="1" hangingPunct="1"/>
            <a:r>
              <a:rPr lang="it-IT" altLang="it-IT" sz="2000" dirty="0">
                <a:latin typeface="Cambria" panose="02040503050406030204" pitchFamily="18" charset="0"/>
              </a:rPr>
              <a:t>La legge truffa</a:t>
            </a:r>
          </a:p>
          <a:p>
            <a:pPr lvl="1" algn="just" eaLnBrk="1" hangingPunct="1"/>
            <a:r>
              <a:rPr lang="it-IT" altLang="it-IT" sz="1800" dirty="0">
                <a:latin typeface="Cambria" panose="02040503050406030204" pitchFamily="18" charset="0"/>
              </a:rPr>
              <a:t>De Gasperi è consapevole del calo di consensi verso la coalizione; una tendenza negativa cui cerca di porre rimedio con l’introduzione di una legge proporzionale corretta con un premio di seggi al partito o cartello di partiti  che avesse raggiunto il 50% + 1 dei voti.</a:t>
            </a:r>
          </a:p>
          <a:p>
            <a:pPr lvl="1" algn="just" eaLnBrk="1" hangingPunct="1"/>
            <a:r>
              <a:rPr lang="it-IT" altLang="it-IT" sz="1800" dirty="0">
                <a:latin typeface="Cambria" panose="02040503050406030204" pitchFamily="18" charset="0"/>
              </a:rPr>
              <a:t>Tempesta sociale e politica: esiste il precedente della Legge Acerbo del 1923 che spianò la strada alla dittatura.</a:t>
            </a:r>
          </a:p>
          <a:p>
            <a:pPr lvl="1" algn="just" eaLnBrk="1" hangingPunct="1"/>
            <a:r>
              <a:rPr lang="it-IT" altLang="it-IT" sz="1800" dirty="0">
                <a:latin typeface="Cambria" panose="02040503050406030204" pitchFamily="18" charset="0"/>
              </a:rPr>
              <a:t>Appello ad una battaglia antifascista lanciato da PCI e PSI che coinvolge parte degli alleati laici della DC consci che una vittoria rafforzerebbe solo la DC,</a:t>
            </a:r>
          </a:p>
          <a:p>
            <a:pPr lvl="1" algn="just" eaLnBrk="1" hangingPunct="1"/>
            <a:r>
              <a:rPr lang="it-IT" altLang="it-IT" sz="1800" dirty="0">
                <a:latin typeface="Cambria" panose="02040503050406030204" pitchFamily="18" charset="0"/>
              </a:rPr>
              <a:t>Salta il quorum minimo e il disastro annunciato si abbatte sulla coalizione:</a:t>
            </a:r>
          </a:p>
          <a:p>
            <a:pPr lvl="2" algn="just" eaLnBrk="1" hangingPunct="1"/>
            <a:r>
              <a:rPr lang="it-IT" altLang="it-IT" sz="1600" dirty="0">
                <a:latin typeface="Cambria" panose="02040503050406030204" pitchFamily="18" charset="0"/>
              </a:rPr>
              <a:t>I voti persi dalla DC vanno verso MSI e PNM (insieme raggiungono il 13%)</a:t>
            </a:r>
          </a:p>
          <a:p>
            <a:pPr lvl="2" algn="just" eaLnBrk="1" hangingPunct="1"/>
            <a:r>
              <a:rPr lang="it-IT" altLang="it-IT" sz="1600" dirty="0">
                <a:latin typeface="Cambria" panose="02040503050406030204" pitchFamily="18" charset="0"/>
              </a:rPr>
              <a:t>I gruppi fuoriusciti dai partiti laici, che hanno formato partiti più piccoli e strumentali alla legge, drenano consensi alla stessa DC </a:t>
            </a:r>
          </a:p>
        </p:txBody>
      </p:sp>
      <p:pic>
        <p:nvPicPr>
          <p:cNvPr id="10242" name="Picture 2" descr="Logo Università degli Studi di Teramo">
            <a:extLst>
              <a:ext uri="{FF2B5EF4-FFF2-40B4-BE49-F238E27FC236}">
                <a16:creationId xmlns:a16="http://schemas.microsoft.com/office/drawing/2014/main" id="{3CEC5E07-3A9F-49B5-9A1F-9DE0CCB165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7388"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CF5A4F4-CC28-4071-91E0-BA39B1106308}"/>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4339" name="Rectangle 3">
            <a:extLst>
              <a:ext uri="{FF2B5EF4-FFF2-40B4-BE49-F238E27FC236}">
                <a16:creationId xmlns:a16="http://schemas.microsoft.com/office/drawing/2014/main" id="{FB3A58B1-844E-466E-893B-070722748F40}"/>
              </a:ext>
            </a:extLst>
          </p:cNvPr>
          <p:cNvSpPr>
            <a:spLocks noGrp="1" noChangeArrowheads="1"/>
          </p:cNvSpPr>
          <p:nvPr>
            <p:ph type="body" idx="1"/>
          </p:nvPr>
        </p:nvSpPr>
        <p:spPr>
          <a:xfrm>
            <a:off x="2591068" y="1609725"/>
            <a:ext cx="8915400" cy="4301497"/>
          </a:xfrm>
        </p:spPr>
        <p:txBody>
          <a:bodyPr>
            <a:normAutofit fontScale="85000" lnSpcReduction="10000"/>
          </a:bodyPr>
          <a:lstStyle/>
          <a:p>
            <a:pPr algn="just" eaLnBrk="1" hangingPunct="1">
              <a:lnSpc>
                <a:spcPct val="110000"/>
              </a:lnSpc>
            </a:pPr>
            <a:r>
              <a:rPr lang="it-IT" altLang="it-IT" sz="2000" dirty="0">
                <a:latin typeface="Cambria" panose="02040503050406030204" pitchFamily="18" charset="0"/>
              </a:rPr>
              <a:t>La seconda legislatura (1953-1958) conobbe l'inaridirsi della formula politica centrista, tanto da essere definita la legislatura dell'immobilismo ma anche di scomposizione politica della formula</a:t>
            </a:r>
          </a:p>
          <a:p>
            <a:pPr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Siamo in anni in cui cala la tensione estrema (ma non scompare affatto) per gli effetti di ciò che accade sul piano internazionale (fine della guerra in Corea e morte di Stalin, Trieste all’Italia) </a:t>
            </a:r>
          </a:p>
          <a:p>
            <a:pPr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Dopo un tentativo fallito di De Gasperi, si succedettero cinque governi (tre monocolore democristiani e due insieme con il Psdi e il Pli). E’ la fine di De Gasperi che muore nel 1954</a:t>
            </a:r>
          </a:p>
          <a:p>
            <a:pPr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La questione dominante in tutti i partiti diventa quella di come coinvolgere le opposizioni per dilatare il centro del sistema</a:t>
            </a:r>
          </a:p>
        </p:txBody>
      </p:sp>
      <p:pic>
        <p:nvPicPr>
          <p:cNvPr id="9218" name="Picture 2" descr="Logo Università degli Studi di Teramo">
            <a:extLst>
              <a:ext uri="{FF2B5EF4-FFF2-40B4-BE49-F238E27FC236}">
                <a16:creationId xmlns:a16="http://schemas.microsoft.com/office/drawing/2014/main" id="{DC4F5F13-3C1F-4121-8E8F-0708755066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2FD4659-D8C0-4D40-9FB2-EDB10268CF93}"/>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5363" name="Rectangle 3">
            <a:extLst>
              <a:ext uri="{FF2B5EF4-FFF2-40B4-BE49-F238E27FC236}">
                <a16:creationId xmlns:a16="http://schemas.microsoft.com/office/drawing/2014/main" id="{5DD139F1-B7F5-4FED-8E2E-C9183A1C1128}"/>
              </a:ext>
            </a:extLst>
          </p:cNvPr>
          <p:cNvSpPr>
            <a:spLocks noGrp="1" noChangeArrowheads="1"/>
          </p:cNvSpPr>
          <p:nvPr>
            <p:ph type="body" idx="1"/>
          </p:nvPr>
        </p:nvSpPr>
        <p:spPr/>
        <p:txBody>
          <a:bodyPr>
            <a:normAutofit fontScale="77500" lnSpcReduction="20000"/>
          </a:bodyPr>
          <a:lstStyle/>
          <a:p>
            <a:pPr algn="just" eaLnBrk="1" hangingPunct="1">
              <a:lnSpc>
                <a:spcPct val="110000"/>
              </a:lnSpc>
            </a:pPr>
            <a:r>
              <a:rPr lang="it-IT" altLang="it-IT" sz="2400" dirty="0">
                <a:latin typeface="Cambria" panose="02040503050406030204" pitchFamily="18" charset="0"/>
              </a:rPr>
              <a:t>Le opposizioni di sinistra</a:t>
            </a:r>
          </a:p>
          <a:p>
            <a:pPr lvl="1" algn="just" eaLnBrk="1" hangingPunct="1">
              <a:lnSpc>
                <a:spcPct val="110000"/>
              </a:lnSpc>
            </a:pPr>
            <a:r>
              <a:rPr lang="it-IT" altLang="it-IT" sz="2000" dirty="0">
                <a:latin typeface="Cambria" panose="02040503050406030204" pitchFamily="18" charset="0"/>
              </a:rPr>
              <a:t>Il PSI rompe il cartello del Fronte (ma non il legame con il PCI, che ci sarà nel 1956); la distensione internazionale lo aiuta a riprendere il suo neutralismo ma anche ad allentare il rifiuto della Nato. Queste nuove posizioni trovano risposta nella sinistra democristiana. Superata la ricostruzione si sta avviando lo sviluppo e si aprono spazi di contrattazione nuovi specie con l’ascesa alla segreteria DC di Fanfani (“fautore di una apertura a sinistra”) e con l’elezione a Presidente della Repubblica di Giovanni Gronchi votato dal PSI e dal PCI.</a:t>
            </a:r>
          </a:p>
          <a:p>
            <a:pPr lvl="1" algn="just" eaLnBrk="1" hangingPunct="1">
              <a:lnSpc>
                <a:spcPct val="110000"/>
              </a:lnSpc>
            </a:pPr>
            <a:endParaRPr lang="it-IT" altLang="it-IT" sz="2000" dirty="0">
              <a:latin typeface="Cambria" panose="02040503050406030204" pitchFamily="18" charset="0"/>
            </a:endParaRPr>
          </a:p>
          <a:p>
            <a:pPr lvl="1" algn="just" eaLnBrk="1" hangingPunct="1">
              <a:lnSpc>
                <a:spcPct val="110000"/>
              </a:lnSpc>
            </a:pPr>
            <a:r>
              <a:rPr lang="it-IT" altLang="it-IT" sz="2000" dirty="0">
                <a:latin typeface="Cambria" panose="02040503050406030204" pitchFamily="18" charset="0"/>
              </a:rPr>
              <a:t>Il Pci guarda all’inizio con favore a queste aperture anche per la sua impossibilità ad avviarlo; la morte di Stalin, la lotta per il potere nel PCUS e soprattutto il 1956 mettono in estrema difficoltà il partito specie per la scelta di Nenni di cavalcare la distanza ideologica socialista. Gli effetti della destalinizzazione sono pesanti anche in Italia specie per la crisi che determina nei militanti</a:t>
            </a:r>
          </a:p>
        </p:txBody>
      </p:sp>
      <p:pic>
        <p:nvPicPr>
          <p:cNvPr id="8194" name="Picture 2" descr="Logo Università degli Studi di Teramo">
            <a:extLst>
              <a:ext uri="{FF2B5EF4-FFF2-40B4-BE49-F238E27FC236}">
                <a16:creationId xmlns:a16="http://schemas.microsoft.com/office/drawing/2014/main" id="{40D66535-AB1A-4E6C-B524-4CEA7E33F9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89275A4-1286-4953-8835-B748828D3663}"/>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6387" name="Rectangle 3">
            <a:extLst>
              <a:ext uri="{FF2B5EF4-FFF2-40B4-BE49-F238E27FC236}">
                <a16:creationId xmlns:a16="http://schemas.microsoft.com/office/drawing/2014/main" id="{15D8A126-2F46-49AF-BFE3-745502A34046}"/>
              </a:ext>
            </a:extLst>
          </p:cNvPr>
          <p:cNvSpPr>
            <a:spLocks noGrp="1" noChangeArrowheads="1"/>
          </p:cNvSpPr>
          <p:nvPr>
            <p:ph type="body" idx="1"/>
          </p:nvPr>
        </p:nvSpPr>
        <p:spPr/>
        <p:txBody>
          <a:bodyPr>
            <a:noAutofit/>
          </a:bodyPr>
          <a:lstStyle/>
          <a:p>
            <a:pPr algn="just" eaLnBrk="1" hangingPunct="1">
              <a:lnSpc>
                <a:spcPct val="120000"/>
              </a:lnSpc>
            </a:pPr>
            <a:r>
              <a:rPr lang="it-IT" altLang="it-IT" dirty="0">
                <a:latin typeface="Cambria" panose="02040503050406030204" pitchFamily="18" charset="0"/>
              </a:rPr>
              <a:t>LA DC, Fanfani – nuovo leader, la II generazione - si orienta verso un dirigismo economico nuovo, per un sostegno ai settori sociali più deboli e per un intervento dello Stato in economia</a:t>
            </a:r>
          </a:p>
          <a:p>
            <a:pPr algn="just">
              <a:lnSpc>
                <a:spcPct val="120000"/>
              </a:lnSpc>
            </a:pPr>
            <a:r>
              <a:rPr lang="it-IT" altLang="it-IT" dirty="0">
                <a:latin typeface="Cambria" panose="02040503050406030204" pitchFamily="18" charset="0"/>
              </a:rPr>
              <a:t>Il dialogo con il Psi si sviluppa sul terreno dell’intervento pubblico dove Fanfani (per gli equilibri interni) si muove tuttavia con grande cautela</a:t>
            </a:r>
          </a:p>
          <a:p>
            <a:pPr algn="just">
              <a:lnSpc>
                <a:spcPct val="120000"/>
              </a:lnSpc>
            </a:pPr>
            <a:r>
              <a:rPr lang="it-IT" altLang="it-IT" dirty="0">
                <a:latin typeface="Cambria" panose="02040503050406030204" pitchFamily="18" charset="0"/>
              </a:rPr>
              <a:t>Si determina un asse a destra tra PLI e MSI/PNM che soccorrono la debolezza dei governi: è un modo per legittimarsi ed essere alternativi all’apertura a sinistra</a:t>
            </a:r>
          </a:p>
          <a:p>
            <a:pPr algn="just">
              <a:lnSpc>
                <a:spcPct val="120000"/>
              </a:lnSpc>
            </a:pPr>
            <a:r>
              <a:rPr lang="it-IT" altLang="it-IT" dirty="0">
                <a:latin typeface="Cambria" panose="02040503050406030204" pitchFamily="18" charset="0"/>
              </a:rPr>
              <a:t>Nonostante il suo essere decisionista, Fanfani è costretto a piegarsi ai tempi lunghi anche per le pressioni ecclesiastiche sulla Dc, che non possiede un’organizzazione di partito efficiente ma dipende dalla rete delle parrocchie e delle associazioni cattoliche</a:t>
            </a:r>
          </a:p>
        </p:txBody>
      </p:sp>
      <p:pic>
        <p:nvPicPr>
          <p:cNvPr id="7170" name="Picture 2" descr="Logo Università degli Studi di Teramo">
            <a:extLst>
              <a:ext uri="{FF2B5EF4-FFF2-40B4-BE49-F238E27FC236}">
                <a16:creationId xmlns:a16="http://schemas.microsoft.com/office/drawing/2014/main" id="{9F140613-BA51-4066-8145-B140C54763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033DCCF-D90E-49BA-BCCC-51E3909E27D0}"/>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7411" name="Rectangle 3">
            <a:extLst>
              <a:ext uri="{FF2B5EF4-FFF2-40B4-BE49-F238E27FC236}">
                <a16:creationId xmlns:a16="http://schemas.microsoft.com/office/drawing/2014/main" id="{70A476CF-AE4F-47D1-B13E-91D6C6139755}"/>
              </a:ext>
            </a:extLst>
          </p:cNvPr>
          <p:cNvSpPr>
            <a:spLocks noGrp="1" noChangeArrowheads="1"/>
          </p:cNvSpPr>
          <p:nvPr>
            <p:ph type="body" idx="1"/>
          </p:nvPr>
        </p:nvSpPr>
        <p:spPr>
          <a:xfrm>
            <a:off x="2589212" y="1393794"/>
            <a:ext cx="8915400" cy="4517428"/>
          </a:xfrm>
        </p:spPr>
        <p:txBody>
          <a:bodyPr>
            <a:noAutofit/>
          </a:bodyPr>
          <a:lstStyle/>
          <a:p>
            <a:pPr algn="just" eaLnBrk="1" hangingPunct="1">
              <a:lnSpc>
                <a:spcPct val="120000"/>
              </a:lnSpc>
            </a:pPr>
            <a:r>
              <a:rPr lang="it-IT" altLang="it-IT" sz="1600" dirty="0">
                <a:latin typeface="Cambria" panose="02040503050406030204" pitchFamily="18" charset="0"/>
              </a:rPr>
              <a:t>I partiti minori</a:t>
            </a:r>
          </a:p>
          <a:p>
            <a:pPr lvl="1" algn="just" eaLnBrk="1" hangingPunct="1">
              <a:lnSpc>
                <a:spcPct val="120000"/>
              </a:lnSpc>
            </a:pPr>
            <a:r>
              <a:rPr lang="it-IT" altLang="it-IT" dirty="0">
                <a:latin typeface="Cambria" panose="02040503050406030204" pitchFamily="18" charset="0"/>
              </a:rPr>
              <a:t>Il PSDI dopo lo sconfortante voto elettorale, Saragat è più disponibile specie per gli effetti del 56; ricomincia un dialogo tra i due partiti dopo la rottura del 47, ma la strada è difficile per le reciproche diffidenze. Saragat poi rallenterà fino al 1958.</a:t>
            </a:r>
          </a:p>
          <a:p>
            <a:pPr lvl="1" algn="just" eaLnBrk="1" hangingPunct="1">
              <a:lnSpc>
                <a:spcPct val="120000"/>
              </a:lnSpc>
            </a:pPr>
            <a:r>
              <a:rPr lang="it-IT" altLang="it-IT" dirty="0">
                <a:latin typeface="Cambria" panose="02040503050406030204" pitchFamily="18" charset="0"/>
              </a:rPr>
              <a:t>Il PRI apprezza il dirigismo di Fanfani anche se non tutto il partito è convinto dell’apertura a sinistra, pur volendo mantenere del tutto chiusa la porta a destra. Rimane in parte la convinzione che la nuova politica economica possa rafforzare la formula del quadripartito.</a:t>
            </a:r>
          </a:p>
          <a:p>
            <a:pPr lvl="1" algn="just" eaLnBrk="1" hangingPunct="1">
              <a:lnSpc>
                <a:spcPct val="120000"/>
              </a:lnSpc>
            </a:pPr>
            <a:r>
              <a:rPr lang="it-IT" altLang="it-IT" dirty="0">
                <a:latin typeface="Cambria" panose="02040503050406030204" pitchFamily="18" charset="0"/>
              </a:rPr>
              <a:t>Il PLI: l’apertura a sinistra e la politica economica lo allontana dalla DC, attratto anche dal dinamismo della destra;  al suo interno nel 1955 nasce il Partito Radicale (contrario alle destre ed all’occupazione da parte del partito cattolico), primo partito d’opinione privo di radici subculturali (si rivolge ad un elettorato che non ha vincoli di fede ideologica o religiosa in grado di esprimere opinioni su temi precisi. Sono guidati da </a:t>
            </a:r>
            <a:r>
              <a:rPr lang="it-IT" altLang="it-IT" dirty="0" err="1">
                <a:latin typeface="Cambria" panose="02040503050406030204" pitchFamily="18" charset="0"/>
              </a:rPr>
              <a:t>M.Pannella</a:t>
            </a:r>
            <a:r>
              <a:rPr lang="it-IT" altLang="it-IT" dirty="0">
                <a:latin typeface="Cambria" panose="02040503050406030204" pitchFamily="18" charset="0"/>
              </a:rPr>
              <a:t> (con </a:t>
            </a:r>
            <a:r>
              <a:rPr lang="it-IT" altLang="it-IT" dirty="0" err="1">
                <a:latin typeface="Cambria" panose="02040503050406030204" pitchFamily="18" charset="0"/>
              </a:rPr>
              <a:t>E.Scalfari</a:t>
            </a:r>
            <a:r>
              <a:rPr lang="it-IT" altLang="it-IT" dirty="0">
                <a:latin typeface="Cambria" panose="02040503050406030204" pitchFamily="18" charset="0"/>
              </a:rPr>
              <a:t>, </a:t>
            </a:r>
            <a:r>
              <a:rPr lang="it-IT" altLang="it-IT" dirty="0" err="1">
                <a:latin typeface="Cambria" panose="02040503050406030204" pitchFamily="18" charset="0"/>
              </a:rPr>
              <a:t>M.Pannunzio</a:t>
            </a:r>
            <a:r>
              <a:rPr lang="it-IT" altLang="it-IT" dirty="0">
                <a:latin typeface="Cambria" panose="02040503050406030204" pitchFamily="18" charset="0"/>
              </a:rPr>
              <a:t>, </a:t>
            </a:r>
            <a:r>
              <a:rPr lang="it-IT" altLang="it-IT" dirty="0" err="1">
                <a:latin typeface="Cambria" panose="02040503050406030204" pitchFamily="18" charset="0"/>
              </a:rPr>
              <a:t>E.Rossi</a:t>
            </a:r>
            <a:r>
              <a:rPr lang="it-IT" altLang="it-IT" dirty="0">
                <a:latin typeface="Cambria" panose="02040503050406030204" pitchFamily="18" charset="0"/>
              </a:rPr>
              <a:t>) ma all’inizio sembra più un cenacolo intellettuale che un partito</a:t>
            </a:r>
          </a:p>
        </p:txBody>
      </p:sp>
      <p:pic>
        <p:nvPicPr>
          <p:cNvPr id="6146" name="Picture 2" descr="Logo Università degli Studi di Teramo">
            <a:extLst>
              <a:ext uri="{FF2B5EF4-FFF2-40B4-BE49-F238E27FC236}">
                <a16:creationId xmlns:a16="http://schemas.microsoft.com/office/drawing/2014/main" id="{64793E89-361B-4C48-A420-57C8B723CD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A581B99-F7E4-4589-9E9E-C42688E6DE3D}"/>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8435" name="Rectangle 3">
            <a:extLst>
              <a:ext uri="{FF2B5EF4-FFF2-40B4-BE49-F238E27FC236}">
                <a16:creationId xmlns:a16="http://schemas.microsoft.com/office/drawing/2014/main" id="{C0893022-AC74-4FA0-9420-8D4519C64D78}"/>
              </a:ext>
            </a:extLst>
          </p:cNvPr>
          <p:cNvSpPr>
            <a:spLocks noGrp="1" noChangeArrowheads="1"/>
          </p:cNvSpPr>
          <p:nvPr>
            <p:ph type="body" idx="1"/>
          </p:nvPr>
        </p:nvSpPr>
        <p:spPr>
          <a:xfrm>
            <a:off x="2591068" y="1609725"/>
            <a:ext cx="8915400" cy="3777622"/>
          </a:xfrm>
        </p:spPr>
        <p:txBody>
          <a:bodyPr>
            <a:normAutofit fontScale="85000" lnSpcReduction="20000"/>
          </a:bodyPr>
          <a:lstStyle/>
          <a:p>
            <a:pPr algn="just" eaLnBrk="1" hangingPunct="1">
              <a:lnSpc>
                <a:spcPct val="110000"/>
              </a:lnSpc>
            </a:pPr>
            <a:r>
              <a:rPr lang="it-IT" altLang="it-IT" sz="2000" dirty="0">
                <a:latin typeface="Cambria" panose="02040503050406030204" pitchFamily="18" charset="0"/>
              </a:rPr>
              <a:t>La destra</a:t>
            </a:r>
          </a:p>
          <a:p>
            <a:pPr algn="just">
              <a:lnSpc>
                <a:spcPct val="110000"/>
              </a:lnSpc>
            </a:pPr>
            <a:r>
              <a:rPr lang="it-IT" altLang="it-IT" sz="2000" dirty="0">
                <a:latin typeface="Cambria" panose="02040503050406030204" pitchFamily="18" charset="0"/>
              </a:rPr>
              <a:t>Il PNM con Lauro tenta il grande salto nazionale verso un partito della borghesia moderata e conservatrice; condotta da destra, questa operazione, non ha molto spazio  </a:t>
            </a:r>
            <a:r>
              <a:rPr lang="it-IT" altLang="it-IT" sz="2000" dirty="0" err="1">
                <a:latin typeface="Cambria" panose="02040503050406030204" pitchFamily="18" charset="0"/>
              </a:rPr>
              <a:t>sopcie</a:t>
            </a:r>
            <a:r>
              <a:rPr lang="it-IT" altLang="it-IT" sz="2000" dirty="0">
                <a:latin typeface="Cambria" panose="02040503050406030204" pitchFamily="18" charset="0"/>
              </a:rPr>
              <a:t> fra gli imprenditori settentrionali. Lauro è costretto a rivolgersi alla DC anche per quest’ultima con la Cassa del Mezzogiorno comincia a erodere consensi nel bacino monarchico e nella destra meridionale. La lealtà alla dinastia dopo dieci anni si è molto affievolito</a:t>
            </a:r>
          </a:p>
          <a:p>
            <a:pPr lvl="1" algn="just" eaLnBrk="1" hangingPunct="1">
              <a:lnSpc>
                <a:spcPct val="110000"/>
              </a:lnSpc>
            </a:pPr>
            <a:endParaRPr lang="it-IT" altLang="it-IT" sz="1800" dirty="0">
              <a:latin typeface="Cambria" panose="02040503050406030204" pitchFamily="18" charset="0"/>
            </a:endParaRPr>
          </a:p>
          <a:p>
            <a:pPr algn="just">
              <a:lnSpc>
                <a:spcPct val="110000"/>
              </a:lnSpc>
            </a:pPr>
            <a:r>
              <a:rPr lang="it-IT" altLang="it-IT" sz="2000" dirty="0">
                <a:latin typeface="Cambria" panose="02040503050406030204" pitchFamily="18" charset="0"/>
              </a:rPr>
              <a:t>Il MSI: si dirige verso una svolta parlamentarista. Nuovo segretario (</a:t>
            </a:r>
            <a:r>
              <a:rPr lang="it-IT" altLang="it-IT" sz="2000" dirty="0" err="1">
                <a:latin typeface="Cambria" panose="02040503050406030204" pitchFamily="18" charset="0"/>
              </a:rPr>
              <a:t>Michelini</a:t>
            </a:r>
            <a:r>
              <a:rPr lang="it-IT" altLang="it-IT" sz="2000" dirty="0">
                <a:latin typeface="Cambria" panose="02040503050406030204" pitchFamily="18" charset="0"/>
              </a:rPr>
              <a:t>) cerca di sfruttare il consenso ricevuto e la debolezza dei governi, per entrare nell’area centrale; subisce l’emarginazione dell’ala movimentista e giovanile (dalla quale derivano molti consensi), e aumenta il suo volto legalitari (atlantismo e anticomunismo). Rimane in scacco perché la DC ha fatto approvare la legge applicativa della disposizione transitoria che vieta la ricostituzione di un partito fascista. In Parlamento il MSI vota – con grande imbarazzo DC – i governi in crisi che comunque si dimettono per non legittimarlo. </a:t>
            </a:r>
          </a:p>
        </p:txBody>
      </p:sp>
      <p:pic>
        <p:nvPicPr>
          <p:cNvPr id="5122" name="Picture 2" descr="Logo Università degli Studi di Teramo">
            <a:extLst>
              <a:ext uri="{FF2B5EF4-FFF2-40B4-BE49-F238E27FC236}">
                <a16:creationId xmlns:a16="http://schemas.microsoft.com/office/drawing/2014/main" id="{4FA2466D-6DAB-43B4-84E8-4DE316E4E02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2F0418D4-4B5A-4EC0-8CB4-69AFEBCFCC62}"/>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9459" name="Rectangle 3">
            <a:extLst>
              <a:ext uri="{FF2B5EF4-FFF2-40B4-BE49-F238E27FC236}">
                <a16:creationId xmlns:a16="http://schemas.microsoft.com/office/drawing/2014/main" id="{72361AFD-CDCF-425A-AE49-D32CB39DB2BA}"/>
              </a:ext>
            </a:extLst>
          </p:cNvPr>
          <p:cNvSpPr>
            <a:spLocks noGrp="1" noChangeArrowheads="1"/>
          </p:cNvSpPr>
          <p:nvPr>
            <p:ph type="body" idx="1"/>
          </p:nvPr>
        </p:nvSpPr>
        <p:spPr>
          <a:xfrm>
            <a:off x="2589212" y="2133600"/>
            <a:ext cx="8915400" cy="4213934"/>
          </a:xfrm>
        </p:spPr>
        <p:txBody>
          <a:bodyPr>
            <a:normAutofit fontScale="92500" lnSpcReduction="20000"/>
          </a:bodyPr>
          <a:lstStyle/>
          <a:p>
            <a:pPr algn="just" eaLnBrk="1" hangingPunct="1">
              <a:lnSpc>
                <a:spcPct val="110000"/>
              </a:lnSpc>
            </a:pPr>
            <a:r>
              <a:rPr lang="it-IT" altLang="it-IT" sz="2000" dirty="0">
                <a:latin typeface="Cambria" panose="02040503050406030204" pitchFamily="18" charset="0"/>
              </a:rPr>
              <a:t>Con l’avvio della III legislatura il centrismo entra in parabola discendente</a:t>
            </a:r>
          </a:p>
          <a:p>
            <a:pPr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Rimane il dato elettorale che sembra premiare l’apertura a sinistra (crescono sia la DC sia il PSI che tornerà a questi livelli solo nel 1987); e conferma il bacino del Pci che supera la crisi del 1956 anche se un’analisi disaggregata permette di individuare aree di crisi.</a:t>
            </a:r>
          </a:p>
          <a:p>
            <a:pPr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Il quadro politico è comunque debole e tende all’immobilismo mentre il paese entra nel boom economico.</a:t>
            </a:r>
          </a:p>
          <a:p>
            <a:pPr algn="just" eaLnBrk="1" hangingPunct="1">
              <a:lnSpc>
                <a:spcPct val="110000"/>
              </a:lnSpc>
            </a:pPr>
            <a:endParaRPr lang="it-IT" altLang="it-IT" sz="2000" dirty="0">
              <a:latin typeface="Cambria" panose="02040503050406030204" pitchFamily="18" charset="0"/>
            </a:endParaRPr>
          </a:p>
          <a:p>
            <a:pPr algn="just" eaLnBrk="1" hangingPunct="1">
              <a:lnSpc>
                <a:spcPct val="110000"/>
              </a:lnSpc>
            </a:pPr>
            <a:r>
              <a:rPr lang="it-IT" altLang="it-IT" sz="2000" dirty="0">
                <a:latin typeface="Cambria" panose="02040503050406030204" pitchFamily="18" charset="0"/>
              </a:rPr>
              <a:t>Su immobilismo politico e boom economico si apre il dibattito sulla nuova formula di centrosinistra</a:t>
            </a:r>
          </a:p>
        </p:txBody>
      </p:sp>
      <p:pic>
        <p:nvPicPr>
          <p:cNvPr id="4098" name="Picture 2" descr="Logo Università degli Studi di Teramo">
            <a:extLst>
              <a:ext uri="{FF2B5EF4-FFF2-40B4-BE49-F238E27FC236}">
                <a16:creationId xmlns:a16="http://schemas.microsoft.com/office/drawing/2014/main" id="{0DA41195-E9C0-4198-889D-5EB57F8161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2C99F95-D394-41A4-8127-580DD496EB9C}"/>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20483" name="Rectangle 3">
            <a:extLst>
              <a:ext uri="{FF2B5EF4-FFF2-40B4-BE49-F238E27FC236}">
                <a16:creationId xmlns:a16="http://schemas.microsoft.com/office/drawing/2014/main" id="{785A9978-7F28-45D6-93E5-EB18B5EA1F42}"/>
              </a:ext>
            </a:extLst>
          </p:cNvPr>
          <p:cNvSpPr>
            <a:spLocks noGrp="1" noChangeArrowheads="1"/>
          </p:cNvSpPr>
          <p:nvPr>
            <p:ph type="body" idx="1"/>
          </p:nvPr>
        </p:nvSpPr>
        <p:spPr/>
        <p:txBody>
          <a:bodyPr>
            <a:noAutofit/>
          </a:bodyPr>
          <a:lstStyle/>
          <a:p>
            <a:pPr algn="just" eaLnBrk="1" hangingPunct="1">
              <a:lnSpc>
                <a:spcPct val="120000"/>
              </a:lnSpc>
            </a:pPr>
            <a:r>
              <a:rPr lang="it-IT" altLang="it-IT" sz="1700" dirty="0">
                <a:latin typeface="Cambria" panose="02040503050406030204" pitchFamily="18" charset="0"/>
              </a:rPr>
              <a:t>PSI e PCI: La sconfitta delle correnti filocomuniste interne al PSI, il successo elettorale del 1958 e la disponibilità di Saragat è il punto di partenza del dialogo.</a:t>
            </a:r>
          </a:p>
          <a:p>
            <a:pPr algn="just">
              <a:lnSpc>
                <a:spcPct val="120000"/>
              </a:lnSpc>
            </a:pPr>
            <a:r>
              <a:rPr lang="it-IT" altLang="it-IT" sz="1700" dirty="0">
                <a:latin typeface="Cambria" panose="02040503050406030204" pitchFamily="18" charset="0"/>
              </a:rPr>
              <a:t>L’obbiettivo del PSI è un intervento riformatore in grado di modificare l’intero modello di sviluppo intervenendo sulle distorsioni strutturali che stanno emergendo con il crescere dello sviluppo e non sono rimandabili (la nazionalizzazione dell’energia elettrica è imprescindibile).</a:t>
            </a:r>
          </a:p>
          <a:p>
            <a:pPr algn="just">
              <a:lnSpc>
                <a:spcPct val="120000"/>
              </a:lnSpc>
            </a:pPr>
            <a:r>
              <a:rPr lang="it-IT" altLang="it-IT" sz="1700" dirty="0">
                <a:latin typeface="Cambria" panose="02040503050406030204" pitchFamily="18" charset="0"/>
              </a:rPr>
              <a:t>Il PCI e Togliatti non accettano e non comprendono fino in fondo la portata delle trasformazioni economiche in corso e i cambiamenti intervenuti nella società che tende ad avvicinarsi alle nazioni più sviluppate. Per di più l’apertura del dialogo con Saragat lo spinge in una posizione di maggiore isolamento</a:t>
            </a:r>
          </a:p>
        </p:txBody>
      </p:sp>
      <p:pic>
        <p:nvPicPr>
          <p:cNvPr id="3074" name="Picture 2" descr="Logo Università degli Studi di Teramo">
            <a:extLst>
              <a:ext uri="{FF2B5EF4-FFF2-40B4-BE49-F238E27FC236}">
                <a16:creationId xmlns:a16="http://schemas.microsoft.com/office/drawing/2014/main" id="{6A2CAEB9-D340-4E3C-9B05-9F7AF86E9A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E1DA54B-CC74-4EE1-9297-527FE0C831C9}"/>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La fine del centrismo</a:t>
            </a:r>
          </a:p>
        </p:txBody>
      </p:sp>
      <p:sp>
        <p:nvSpPr>
          <p:cNvPr id="21507" name="Rectangle 3">
            <a:extLst>
              <a:ext uri="{FF2B5EF4-FFF2-40B4-BE49-F238E27FC236}">
                <a16:creationId xmlns:a16="http://schemas.microsoft.com/office/drawing/2014/main" id="{021A4F01-88F9-4EA6-9E90-E1A158D04666}"/>
              </a:ext>
            </a:extLst>
          </p:cNvPr>
          <p:cNvSpPr>
            <a:spLocks noGrp="1" noChangeArrowheads="1"/>
          </p:cNvSpPr>
          <p:nvPr>
            <p:ph type="body" idx="1"/>
          </p:nvPr>
        </p:nvSpPr>
        <p:spPr/>
        <p:txBody>
          <a:bodyPr>
            <a:normAutofit fontScale="85000" lnSpcReduction="10000"/>
          </a:bodyPr>
          <a:lstStyle/>
          <a:p>
            <a:pPr algn="just" eaLnBrk="1" hangingPunct="1">
              <a:lnSpc>
                <a:spcPct val="110000"/>
              </a:lnSpc>
            </a:pPr>
            <a:r>
              <a:rPr lang="it-IT" altLang="it-IT" dirty="0">
                <a:latin typeface="Cambria" panose="02040503050406030204" pitchFamily="18" charset="0"/>
              </a:rPr>
              <a:t>Incursioni del MSI, franchi tiratori portano a conclusione il centrismo nei fatti del luglio 1960.</a:t>
            </a:r>
          </a:p>
          <a:p>
            <a:pPr lvl="1" algn="just" eaLnBrk="1" hangingPunct="1">
              <a:lnSpc>
                <a:spcPct val="110000"/>
              </a:lnSpc>
            </a:pPr>
            <a:r>
              <a:rPr lang="it-IT" altLang="it-IT" dirty="0">
                <a:latin typeface="Cambria" panose="02040503050406030204" pitchFamily="18" charset="0"/>
              </a:rPr>
              <a:t>La crisi del governo </a:t>
            </a:r>
            <a:r>
              <a:rPr lang="it-IT" altLang="it-IT" dirty="0" err="1">
                <a:latin typeface="Cambria" panose="02040503050406030204" pitchFamily="18" charset="0"/>
              </a:rPr>
              <a:t>Tambroni</a:t>
            </a:r>
            <a:r>
              <a:rPr lang="it-IT" altLang="it-IT" dirty="0">
                <a:latin typeface="Cambria" panose="02040503050406030204" pitchFamily="18" charset="0"/>
              </a:rPr>
              <a:t> con i fatti di Genova è il punto di arrivo</a:t>
            </a:r>
          </a:p>
          <a:p>
            <a:pPr lvl="1" algn="just" eaLnBrk="1" hangingPunct="1">
              <a:lnSpc>
                <a:spcPct val="110000"/>
              </a:lnSpc>
            </a:pPr>
            <a:r>
              <a:rPr lang="it-IT" altLang="it-IT" dirty="0">
                <a:latin typeface="Cambria" panose="02040503050406030204" pitchFamily="18" charset="0"/>
              </a:rPr>
              <a:t>La grande indignazione del paese e le rivolte di piazza contro la repressione e contro il fascismo convincono al passaggio successivo</a:t>
            </a:r>
          </a:p>
          <a:p>
            <a:pPr lvl="1" algn="just" eaLnBrk="1" hangingPunct="1">
              <a:lnSpc>
                <a:spcPct val="110000"/>
              </a:lnSpc>
            </a:pPr>
            <a:r>
              <a:rPr lang="it-IT" altLang="it-IT" dirty="0">
                <a:latin typeface="Cambria" panose="02040503050406030204" pitchFamily="18" charset="0"/>
              </a:rPr>
              <a:t>Il governo Fanfani che subentra è pur sempre un quadripartito ma con l’astensione del PSI: segnale evidente e certo del prossimo ingresso nel governo</a:t>
            </a:r>
          </a:p>
          <a:p>
            <a:pPr algn="just" eaLnBrk="1" hangingPunct="1">
              <a:lnSpc>
                <a:spcPct val="110000"/>
              </a:lnSpc>
            </a:pPr>
            <a:r>
              <a:rPr lang="it-IT" altLang="it-IT" dirty="0">
                <a:latin typeface="Cambria" panose="02040503050406030204" pitchFamily="18" charset="0"/>
              </a:rPr>
              <a:t>Il clima politico rimane comunque rovente e ben lontano dall’essere quello di una democrazia matura (come gli anni 60 e 70 dimostreranno) e la lotta politica continua ad essere una competizione esasperata. </a:t>
            </a:r>
          </a:p>
          <a:p>
            <a:pPr algn="just" eaLnBrk="1" hangingPunct="1">
              <a:lnSpc>
                <a:spcPct val="110000"/>
              </a:lnSpc>
            </a:pPr>
            <a:r>
              <a:rPr lang="it-IT" altLang="it-IT">
                <a:latin typeface="Cambria" panose="02040503050406030204" pitchFamily="18" charset="0"/>
              </a:rPr>
              <a:t>La </a:t>
            </a:r>
            <a:r>
              <a:rPr lang="it-IT" altLang="it-IT" dirty="0">
                <a:latin typeface="Cambria" panose="02040503050406030204" pitchFamily="18" charset="0"/>
              </a:rPr>
              <a:t>stagione del centrismo consolidò, nonostante alcuni pericolosi momenti di crisi, il carattere democratico del sistema politico italiano e permise alla Dc di costruirsi un'effettiva base di consenso interclassista, fondata su valori religiosi, sulle scelte di tipo internazionale e sul progresso materiale. </a:t>
            </a:r>
          </a:p>
          <a:p>
            <a:pPr eaLnBrk="1" hangingPunct="1">
              <a:lnSpc>
                <a:spcPct val="80000"/>
              </a:lnSpc>
            </a:pPr>
            <a:endParaRPr lang="it-IT" altLang="it-IT" dirty="0"/>
          </a:p>
        </p:txBody>
      </p:sp>
      <p:pic>
        <p:nvPicPr>
          <p:cNvPr id="2050" name="Picture 2" descr="Logo Università degli Studi di Teramo">
            <a:extLst>
              <a:ext uri="{FF2B5EF4-FFF2-40B4-BE49-F238E27FC236}">
                <a16:creationId xmlns:a16="http://schemas.microsoft.com/office/drawing/2014/main" id="{2A353D70-0254-49CA-AEDD-D6A56F2ABD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A21D6A1-D89F-4FB1-BB6A-66800C694E31}"/>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5123" name="Rectangle 3">
            <a:extLst>
              <a:ext uri="{FF2B5EF4-FFF2-40B4-BE49-F238E27FC236}">
                <a16:creationId xmlns:a16="http://schemas.microsoft.com/office/drawing/2014/main" id="{3C7F230A-A976-4534-A2AD-D54ECA0FFD93}"/>
              </a:ext>
            </a:extLst>
          </p:cNvPr>
          <p:cNvSpPr>
            <a:spLocks noGrp="1" noChangeArrowheads="1"/>
          </p:cNvSpPr>
          <p:nvPr>
            <p:ph type="body" idx="1"/>
          </p:nvPr>
        </p:nvSpPr>
        <p:spPr/>
        <p:txBody>
          <a:bodyPr>
            <a:normAutofit fontScale="77500" lnSpcReduction="20000"/>
          </a:bodyPr>
          <a:lstStyle/>
          <a:p>
            <a:pPr algn="just" eaLnBrk="1" hangingPunct="1">
              <a:lnSpc>
                <a:spcPct val="110000"/>
              </a:lnSpc>
            </a:pPr>
            <a:r>
              <a:rPr lang="it-IT" altLang="it-IT" sz="2400" dirty="0">
                <a:latin typeface="Cambria" panose="02040503050406030204" pitchFamily="18" charset="0"/>
              </a:rPr>
              <a:t>Gli anni del centrismo coprono la prima, seconda e parte della terza legislatura.</a:t>
            </a:r>
          </a:p>
          <a:p>
            <a:pPr algn="just" eaLnBrk="1" hangingPunct="1">
              <a:lnSpc>
                <a:spcPct val="110000"/>
              </a:lnSpc>
            </a:pPr>
            <a:endParaRPr lang="it-IT" altLang="it-IT" sz="2400" dirty="0">
              <a:latin typeface="Cambria" panose="02040503050406030204" pitchFamily="18" charset="0"/>
            </a:endParaRPr>
          </a:p>
          <a:p>
            <a:pPr algn="just" eaLnBrk="1" hangingPunct="1">
              <a:lnSpc>
                <a:spcPct val="110000"/>
              </a:lnSpc>
            </a:pPr>
            <a:r>
              <a:rPr lang="it-IT" altLang="it-IT" sz="2400" dirty="0">
                <a:latin typeface="Cambria" panose="02040503050406030204" pitchFamily="18" charset="0"/>
              </a:rPr>
              <a:t>Vanno dal 1948(47) al 1959, i 4 partiti di centro governano ininterrottamente il paese</a:t>
            </a:r>
          </a:p>
          <a:p>
            <a:pPr algn="just" eaLnBrk="1" hangingPunct="1">
              <a:lnSpc>
                <a:spcPct val="110000"/>
              </a:lnSpc>
            </a:pPr>
            <a:endParaRPr lang="it-IT" altLang="it-IT" sz="2400" dirty="0">
              <a:latin typeface="Cambria" panose="02040503050406030204" pitchFamily="18" charset="0"/>
            </a:endParaRPr>
          </a:p>
          <a:p>
            <a:pPr algn="just" eaLnBrk="1" hangingPunct="1">
              <a:lnSpc>
                <a:spcPct val="110000"/>
              </a:lnSpc>
            </a:pPr>
            <a:r>
              <a:rPr lang="it-IT" altLang="it-IT" sz="2400" dirty="0">
                <a:latin typeface="Cambria" panose="02040503050406030204" pitchFamily="18" charset="0"/>
              </a:rPr>
              <a:t>Il centro dello schieramento politico è uno spazio affollato: anomalia rispetto alle altre democrazie occidentali.</a:t>
            </a:r>
          </a:p>
          <a:p>
            <a:pPr algn="just" eaLnBrk="1" hangingPunct="1">
              <a:lnSpc>
                <a:spcPct val="110000"/>
              </a:lnSpc>
            </a:pPr>
            <a:endParaRPr lang="it-IT" altLang="it-IT" sz="2400" dirty="0">
              <a:latin typeface="Cambria" panose="02040503050406030204" pitchFamily="18" charset="0"/>
            </a:endParaRPr>
          </a:p>
          <a:p>
            <a:pPr algn="just" eaLnBrk="1" hangingPunct="1">
              <a:lnSpc>
                <a:spcPct val="110000"/>
              </a:lnSpc>
            </a:pPr>
            <a:r>
              <a:rPr lang="it-IT" altLang="it-IT" sz="2400" dirty="0">
                <a:latin typeface="Cambria" panose="02040503050406030204" pitchFamily="18" charset="0"/>
              </a:rPr>
              <a:t>La miglior definizione è quella di Giovanni Sartori (pluralismo polarizzato), integrata con quella di Paolo </a:t>
            </a:r>
            <a:r>
              <a:rPr lang="it-IT" altLang="it-IT" sz="2400" dirty="0" err="1">
                <a:latin typeface="Cambria" panose="02040503050406030204" pitchFamily="18" charset="0"/>
              </a:rPr>
              <a:t>Farneti</a:t>
            </a:r>
            <a:r>
              <a:rPr lang="it-IT" altLang="it-IT" sz="2400" dirty="0">
                <a:latin typeface="Cambria" panose="02040503050406030204" pitchFamily="18" charset="0"/>
              </a:rPr>
              <a:t> (nella dinamica interna ai due poli, si sviluppa una tendenza centripeta)</a:t>
            </a:r>
          </a:p>
        </p:txBody>
      </p:sp>
      <p:pic>
        <p:nvPicPr>
          <p:cNvPr id="18434" name="Picture 2" descr="Logo Università degli Studi di Teramo">
            <a:extLst>
              <a:ext uri="{FF2B5EF4-FFF2-40B4-BE49-F238E27FC236}">
                <a16:creationId xmlns:a16="http://schemas.microsoft.com/office/drawing/2014/main" id="{FC2C8791-35F0-4E28-832E-E03D5B9B8D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744" y="5110443"/>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37D78EE-FCDE-43CB-8E4D-805CC6F39B40}"/>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6147" name="Rectangle 3">
            <a:extLst>
              <a:ext uri="{FF2B5EF4-FFF2-40B4-BE49-F238E27FC236}">
                <a16:creationId xmlns:a16="http://schemas.microsoft.com/office/drawing/2014/main" id="{39207E0C-44C2-4134-BB8C-A48C6CB5F7A4}"/>
              </a:ext>
            </a:extLst>
          </p:cNvPr>
          <p:cNvSpPr>
            <a:spLocks noGrp="1" noChangeArrowheads="1"/>
          </p:cNvSpPr>
          <p:nvPr>
            <p:ph type="body" idx="1"/>
          </p:nvPr>
        </p:nvSpPr>
        <p:spPr/>
        <p:txBody>
          <a:bodyPr>
            <a:normAutofit/>
          </a:bodyPr>
          <a:lstStyle/>
          <a:p>
            <a:pPr algn="just" eaLnBrk="1" hangingPunct="1">
              <a:lnSpc>
                <a:spcPct val="90000"/>
              </a:lnSpc>
            </a:pPr>
            <a:r>
              <a:rPr lang="it-IT" altLang="it-IT" sz="2400" dirty="0">
                <a:latin typeface="Cambria" panose="02040503050406030204" pitchFamily="18" charset="0"/>
              </a:rPr>
              <a:t>Con il passare degli anni l’equilibrio centrista si esaurisce per il progressivo indebolimento elettorale dei partiti che lo formano.</a:t>
            </a:r>
          </a:p>
          <a:p>
            <a:pPr algn="just" eaLnBrk="1" hangingPunct="1">
              <a:lnSpc>
                <a:spcPct val="90000"/>
              </a:lnSpc>
            </a:pPr>
            <a:endParaRPr lang="it-IT" altLang="it-IT" sz="2400" dirty="0">
              <a:latin typeface="Cambria" panose="02040503050406030204" pitchFamily="18" charset="0"/>
            </a:endParaRPr>
          </a:p>
          <a:p>
            <a:pPr algn="just" eaLnBrk="1" hangingPunct="1">
              <a:lnSpc>
                <a:spcPct val="90000"/>
              </a:lnSpc>
            </a:pPr>
            <a:r>
              <a:rPr lang="it-IT" altLang="it-IT" sz="2400" dirty="0">
                <a:latin typeface="Cambria" panose="02040503050406030204" pitchFamily="18" charset="0"/>
              </a:rPr>
              <a:t>Per conservare il loro ruolo i partiti di centro devono allargare la maggioranza, inglobando verso il centro, forze escluse: il PSI che rompe con il PCI, accetta la NATO (1962) e viene considerato ormai una forza leale.</a:t>
            </a:r>
          </a:p>
          <a:p>
            <a:pPr marL="0" indent="0" algn="just" eaLnBrk="1" hangingPunct="1">
              <a:lnSpc>
                <a:spcPct val="90000"/>
              </a:lnSpc>
              <a:buNone/>
            </a:pPr>
            <a:endParaRPr lang="it-IT" altLang="it-IT" sz="2400" dirty="0">
              <a:latin typeface="Cambria" panose="02040503050406030204" pitchFamily="18" charset="0"/>
            </a:endParaRPr>
          </a:p>
        </p:txBody>
      </p:sp>
      <p:pic>
        <p:nvPicPr>
          <p:cNvPr id="17410" name="Picture 2" descr="Logo Università degli Studi di Teramo">
            <a:extLst>
              <a:ext uri="{FF2B5EF4-FFF2-40B4-BE49-F238E27FC236}">
                <a16:creationId xmlns:a16="http://schemas.microsoft.com/office/drawing/2014/main" id="{635863D6-3561-4B24-8514-405F345073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0920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FD2B5D9-999A-4FAD-9D0F-CEFCA8885C96}"/>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7171" name="Rectangle 3">
            <a:extLst>
              <a:ext uri="{FF2B5EF4-FFF2-40B4-BE49-F238E27FC236}">
                <a16:creationId xmlns:a16="http://schemas.microsoft.com/office/drawing/2014/main" id="{6E1ABA6B-792E-492F-A078-5DFE3B6BABD3}"/>
              </a:ext>
            </a:extLst>
          </p:cNvPr>
          <p:cNvSpPr>
            <a:spLocks noGrp="1" noChangeArrowheads="1"/>
          </p:cNvSpPr>
          <p:nvPr>
            <p:ph type="body" idx="1"/>
          </p:nvPr>
        </p:nvSpPr>
        <p:spPr/>
        <p:txBody>
          <a:bodyPr>
            <a:normAutofit fontScale="92500" lnSpcReduction="20000"/>
          </a:bodyPr>
          <a:lstStyle/>
          <a:p>
            <a:pPr algn="ctr" eaLnBrk="1" hangingPunct="1">
              <a:buFontTx/>
              <a:buNone/>
            </a:pPr>
            <a:r>
              <a:rPr lang="it-IT" altLang="it-IT" sz="2800">
                <a:latin typeface="Cambria" panose="02040503050406030204" pitchFamily="18" charset="0"/>
              </a:rPr>
              <a:t>Il 1948-53 sono gli anni di massima polarizzazione interna ed internazionale.</a:t>
            </a:r>
          </a:p>
          <a:p>
            <a:pPr algn="ctr" eaLnBrk="1" hangingPunct="1">
              <a:buFontTx/>
              <a:buNone/>
            </a:pPr>
            <a:endParaRPr lang="it-IT" altLang="it-IT" sz="2800">
              <a:latin typeface="Cambria" panose="02040503050406030204" pitchFamily="18" charset="0"/>
            </a:endParaRPr>
          </a:p>
          <a:p>
            <a:pPr lvl="1" algn="ctr" eaLnBrk="1" hangingPunct="1"/>
            <a:r>
              <a:rPr lang="it-IT" altLang="it-IT" sz="2400">
                <a:latin typeface="Cambria" panose="02040503050406030204" pitchFamily="18" charset="0"/>
              </a:rPr>
              <a:t>Piano Marshall (1947), </a:t>
            </a:r>
          </a:p>
          <a:p>
            <a:pPr lvl="1" algn="ctr" eaLnBrk="1" hangingPunct="1"/>
            <a:r>
              <a:rPr lang="it-IT" altLang="it-IT" sz="2400">
                <a:latin typeface="Cambria" panose="02040503050406030204" pitchFamily="18" charset="0"/>
              </a:rPr>
              <a:t>blocco di Berlino (maggio48-giugno49),</a:t>
            </a:r>
          </a:p>
          <a:p>
            <a:pPr lvl="1" algn="ctr" eaLnBrk="1" hangingPunct="1"/>
            <a:r>
              <a:rPr lang="it-IT" altLang="it-IT" sz="2400">
                <a:latin typeface="Cambria" panose="02040503050406030204" pitchFamily="18" charset="0"/>
              </a:rPr>
              <a:t>guerra di Corea (1950) </a:t>
            </a:r>
          </a:p>
          <a:p>
            <a:pPr lvl="1" algn="ctr" eaLnBrk="1" hangingPunct="1"/>
            <a:endParaRPr lang="it-IT" altLang="it-IT" sz="2400">
              <a:latin typeface="Cambria" panose="02040503050406030204" pitchFamily="18" charset="0"/>
            </a:endParaRPr>
          </a:p>
          <a:p>
            <a:pPr algn="ctr" eaLnBrk="1" hangingPunct="1">
              <a:buFontTx/>
              <a:buNone/>
            </a:pPr>
            <a:r>
              <a:rPr lang="it-IT" altLang="it-IT" sz="2800">
                <a:latin typeface="Cambria" panose="02040503050406030204" pitchFamily="18" charset="0"/>
              </a:rPr>
              <a:t>sono le concrete espressioni della Guerra Fredda che portano il mondo a un passo dalla guerra atomica</a:t>
            </a:r>
          </a:p>
        </p:txBody>
      </p:sp>
      <p:pic>
        <p:nvPicPr>
          <p:cNvPr id="16386" name="Picture 2" descr="Logo Università degli Studi di Teramo">
            <a:extLst>
              <a:ext uri="{FF2B5EF4-FFF2-40B4-BE49-F238E27FC236}">
                <a16:creationId xmlns:a16="http://schemas.microsoft.com/office/drawing/2014/main" id="{5B962050-9D79-4F9D-B523-D0DF40CF12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092072"/>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E296FE9C-3922-4F3A-B5FE-0BC97F99FC2D}"/>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8195" name="Rectangle 3">
            <a:extLst>
              <a:ext uri="{FF2B5EF4-FFF2-40B4-BE49-F238E27FC236}">
                <a16:creationId xmlns:a16="http://schemas.microsoft.com/office/drawing/2014/main" id="{15BE73C1-2E9B-491E-8901-D7B51BCF9274}"/>
              </a:ext>
            </a:extLst>
          </p:cNvPr>
          <p:cNvSpPr>
            <a:spLocks noGrp="1" noChangeArrowheads="1"/>
          </p:cNvSpPr>
          <p:nvPr>
            <p:ph type="body" idx="1"/>
          </p:nvPr>
        </p:nvSpPr>
        <p:spPr>
          <a:xfrm>
            <a:off x="2589212" y="1535837"/>
            <a:ext cx="8915400" cy="4375385"/>
          </a:xfrm>
        </p:spPr>
        <p:txBody>
          <a:bodyPr>
            <a:normAutofit fontScale="85000" lnSpcReduction="10000"/>
          </a:bodyPr>
          <a:lstStyle/>
          <a:p>
            <a:pPr eaLnBrk="1" hangingPunct="1">
              <a:lnSpc>
                <a:spcPct val="110000"/>
              </a:lnSpc>
            </a:pPr>
            <a:r>
              <a:rPr lang="it-IT" altLang="it-IT" sz="2000" dirty="0">
                <a:latin typeface="Cambria" panose="02040503050406030204" pitchFamily="18" charset="0"/>
              </a:rPr>
              <a:t>Nel PSI e nel PCI c’è grande delusione:</a:t>
            </a:r>
          </a:p>
          <a:p>
            <a:pPr lvl="1" eaLnBrk="1" hangingPunct="1">
              <a:lnSpc>
                <a:spcPct val="110000"/>
              </a:lnSpc>
            </a:pPr>
            <a:r>
              <a:rPr lang="it-IT" altLang="it-IT" sz="1800" dirty="0">
                <a:latin typeface="Cambria" panose="02040503050406030204" pitchFamily="18" charset="0"/>
              </a:rPr>
              <a:t>Nel PSI l’appiattimento sul PCI ha condizionato le scelte fino a una vera crisi di identità</a:t>
            </a:r>
          </a:p>
          <a:p>
            <a:pPr lvl="1" eaLnBrk="1" hangingPunct="1">
              <a:lnSpc>
                <a:spcPct val="110000"/>
              </a:lnSpc>
            </a:pPr>
            <a:r>
              <a:rPr lang="it-IT" altLang="it-IT" sz="1800" dirty="0">
                <a:latin typeface="Cambria" panose="02040503050406030204" pitchFamily="18" charset="0"/>
              </a:rPr>
              <a:t>Nel PCI non esplode nessuna crisi interna (non potrebbe essere altrimenti) ma il malumore è diffuso</a:t>
            </a:r>
          </a:p>
          <a:p>
            <a:pPr lvl="1" eaLnBrk="1" hangingPunct="1">
              <a:lnSpc>
                <a:spcPct val="110000"/>
              </a:lnSpc>
            </a:pPr>
            <a:endParaRPr lang="it-IT" altLang="it-IT" sz="1800" dirty="0">
              <a:latin typeface="Cambria" panose="02040503050406030204" pitchFamily="18" charset="0"/>
            </a:endParaRPr>
          </a:p>
          <a:p>
            <a:pPr eaLnBrk="1" hangingPunct="1">
              <a:lnSpc>
                <a:spcPct val="110000"/>
              </a:lnSpc>
            </a:pPr>
            <a:r>
              <a:rPr lang="it-IT" altLang="it-IT" sz="2000" dirty="0">
                <a:latin typeface="Cambria" panose="02040503050406030204" pitchFamily="18" charset="0"/>
              </a:rPr>
              <a:t>Attentato a Togliatti: esplode la protesta di piazza ma anche la riflessione dei militanti di come la via democratica al potere debba essere abbandonata. I vertici del partito rimangono fermi e ordinano la smobilitazione per evitare forme repressive peggiori.</a:t>
            </a:r>
          </a:p>
          <a:p>
            <a:pPr eaLnBrk="1" hangingPunct="1">
              <a:lnSpc>
                <a:spcPct val="110000"/>
              </a:lnSpc>
            </a:pPr>
            <a:endParaRPr lang="it-IT" altLang="it-IT" sz="2000" dirty="0">
              <a:latin typeface="Cambria" panose="02040503050406030204" pitchFamily="18" charset="0"/>
            </a:endParaRPr>
          </a:p>
          <a:p>
            <a:pPr eaLnBrk="1" hangingPunct="1">
              <a:lnSpc>
                <a:spcPct val="110000"/>
              </a:lnSpc>
            </a:pPr>
            <a:r>
              <a:rPr lang="it-IT" altLang="it-IT" sz="2000" dirty="0">
                <a:latin typeface="Cambria" panose="02040503050406030204" pitchFamily="18" charset="0"/>
              </a:rPr>
              <a:t>Conseguenze comunque pesanti: </a:t>
            </a:r>
          </a:p>
          <a:p>
            <a:pPr lvl="1" eaLnBrk="1" hangingPunct="1">
              <a:lnSpc>
                <a:spcPct val="110000"/>
              </a:lnSpc>
            </a:pPr>
            <a:r>
              <a:rPr lang="it-IT" altLang="it-IT" sz="1800" dirty="0">
                <a:latin typeface="Cambria" panose="02040503050406030204" pitchFamily="18" charset="0"/>
              </a:rPr>
              <a:t>Rottura unità sindacale (avviata già sul Piano Marshall)</a:t>
            </a:r>
          </a:p>
          <a:p>
            <a:pPr lvl="1" eaLnBrk="1" hangingPunct="1">
              <a:lnSpc>
                <a:spcPct val="110000"/>
              </a:lnSpc>
            </a:pPr>
            <a:r>
              <a:rPr lang="it-IT" altLang="it-IT" sz="1800" dirty="0">
                <a:latin typeface="Cambria" panose="02040503050406030204" pitchFamily="18" charset="0"/>
              </a:rPr>
              <a:t>Criminalizzazione del mondo del lavoro quando inizia la fase più dura della ricostruzione e dei conflitti sociali (condanne, feriti, morti e repressione in fabbrica); Mario </a:t>
            </a:r>
            <a:r>
              <a:rPr lang="it-IT" altLang="it-IT" sz="1800" dirty="0" err="1">
                <a:latin typeface="Cambria" panose="02040503050406030204" pitchFamily="18" charset="0"/>
              </a:rPr>
              <a:t>Scelba</a:t>
            </a:r>
            <a:endParaRPr lang="it-IT" altLang="it-IT" sz="1800" dirty="0">
              <a:latin typeface="Cambria" panose="02040503050406030204" pitchFamily="18" charset="0"/>
            </a:endParaRPr>
          </a:p>
        </p:txBody>
      </p:sp>
      <p:pic>
        <p:nvPicPr>
          <p:cNvPr id="15362" name="Picture 2" descr="Logo Università degli Studi di Teramo">
            <a:extLst>
              <a:ext uri="{FF2B5EF4-FFF2-40B4-BE49-F238E27FC236}">
                <a16:creationId xmlns:a16="http://schemas.microsoft.com/office/drawing/2014/main" id="{7C54EAD5-2A0B-4C3E-B36A-39983116D9B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132413"/>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A734190-AAA5-49ED-A4A1-EEBDA8E5F0F8}"/>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9219" name="Rectangle 3">
            <a:extLst>
              <a:ext uri="{FF2B5EF4-FFF2-40B4-BE49-F238E27FC236}">
                <a16:creationId xmlns:a16="http://schemas.microsoft.com/office/drawing/2014/main" id="{ABBA1D8E-554B-447A-BC02-333F1DEEC008}"/>
              </a:ext>
            </a:extLst>
          </p:cNvPr>
          <p:cNvSpPr>
            <a:spLocks noGrp="1" noChangeArrowheads="1"/>
          </p:cNvSpPr>
          <p:nvPr>
            <p:ph type="body" idx="1"/>
          </p:nvPr>
        </p:nvSpPr>
        <p:spPr>
          <a:xfrm>
            <a:off x="2591068" y="1495425"/>
            <a:ext cx="8915400" cy="4301497"/>
          </a:xfrm>
        </p:spPr>
        <p:txBody>
          <a:bodyPr>
            <a:normAutofit fontScale="85000" lnSpcReduction="10000"/>
          </a:bodyPr>
          <a:lstStyle/>
          <a:p>
            <a:pPr algn="just" eaLnBrk="1" hangingPunct="1">
              <a:lnSpc>
                <a:spcPct val="120000"/>
              </a:lnSpc>
            </a:pPr>
            <a:r>
              <a:rPr lang="it-IT" altLang="it-IT" sz="2000" dirty="0">
                <a:latin typeface="Cambria" panose="02040503050406030204" pitchFamily="18" charset="0"/>
              </a:rPr>
              <a:t>L'anticomunismo e l'atlantismo (adesione alla Nato nel 1949) furono il cemento della coalizione. L’adesione alla Nato è il primo significativo atto di politica estera dell’Italia postbellica e segna il reingresso dell’Italia nel contesto internazionale</a:t>
            </a:r>
          </a:p>
          <a:p>
            <a:pPr algn="just" eaLnBrk="1" hangingPunct="1">
              <a:lnSpc>
                <a:spcPct val="120000"/>
              </a:lnSpc>
            </a:pPr>
            <a:r>
              <a:rPr lang="it-IT" altLang="it-IT" sz="2000" dirty="0">
                <a:latin typeface="Cambria" panose="02040503050406030204" pitchFamily="18" charset="0"/>
              </a:rPr>
              <a:t>Nella prima legislatura (1948-1953) la formula politica del centrismo dette vita a tre governi De Gasperi che furono contraddistinti dalla cosiddetta stagione del riformismo dall'alto: </a:t>
            </a:r>
          </a:p>
          <a:p>
            <a:pPr lvl="1" algn="just" eaLnBrk="1" hangingPunct="1">
              <a:lnSpc>
                <a:spcPct val="120000"/>
              </a:lnSpc>
            </a:pPr>
            <a:r>
              <a:rPr lang="it-IT" altLang="it-IT" sz="1800" dirty="0">
                <a:latin typeface="Cambria" panose="02040503050406030204" pitchFamily="18" charset="0"/>
              </a:rPr>
              <a:t>leggi di riforma agraria e istituzione della Cassa per il Mezzogiorno (1950): dimensione politica dell’intervento, rilancio della produttività del sud, crescita dei ceti medi agricoli (tutti obbiettivi difficili e complessi da raggiungere – bacino elettorale monarchico e  missino)</a:t>
            </a:r>
          </a:p>
          <a:p>
            <a:pPr lvl="1" algn="just" eaLnBrk="1" hangingPunct="1">
              <a:lnSpc>
                <a:spcPct val="120000"/>
              </a:lnSpc>
            </a:pPr>
            <a:r>
              <a:rPr lang="it-IT" altLang="it-IT" sz="1800" dirty="0">
                <a:latin typeface="Cambria" panose="02040503050406030204" pitchFamily="18" charset="0"/>
              </a:rPr>
              <a:t>creazione dell'Eni </a:t>
            </a:r>
          </a:p>
          <a:p>
            <a:pPr lvl="1" algn="just" eaLnBrk="1" hangingPunct="1">
              <a:lnSpc>
                <a:spcPct val="120000"/>
              </a:lnSpc>
            </a:pPr>
            <a:r>
              <a:rPr lang="it-IT" altLang="it-IT" sz="1800" dirty="0">
                <a:latin typeface="Cambria" panose="02040503050406030204" pitchFamily="18" charset="0"/>
              </a:rPr>
              <a:t>legge Fanfani per l'edilizia popolare (1953). </a:t>
            </a:r>
          </a:p>
          <a:p>
            <a:pPr algn="just" eaLnBrk="1" hangingPunct="1">
              <a:lnSpc>
                <a:spcPct val="120000"/>
              </a:lnSpc>
            </a:pPr>
            <a:r>
              <a:rPr lang="it-IT" altLang="it-IT" sz="2000" dirty="0">
                <a:latin typeface="Cambria" panose="02040503050406030204" pitchFamily="18" charset="0"/>
              </a:rPr>
              <a:t>Sulla valenza politica della riforma agraria il fallimento è momentaneo anche se le resistenze dei notabili e latifondisti è fortissima</a:t>
            </a:r>
          </a:p>
        </p:txBody>
      </p:sp>
      <p:pic>
        <p:nvPicPr>
          <p:cNvPr id="14338" name="Picture 2" descr="Logo Università degli Studi di Teramo">
            <a:extLst>
              <a:ext uri="{FF2B5EF4-FFF2-40B4-BE49-F238E27FC236}">
                <a16:creationId xmlns:a16="http://schemas.microsoft.com/office/drawing/2014/main" id="{651E29A4-D645-4BCE-97C1-DEBFF97212C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331276FD-3053-4677-BBE3-72B110C8097C}"/>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0243" name="Rectangle 3">
            <a:extLst>
              <a:ext uri="{FF2B5EF4-FFF2-40B4-BE49-F238E27FC236}">
                <a16:creationId xmlns:a16="http://schemas.microsoft.com/office/drawing/2014/main" id="{F3A02C5A-CD10-4B11-98F7-8B7E8EF8A7D8}"/>
              </a:ext>
            </a:extLst>
          </p:cNvPr>
          <p:cNvSpPr>
            <a:spLocks noGrp="1" noChangeArrowheads="1"/>
          </p:cNvSpPr>
          <p:nvPr>
            <p:ph type="body" idx="1"/>
          </p:nvPr>
        </p:nvSpPr>
        <p:spPr/>
        <p:txBody>
          <a:bodyPr>
            <a:normAutofit/>
          </a:bodyPr>
          <a:lstStyle/>
          <a:p>
            <a:pPr algn="just" eaLnBrk="1" hangingPunct="1"/>
            <a:r>
              <a:rPr lang="it-IT" altLang="it-IT" dirty="0"/>
              <a:t>La ricostruzione economica è al centro del dibattito politico:</a:t>
            </a:r>
          </a:p>
          <a:p>
            <a:pPr lvl="1" algn="just" eaLnBrk="1" hangingPunct="1"/>
            <a:r>
              <a:rPr lang="it-IT" altLang="it-IT" sz="1800" dirty="0"/>
              <a:t>De Gasperi: continuità dell’indirizzo economico del 1947, lasciando le forze del mercato il più libere possibile senza interferenze statali</a:t>
            </a:r>
          </a:p>
          <a:p>
            <a:pPr lvl="1" algn="just" eaLnBrk="1" hangingPunct="1"/>
            <a:r>
              <a:rPr lang="it-IT" altLang="it-IT" sz="1800" dirty="0"/>
              <a:t>Scelte dettate anche dalla memoria della pianificazione economica fascista, ma anche dal ritardo della cultura economica italiana rispetto alle teorie </a:t>
            </a:r>
            <a:r>
              <a:rPr lang="it-IT" altLang="it-IT" sz="1800" dirty="0" err="1"/>
              <a:t>keinesiane</a:t>
            </a:r>
            <a:endParaRPr lang="it-IT" altLang="it-IT" sz="1800" dirty="0"/>
          </a:p>
          <a:p>
            <a:pPr lvl="1" algn="just" eaLnBrk="1" hangingPunct="1"/>
            <a:r>
              <a:rPr lang="it-IT" altLang="it-IT" sz="1800" dirty="0"/>
              <a:t>Si limitano così gli aiuti finanziari del Piano Marshall che non vengono utilizzati a piene mani, ma tesaurizzati per riempire le casse statali</a:t>
            </a:r>
          </a:p>
          <a:p>
            <a:pPr lvl="1" algn="just" eaLnBrk="1" hangingPunct="1"/>
            <a:r>
              <a:rPr lang="it-IT" altLang="it-IT" sz="1800" dirty="0"/>
              <a:t>Conseguenze pesanti per le classi lavoratrici: licenziamenti, disoccupazione, miseria; cresce una conflittualità sociale già diffusa nel paese per le condizioni materiali generali</a:t>
            </a:r>
          </a:p>
        </p:txBody>
      </p:sp>
      <p:pic>
        <p:nvPicPr>
          <p:cNvPr id="13314" name="Picture 2" descr="Logo Università degli Studi di Teramo">
            <a:extLst>
              <a:ext uri="{FF2B5EF4-FFF2-40B4-BE49-F238E27FC236}">
                <a16:creationId xmlns:a16="http://schemas.microsoft.com/office/drawing/2014/main" id="{70FB232F-1199-4039-872F-330CA441AA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B29E1D9-DBF8-46B8-84B4-30B076AA14E3}"/>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1267" name="Rectangle 3">
            <a:extLst>
              <a:ext uri="{FF2B5EF4-FFF2-40B4-BE49-F238E27FC236}">
                <a16:creationId xmlns:a16="http://schemas.microsoft.com/office/drawing/2014/main" id="{5EB9144F-72FC-45A0-89B8-C8EF5D8FB877}"/>
              </a:ext>
            </a:extLst>
          </p:cNvPr>
          <p:cNvSpPr>
            <a:spLocks noGrp="1" noChangeArrowheads="1"/>
          </p:cNvSpPr>
          <p:nvPr>
            <p:ph type="body" idx="1"/>
          </p:nvPr>
        </p:nvSpPr>
        <p:spPr/>
        <p:txBody>
          <a:bodyPr>
            <a:normAutofit fontScale="85000" lnSpcReduction="20000"/>
          </a:bodyPr>
          <a:lstStyle/>
          <a:p>
            <a:pPr algn="just" eaLnBrk="1" hangingPunct="1">
              <a:lnSpc>
                <a:spcPct val="110000"/>
              </a:lnSpc>
            </a:pPr>
            <a:r>
              <a:rPr lang="it-IT" altLang="it-IT" sz="2400" dirty="0">
                <a:latin typeface="Cambria" panose="02040503050406030204" pitchFamily="18" charset="0"/>
              </a:rPr>
              <a:t>I partiti minori:</a:t>
            </a:r>
          </a:p>
          <a:p>
            <a:pPr lvl="1" algn="just" eaLnBrk="1" hangingPunct="1">
              <a:lnSpc>
                <a:spcPct val="110000"/>
              </a:lnSpc>
            </a:pPr>
            <a:r>
              <a:rPr lang="it-IT" altLang="it-IT" sz="2000" dirty="0">
                <a:latin typeface="Cambria" panose="02040503050406030204" pitchFamily="18" charset="0"/>
              </a:rPr>
              <a:t>Il PSLI si avvia ad una mutazione genetica, andando verso un modello partitico di rappresentanza individuale (i legami si stringono sempre più verso determinati gruppi di interesse individuabili in fasce sociali deboli); è costretto ad avallare Nato e politica liberista anche se alla sua base c’era neutralismo e tutela delle classi subalterne</a:t>
            </a:r>
          </a:p>
          <a:p>
            <a:pPr lvl="1" algn="just" eaLnBrk="1" hangingPunct="1">
              <a:lnSpc>
                <a:spcPct val="110000"/>
              </a:lnSpc>
            </a:pPr>
            <a:endParaRPr lang="it-IT" altLang="it-IT" sz="2000" dirty="0">
              <a:latin typeface="Cambria" panose="02040503050406030204" pitchFamily="18" charset="0"/>
            </a:endParaRPr>
          </a:p>
          <a:p>
            <a:pPr lvl="1" algn="just" eaLnBrk="1" hangingPunct="1">
              <a:lnSpc>
                <a:spcPct val="110000"/>
              </a:lnSpc>
            </a:pPr>
            <a:r>
              <a:rPr lang="it-IT" altLang="it-IT" sz="2000" dirty="0">
                <a:latin typeface="Cambria" panose="02040503050406030204" pitchFamily="18" charset="0"/>
              </a:rPr>
              <a:t>Il PRI da sempre filoatlantico, si scontra con la politica liberista (è favorevole alle idee </a:t>
            </a:r>
            <a:r>
              <a:rPr lang="it-IT" altLang="it-IT" sz="2000" dirty="0" err="1">
                <a:latin typeface="Cambria" panose="02040503050406030204" pitchFamily="18" charset="0"/>
              </a:rPr>
              <a:t>keinesiane</a:t>
            </a:r>
            <a:r>
              <a:rPr lang="it-IT" altLang="it-IT" sz="2000" dirty="0">
                <a:latin typeface="Cambria" panose="02040503050406030204" pitchFamily="18" charset="0"/>
              </a:rPr>
              <a:t>); si batte contro l’occupazione ecclesiastica dello Stato e contro l’oscurantismo calato sul paese. Ha come bacino la borghesia più moderna</a:t>
            </a:r>
          </a:p>
          <a:p>
            <a:pPr lvl="1" algn="just" eaLnBrk="1" hangingPunct="1">
              <a:lnSpc>
                <a:spcPct val="110000"/>
              </a:lnSpc>
            </a:pPr>
            <a:endParaRPr lang="it-IT" altLang="it-IT" sz="2000" dirty="0">
              <a:latin typeface="Cambria" panose="02040503050406030204" pitchFamily="18" charset="0"/>
            </a:endParaRPr>
          </a:p>
          <a:p>
            <a:pPr lvl="1" algn="just" eaLnBrk="1" hangingPunct="1">
              <a:lnSpc>
                <a:spcPct val="110000"/>
              </a:lnSpc>
            </a:pPr>
            <a:r>
              <a:rPr lang="it-IT" altLang="it-IT" sz="2000" dirty="0">
                <a:latin typeface="Cambria" panose="02040503050406030204" pitchFamily="18" charset="0"/>
              </a:rPr>
              <a:t>Il PLI punto di riferimento dei settori agrari e imprenditoriali più retrivi; non condividono la riforma agraria</a:t>
            </a:r>
          </a:p>
        </p:txBody>
      </p:sp>
      <p:pic>
        <p:nvPicPr>
          <p:cNvPr id="12290" name="Picture 2" descr="Logo Università degli Studi di Teramo">
            <a:extLst>
              <a:ext uri="{FF2B5EF4-FFF2-40B4-BE49-F238E27FC236}">
                <a16:creationId xmlns:a16="http://schemas.microsoft.com/office/drawing/2014/main" id="{C85EA621-BE7A-4CF8-A6CA-9D301083C3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B9B989C5-48C5-4A11-9C46-3212DCFEB2FE}"/>
              </a:ext>
            </a:extLst>
          </p:cNvPr>
          <p:cNvSpPr>
            <a:spLocks noGrp="1" noChangeArrowheads="1"/>
          </p:cNvSpPr>
          <p:nvPr>
            <p:ph type="title"/>
          </p:nvPr>
        </p:nvSpPr>
        <p:spPr/>
        <p:txBody>
          <a:bodyPr/>
          <a:lstStyle/>
          <a:p>
            <a:pPr eaLnBrk="1" hangingPunct="1"/>
            <a:r>
              <a:rPr lang="it-IT" altLang="it-IT">
                <a:latin typeface="Cambria" panose="02040503050406030204" pitchFamily="18" charset="0"/>
              </a:rPr>
              <a:t>Gli anni del centrismo</a:t>
            </a:r>
          </a:p>
        </p:txBody>
      </p:sp>
      <p:sp>
        <p:nvSpPr>
          <p:cNvPr id="12291" name="Rectangle 3">
            <a:extLst>
              <a:ext uri="{FF2B5EF4-FFF2-40B4-BE49-F238E27FC236}">
                <a16:creationId xmlns:a16="http://schemas.microsoft.com/office/drawing/2014/main" id="{E6B0A8BF-DBCE-41AD-9BC9-B3DDD2D4A7F3}"/>
              </a:ext>
            </a:extLst>
          </p:cNvPr>
          <p:cNvSpPr>
            <a:spLocks noGrp="1" noChangeArrowheads="1"/>
          </p:cNvSpPr>
          <p:nvPr>
            <p:ph type="body" idx="1"/>
          </p:nvPr>
        </p:nvSpPr>
        <p:spPr/>
        <p:txBody>
          <a:bodyPr>
            <a:normAutofit fontScale="92500" lnSpcReduction="20000"/>
          </a:bodyPr>
          <a:lstStyle/>
          <a:p>
            <a:pPr algn="just" eaLnBrk="1" hangingPunct="1">
              <a:lnSpc>
                <a:spcPct val="110000"/>
              </a:lnSpc>
            </a:pPr>
            <a:r>
              <a:rPr lang="it-IT" altLang="it-IT" sz="2400" dirty="0">
                <a:latin typeface="Cambria" panose="02040503050406030204" pitchFamily="18" charset="0"/>
              </a:rPr>
              <a:t>La destra</a:t>
            </a:r>
          </a:p>
          <a:p>
            <a:pPr lvl="1" algn="just" eaLnBrk="1" hangingPunct="1">
              <a:lnSpc>
                <a:spcPct val="110000"/>
              </a:lnSpc>
            </a:pPr>
            <a:r>
              <a:rPr lang="it-IT" altLang="it-IT" sz="2000" dirty="0">
                <a:latin typeface="Cambria" panose="02040503050406030204" pitchFamily="18" charset="0"/>
              </a:rPr>
              <a:t>I monarchici: raccolgono la protesta dei latifondisti e dei notabili meridionali con le loro clientele; comunque nel sud ha un consenso importante anche per l’arretratezza politica e civile della popolazione. La sua forza si esprime nelle amministrazioni locali (Palermo, Napoli: Lauro)</a:t>
            </a:r>
          </a:p>
          <a:p>
            <a:pPr lvl="1" algn="just" eaLnBrk="1" hangingPunct="1">
              <a:lnSpc>
                <a:spcPct val="110000"/>
              </a:lnSpc>
            </a:pPr>
            <a:endParaRPr lang="it-IT" altLang="it-IT" sz="2000" dirty="0">
              <a:latin typeface="Cambria" panose="02040503050406030204" pitchFamily="18" charset="0"/>
            </a:endParaRPr>
          </a:p>
          <a:p>
            <a:pPr lvl="1" algn="just" eaLnBrk="1" hangingPunct="1">
              <a:lnSpc>
                <a:spcPct val="110000"/>
              </a:lnSpc>
            </a:pPr>
            <a:r>
              <a:rPr lang="it-IT" altLang="it-IT" sz="2000" dirty="0">
                <a:latin typeface="Cambria" panose="02040503050406030204" pitchFamily="18" charset="0"/>
              </a:rPr>
              <a:t>Il MSI (nato ufficialmente il 26 dicembre 1946) ha un insediamento nazionale con radici nel sottoproletariato e nella </a:t>
            </a:r>
            <a:r>
              <a:rPr lang="it-IT" altLang="it-IT" sz="2000" dirty="0" err="1">
                <a:latin typeface="Cambria" panose="02040503050406030204" pitchFamily="18" charset="0"/>
              </a:rPr>
              <a:t>sottoborghesia</a:t>
            </a:r>
            <a:r>
              <a:rPr lang="it-IT" altLang="it-IT" sz="2000" dirty="0">
                <a:latin typeface="Cambria" panose="02040503050406030204" pitchFamily="18" charset="0"/>
              </a:rPr>
              <a:t>; in genere sono cittadini senza riferimenti politici forti non aggregabili a sinistra. La carica di protesta li spinge verso un neofascismo dai due volti: legalitario/parlamentare; movimentista/organizzatore di luoghi e spazi della destra</a:t>
            </a:r>
          </a:p>
        </p:txBody>
      </p:sp>
      <p:pic>
        <p:nvPicPr>
          <p:cNvPr id="11266" name="Picture 2" descr="Logo Università degli Studi di Teramo">
            <a:extLst>
              <a:ext uri="{FF2B5EF4-FFF2-40B4-BE49-F238E27FC236}">
                <a16:creationId xmlns:a16="http://schemas.microsoft.com/office/drawing/2014/main" id="{F15E09ED-7140-47E2-B8FD-53B461CEBC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712" y="5387347"/>
            <a:ext cx="2095500" cy="1047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93</TotalTime>
  <Words>2208</Words>
  <Application>Microsoft Office PowerPoint</Application>
  <PresentationFormat>Widescreen</PresentationFormat>
  <Paragraphs>114</Paragraphs>
  <Slides>18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18</vt:i4>
      </vt:variant>
    </vt:vector>
  </HeadingPairs>
  <TitlesOfParts>
    <vt:vector size="24" baseType="lpstr">
      <vt:lpstr>Arial</vt:lpstr>
      <vt:lpstr>Cambria</vt:lpstr>
      <vt:lpstr>Century Gothic</vt:lpstr>
      <vt:lpstr>Times New Roman</vt:lpstr>
      <vt:lpstr>Wingdings 3</vt:lpstr>
      <vt:lpstr>Filo</vt:lpstr>
      <vt:lpstr>Gli anni del centrismo 1948(47) -1960</vt:lpstr>
      <vt:lpstr>Gli anni del centrismo</vt:lpstr>
      <vt:lpstr>Gli anni del centrismo</vt:lpstr>
      <vt:lpstr>Gli anni del centrismo</vt:lpstr>
      <vt:lpstr>Gli anni del centrismo</vt:lpstr>
      <vt:lpstr>Gli anni del centrismo</vt:lpstr>
      <vt:lpstr>Gli anni del centrismo</vt:lpstr>
      <vt:lpstr>Gli anni del centrismo</vt:lpstr>
      <vt:lpstr>Gli anni del centrismo</vt:lpstr>
      <vt:lpstr>Gli anni del centrismo</vt:lpstr>
      <vt:lpstr>Gli anni del centrismo</vt:lpstr>
      <vt:lpstr>Gli anni del centrismo</vt:lpstr>
      <vt:lpstr>Gli anni del centrismo</vt:lpstr>
      <vt:lpstr>Gli anni del centrismo</vt:lpstr>
      <vt:lpstr>Gli anni del centrismo</vt:lpstr>
      <vt:lpstr>Gli anni del centrismo</vt:lpstr>
      <vt:lpstr>Gli anni del centrismo</vt:lpstr>
      <vt:lpstr>La fine del centrismo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anni del centrismo 1948(47) -1960</dc:title>
  <dc:creator>utente</dc:creator>
  <cp:lastModifiedBy>utente</cp:lastModifiedBy>
  <cp:revision>6</cp:revision>
  <dcterms:created xsi:type="dcterms:W3CDTF">2020-12-17T17:21:44Z</dcterms:created>
  <dcterms:modified xsi:type="dcterms:W3CDTF">2023-01-20T09:30:53Z</dcterms:modified>
</cp:coreProperties>
</file>