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5"/>
  </p:normalViewPr>
  <p:slideViewPr>
    <p:cSldViewPr snapToGrid="0">
      <p:cViewPr>
        <p:scale>
          <a:sx n="106" d="100"/>
          <a:sy n="106" d="100"/>
        </p:scale>
        <p:origin x="79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4AB3FF-D7B9-D6A4-A30A-F41747BB78B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8C6D15D-A9C7-44A3-4DFD-A8D87277EC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760CA2E-CCA6-672C-D7DE-9AB3E5759DB3}"/>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5" name="Segnaposto piè di pagina 4">
            <a:extLst>
              <a:ext uri="{FF2B5EF4-FFF2-40B4-BE49-F238E27FC236}">
                <a16:creationId xmlns:a16="http://schemas.microsoft.com/office/drawing/2014/main" id="{6591B733-32DF-D629-F449-68DBEC9F9E2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23A0289-0FEB-A32D-FC2D-24C01BC9CE86}"/>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917902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E6AD4D-9A5C-CD8A-5984-03AB9C51DD1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12E50DF-7AB9-7D81-1C53-6B1EFA08FA6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6E02788-AB34-11C0-DD7B-C197A38B7DA7}"/>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5" name="Segnaposto piè di pagina 4">
            <a:extLst>
              <a:ext uri="{FF2B5EF4-FFF2-40B4-BE49-F238E27FC236}">
                <a16:creationId xmlns:a16="http://schemas.microsoft.com/office/drawing/2014/main" id="{419BF26D-712A-485C-9E10-97BA2B19A6B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85F71E9-FE8B-98CF-9F5B-8F31BBA357DF}"/>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2052241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386785E-DC69-3C26-E37C-2A8799DB32E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4B0ACA3-F173-E2AE-9372-F53D129945B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0D93A30-A21B-52BC-E424-55AC7A204983}"/>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5" name="Segnaposto piè di pagina 4">
            <a:extLst>
              <a:ext uri="{FF2B5EF4-FFF2-40B4-BE49-F238E27FC236}">
                <a16:creationId xmlns:a16="http://schemas.microsoft.com/office/drawing/2014/main" id="{82768ECA-FA78-BB64-EF72-D86D7E3513E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F2BAE6E-8CD6-095B-D927-4544372F62F3}"/>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4266074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F7D19A-BAB7-8F8A-7FE3-DCD36A7E123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B55ADD5-52B3-5D17-E6E4-F311B50EC53A}"/>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81B6BC8-D9D6-BBB3-A0E7-E65F29B2D86E}"/>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5" name="Segnaposto piè di pagina 4">
            <a:extLst>
              <a:ext uri="{FF2B5EF4-FFF2-40B4-BE49-F238E27FC236}">
                <a16:creationId xmlns:a16="http://schemas.microsoft.com/office/drawing/2014/main" id="{E5D6D342-F336-C101-0FEF-10DDFCE09B5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01CF77F-0DEE-113D-DFFF-0139C5CE0EC3}"/>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2891930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882B77-35FC-A7B1-D677-027AAAF29C3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3BB7BDD2-1A1B-7048-D92B-838AB641C0C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C922474-1FD9-A52E-0F6C-716542C941CA}"/>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5" name="Segnaposto piè di pagina 4">
            <a:extLst>
              <a:ext uri="{FF2B5EF4-FFF2-40B4-BE49-F238E27FC236}">
                <a16:creationId xmlns:a16="http://schemas.microsoft.com/office/drawing/2014/main" id="{3DD9FB91-D1F4-F75D-5219-5095DFCF503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CA96C3A-FFDE-5E77-72E0-8F06D5106C49}"/>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2532396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F659A6-3B7B-DF01-3BAA-4D153FF6E1D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00C63CC-56B8-52EB-5EBA-ECAA72E94503}"/>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2F24622-46FF-14A0-04D0-54E5FA52AD8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60C692F-C051-4A47-8CAD-038CD07011A2}"/>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6" name="Segnaposto piè di pagina 5">
            <a:extLst>
              <a:ext uri="{FF2B5EF4-FFF2-40B4-BE49-F238E27FC236}">
                <a16:creationId xmlns:a16="http://schemas.microsoft.com/office/drawing/2014/main" id="{A2E22B1D-D3C4-252A-A262-704302C8B06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938D366-8DE9-50DF-F224-90B7EFC562F7}"/>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4084223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598C6-7A1E-EE0C-A811-101B51E6E93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F8F2236-6CCF-0A60-4D41-6D31C5C64A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69CFD092-F25C-CA25-CE41-437E7D69230E}"/>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3E9DCC01-E262-E928-71CF-2EC5F80725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093559C-DBD7-0FF9-3FE8-C59CA22A7A4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1F87D78-1595-3B3A-A793-AB4F20BEAD82}"/>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8" name="Segnaposto piè di pagina 7">
            <a:extLst>
              <a:ext uri="{FF2B5EF4-FFF2-40B4-BE49-F238E27FC236}">
                <a16:creationId xmlns:a16="http://schemas.microsoft.com/office/drawing/2014/main" id="{71880ACD-D98F-A204-ADE2-4645ECB9559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4AC0704B-585C-9D96-7EE7-395A137F0BF5}"/>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1309493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D3CBDC-A007-27D7-10E8-44CA01FF4E4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E736682-7084-EBC5-9DAC-500480D54209}"/>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4" name="Segnaposto piè di pagina 3">
            <a:extLst>
              <a:ext uri="{FF2B5EF4-FFF2-40B4-BE49-F238E27FC236}">
                <a16:creationId xmlns:a16="http://schemas.microsoft.com/office/drawing/2014/main" id="{F0B7CFDA-9828-9765-4172-F9FEE12ED84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ED9E3C8-8A99-A9B1-94CC-8B880B147C2A}"/>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391409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83FC964-9EC8-429B-D3E9-51A6F33F2A71}"/>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3" name="Segnaposto piè di pagina 2">
            <a:extLst>
              <a:ext uri="{FF2B5EF4-FFF2-40B4-BE49-F238E27FC236}">
                <a16:creationId xmlns:a16="http://schemas.microsoft.com/office/drawing/2014/main" id="{22017011-27A9-047F-9475-E41C682B4BBA}"/>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8BC3D51-0AD6-2CA9-A1D0-5B75A33EAB71}"/>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1319511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A3697C-F6EA-B924-FC0D-B60AEEEA13F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35327EE-5B74-789B-FCD7-8FF40A7AFF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34104AD-3EDC-4943-66C2-DCDEF3BB25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CDF73A6-3847-96A8-1E30-4718C764A03E}"/>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6" name="Segnaposto piè di pagina 5">
            <a:extLst>
              <a:ext uri="{FF2B5EF4-FFF2-40B4-BE49-F238E27FC236}">
                <a16:creationId xmlns:a16="http://schemas.microsoft.com/office/drawing/2014/main" id="{C3366FEC-584E-1E0F-6491-7C0381C199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4A8B942-A6E7-FFB5-D55B-F9465425C34D}"/>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3439734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3127BF-157B-8810-A4CE-E108E6F1A33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50038E0-CF36-88A0-7EE2-E469D4CA1F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408962D-3CF6-ADDE-25EC-CBDE8D6C30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68AC526-A3E5-548D-7F72-B7C0472F18E1}"/>
              </a:ext>
            </a:extLst>
          </p:cNvPr>
          <p:cNvSpPr>
            <a:spLocks noGrp="1"/>
          </p:cNvSpPr>
          <p:nvPr>
            <p:ph type="dt" sz="half" idx="10"/>
          </p:nvPr>
        </p:nvSpPr>
        <p:spPr/>
        <p:txBody>
          <a:bodyPr/>
          <a:lstStyle/>
          <a:p>
            <a:fld id="{9A88BBFC-7474-374F-AA40-943E1B364C86}" type="datetimeFigureOut">
              <a:rPr lang="it-IT" smtClean="0"/>
              <a:t>25/06/24</a:t>
            </a:fld>
            <a:endParaRPr lang="it-IT"/>
          </a:p>
        </p:txBody>
      </p:sp>
      <p:sp>
        <p:nvSpPr>
          <p:cNvPr id="6" name="Segnaposto piè di pagina 5">
            <a:extLst>
              <a:ext uri="{FF2B5EF4-FFF2-40B4-BE49-F238E27FC236}">
                <a16:creationId xmlns:a16="http://schemas.microsoft.com/office/drawing/2014/main" id="{337B79C9-D973-EBD7-0C32-4E2182318BA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4BADA22-3120-CD28-D1B6-621E3FCC549F}"/>
              </a:ext>
            </a:extLst>
          </p:cNvPr>
          <p:cNvSpPr>
            <a:spLocks noGrp="1"/>
          </p:cNvSpPr>
          <p:nvPr>
            <p:ph type="sldNum" sz="quarter" idx="12"/>
          </p:nvPr>
        </p:nvSpPr>
        <p:spPr/>
        <p:txBody>
          <a:bodyPr/>
          <a:lstStyle/>
          <a:p>
            <a:fld id="{CF4B55E2-C95A-D445-8342-C91E1595DCED}" type="slidenum">
              <a:rPr lang="it-IT" smtClean="0"/>
              <a:t>‹N›</a:t>
            </a:fld>
            <a:endParaRPr lang="it-IT"/>
          </a:p>
        </p:txBody>
      </p:sp>
    </p:spTree>
    <p:extLst>
      <p:ext uri="{BB962C8B-B14F-4D97-AF65-F5344CB8AC3E}">
        <p14:creationId xmlns:p14="http://schemas.microsoft.com/office/powerpoint/2010/main" val="392867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8F2CABD-D4E6-2387-2678-D0A959A78D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49F016F-88D1-969B-8D5E-74C23718CA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D59AACD-8FAB-A80C-0227-759EBF5F8F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88BBFC-7474-374F-AA40-943E1B364C86}" type="datetimeFigureOut">
              <a:rPr lang="it-IT" smtClean="0"/>
              <a:t>25/06/24</a:t>
            </a:fld>
            <a:endParaRPr lang="it-IT"/>
          </a:p>
        </p:txBody>
      </p:sp>
      <p:sp>
        <p:nvSpPr>
          <p:cNvPr id="5" name="Segnaposto piè di pagina 4">
            <a:extLst>
              <a:ext uri="{FF2B5EF4-FFF2-40B4-BE49-F238E27FC236}">
                <a16:creationId xmlns:a16="http://schemas.microsoft.com/office/drawing/2014/main" id="{EB9AC2FB-0ED6-0867-A31D-6F6E633C50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0790C1CA-0E32-845A-83E4-A7DAB3BE13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4B55E2-C95A-D445-8342-C91E1595DCED}" type="slidenum">
              <a:rPr lang="it-IT" smtClean="0"/>
              <a:t>‹N›</a:t>
            </a:fld>
            <a:endParaRPr lang="it-IT"/>
          </a:p>
        </p:txBody>
      </p:sp>
    </p:spTree>
    <p:extLst>
      <p:ext uri="{BB962C8B-B14F-4D97-AF65-F5344CB8AC3E}">
        <p14:creationId xmlns:p14="http://schemas.microsoft.com/office/powerpoint/2010/main" val="649268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C70A7A-B7EF-73CF-B742-B3D309143989}"/>
              </a:ext>
            </a:extLst>
          </p:cNvPr>
          <p:cNvSpPr>
            <a:spLocks noGrp="1"/>
          </p:cNvSpPr>
          <p:nvPr>
            <p:ph type="ctrTitle"/>
          </p:nvPr>
        </p:nvSpPr>
        <p:spPr>
          <a:xfrm>
            <a:off x="1524000" y="1854200"/>
            <a:ext cx="9144000" cy="929323"/>
          </a:xfrm>
        </p:spPr>
        <p:txBody>
          <a:bodyPr>
            <a:normAutofit fontScale="90000"/>
          </a:bodyPr>
          <a:lstStyle/>
          <a:p>
            <a:br>
              <a:rPr lang="it-IT" dirty="0"/>
            </a:br>
            <a:r>
              <a:rPr lang="it-IT" sz="4000" b="1" dirty="0">
                <a:solidFill>
                  <a:srgbClr val="00B0F0"/>
                </a:solidFill>
                <a:latin typeface="Calibri" panose="020F0502020204030204" pitchFamily="34" charset="0"/>
                <a:cs typeface="Calibri" panose="020F0502020204030204" pitchFamily="34" charset="0"/>
              </a:rPr>
              <a:t>L’ineludibile incidenza del diritto europeo </a:t>
            </a:r>
            <a:endParaRPr lang="it-IT" dirty="0">
              <a:solidFill>
                <a:srgbClr val="00B0F0"/>
              </a:solidFill>
              <a:latin typeface="Calibri" panose="020F0502020204030204" pitchFamily="34" charset="0"/>
              <a:cs typeface="Calibri" panose="020F0502020204030204" pitchFamily="34" charset="0"/>
            </a:endParaRPr>
          </a:p>
        </p:txBody>
      </p:sp>
      <p:sp>
        <p:nvSpPr>
          <p:cNvPr id="3" name="Sottotitolo 2">
            <a:extLst>
              <a:ext uri="{FF2B5EF4-FFF2-40B4-BE49-F238E27FC236}">
                <a16:creationId xmlns:a16="http://schemas.microsoft.com/office/drawing/2014/main" id="{6D01247F-1351-F2DC-0F99-5D2767B86233}"/>
              </a:ext>
            </a:extLst>
          </p:cNvPr>
          <p:cNvSpPr>
            <a:spLocks noGrp="1"/>
          </p:cNvSpPr>
          <p:nvPr>
            <p:ph type="subTitle" idx="1"/>
          </p:nvPr>
        </p:nvSpPr>
        <p:spPr>
          <a:xfrm>
            <a:off x="1524000" y="3256598"/>
            <a:ext cx="9144000" cy="685482"/>
          </a:xfrm>
        </p:spPr>
        <p:txBody>
          <a:bodyPr/>
          <a:lstStyle/>
          <a:p>
            <a:r>
              <a:rPr lang="it-IT" b="1" dirty="0">
                <a:solidFill>
                  <a:srgbClr val="0070C0"/>
                </a:solidFill>
              </a:rPr>
              <a:t>Dr. Alessandro Nato</a:t>
            </a:r>
          </a:p>
        </p:txBody>
      </p:sp>
      <p:pic>
        <p:nvPicPr>
          <p:cNvPr id="5" name="Immagine 4">
            <a:extLst>
              <a:ext uri="{FF2B5EF4-FFF2-40B4-BE49-F238E27FC236}">
                <a16:creationId xmlns:a16="http://schemas.microsoft.com/office/drawing/2014/main" id="{8F431BAB-FB76-F6A8-E470-83F5AFF4E3A1}"/>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6" name="Immagine 5">
            <a:extLst>
              <a:ext uri="{FF2B5EF4-FFF2-40B4-BE49-F238E27FC236}">
                <a16:creationId xmlns:a16="http://schemas.microsoft.com/office/drawing/2014/main" id="{FB23804A-197E-E142-BBC0-2E2A10381259}"/>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1387968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3C636E-8664-395F-E287-1919BE5D2646}"/>
              </a:ext>
            </a:extLst>
          </p:cNvPr>
          <p:cNvSpPr>
            <a:spLocks noGrp="1"/>
          </p:cNvSpPr>
          <p:nvPr>
            <p:ph type="title"/>
          </p:nvPr>
        </p:nvSpPr>
        <p:spPr>
          <a:xfrm>
            <a:off x="838200" y="365125"/>
            <a:ext cx="10515600" cy="691515"/>
          </a:xfrm>
        </p:spPr>
        <p:txBody>
          <a:bodyPr>
            <a:normAutofit fontScale="90000"/>
          </a:bodyPr>
          <a:lstStyle/>
          <a:p>
            <a:r>
              <a:rPr lang="it-IT" sz="4400" b="1" dirty="0">
                <a:solidFill>
                  <a:srgbClr val="00B0F0"/>
                </a:solidFill>
                <a:latin typeface="Calibri" panose="020F0502020204030204" pitchFamily="34" charset="0"/>
                <a:cs typeface="Calibri" panose="020F0502020204030204" pitchFamily="34" charset="0"/>
              </a:rPr>
              <a:t>2. Efficacia diretta</a:t>
            </a:r>
            <a:endParaRPr lang="it-IT" dirty="0"/>
          </a:p>
        </p:txBody>
      </p:sp>
      <p:sp>
        <p:nvSpPr>
          <p:cNvPr id="3" name="Segnaposto contenuto 2">
            <a:extLst>
              <a:ext uri="{FF2B5EF4-FFF2-40B4-BE49-F238E27FC236}">
                <a16:creationId xmlns:a16="http://schemas.microsoft.com/office/drawing/2014/main" id="{FE87A1C3-F9DD-7BA6-66D2-4EDDEDE7C507}"/>
              </a:ext>
            </a:extLst>
          </p:cNvPr>
          <p:cNvSpPr>
            <a:spLocks noGrp="1"/>
          </p:cNvSpPr>
          <p:nvPr>
            <p:ph idx="1"/>
          </p:nvPr>
        </p:nvSpPr>
        <p:spPr>
          <a:xfrm>
            <a:off x="838200" y="1134110"/>
            <a:ext cx="10515600" cy="4351338"/>
          </a:xfrm>
        </p:spPr>
        <p:txBody>
          <a:bodyPr/>
          <a:lstStyle/>
          <a:p>
            <a:r>
              <a:rPr lang="it-IT" sz="2400" dirty="0">
                <a:latin typeface="Calibri" panose="020F0502020204030204" pitchFamily="34" charset="0"/>
                <a:cs typeface="Calibri" panose="020F0502020204030204" pitchFamily="34" charset="0"/>
              </a:rPr>
              <a:t>Come si colloca la situazione descritta in Comune di Ginosa rispetto alle categorie dell’effetto diretto?</a:t>
            </a:r>
          </a:p>
          <a:p>
            <a:endParaRPr lang="it-IT" sz="2400" dirty="0">
              <a:latin typeface="Calibri" panose="020F0502020204030204" pitchFamily="34" charset="0"/>
              <a:cs typeface="Calibri" panose="020F0502020204030204" pitchFamily="34" charset="0"/>
            </a:endParaRPr>
          </a:p>
          <a:p>
            <a:r>
              <a:rPr lang="it-IT" sz="2400" dirty="0">
                <a:solidFill>
                  <a:srgbClr val="000007"/>
                </a:solidFill>
                <a:effectLst/>
                <a:latin typeface="Calibri" panose="020F0502020204030204" pitchFamily="34" charset="0"/>
                <a:cs typeface="Calibri" panose="020F0502020204030204" pitchFamily="34" charset="0"/>
              </a:rPr>
              <a:t>È peculiare in quanto vede due organi dello Stato italiano confrontarsi e non lo Stato contro un privato </a:t>
            </a:r>
          </a:p>
          <a:p>
            <a:r>
              <a:rPr lang="it-IT" sz="2400" dirty="0">
                <a:solidFill>
                  <a:srgbClr val="000007"/>
                </a:solidFill>
                <a:latin typeface="Calibri" panose="020F0502020204030204" pitchFamily="34" charset="0"/>
                <a:cs typeface="Calibri" panose="020F0502020204030204" pitchFamily="34" charset="0"/>
              </a:rPr>
              <a:t>Esula dai classici rapporti triangolari</a:t>
            </a:r>
          </a:p>
          <a:p>
            <a:r>
              <a:rPr lang="it-IT" sz="2400" dirty="0">
                <a:solidFill>
                  <a:srgbClr val="000007"/>
                </a:solidFill>
                <a:latin typeface="Calibri" panose="020F0502020204030204" pitchFamily="34" charset="0"/>
                <a:cs typeface="Calibri" panose="020F0502020204030204" pitchFamily="34" charset="0"/>
              </a:rPr>
              <a:t>Interessa due autorità pubbliche</a:t>
            </a:r>
          </a:p>
          <a:p>
            <a:r>
              <a:rPr lang="it-IT" sz="2400" dirty="0">
                <a:solidFill>
                  <a:srgbClr val="000007"/>
                </a:solidFill>
                <a:latin typeface="Calibri" panose="020F0502020204030204" pitchFamily="34" charset="0"/>
                <a:cs typeface="Calibri" panose="020F0502020204030204" pitchFamily="34" charset="0"/>
              </a:rPr>
              <a:t>Figura del rombo: quadrilatero, vertici concessionari entranti e uscenti/autorità pubbliche</a:t>
            </a:r>
            <a:endParaRPr lang="it-IT" sz="24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742047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7EA48C-8D72-EFB3-BCAB-C49318884040}"/>
              </a:ext>
            </a:extLst>
          </p:cNvPr>
          <p:cNvSpPr>
            <a:spLocks noGrp="1"/>
          </p:cNvSpPr>
          <p:nvPr>
            <p:ph type="title"/>
          </p:nvPr>
        </p:nvSpPr>
        <p:spPr>
          <a:xfrm>
            <a:off x="838200" y="365125"/>
            <a:ext cx="10515600" cy="752475"/>
          </a:xfrm>
        </p:spPr>
        <p:txBody>
          <a:bodyPr>
            <a:normAutofit/>
          </a:bodyPr>
          <a:lstStyle/>
          <a:p>
            <a:r>
              <a:rPr lang="it-IT" sz="3600" b="1" dirty="0">
                <a:solidFill>
                  <a:srgbClr val="00B0F0"/>
                </a:solidFill>
              </a:rPr>
              <a:t>3. Opere inamovibili e indennizzo</a:t>
            </a:r>
          </a:p>
        </p:txBody>
      </p:sp>
      <p:sp>
        <p:nvSpPr>
          <p:cNvPr id="3" name="Segnaposto contenuto 2">
            <a:extLst>
              <a:ext uri="{FF2B5EF4-FFF2-40B4-BE49-F238E27FC236}">
                <a16:creationId xmlns:a16="http://schemas.microsoft.com/office/drawing/2014/main" id="{20F2D7AF-8FC2-5C94-EAA7-BAEB7A419777}"/>
              </a:ext>
            </a:extLst>
          </p:cNvPr>
          <p:cNvSpPr>
            <a:spLocks noGrp="1"/>
          </p:cNvSpPr>
          <p:nvPr>
            <p:ph idx="1"/>
          </p:nvPr>
        </p:nvSpPr>
        <p:spPr>
          <a:xfrm>
            <a:off x="756920" y="1523999"/>
            <a:ext cx="10515600" cy="4080669"/>
          </a:xfrm>
        </p:spPr>
        <p:txBody>
          <a:bodyPr/>
          <a:lstStyle/>
          <a:p>
            <a:pPr algn="just"/>
            <a:r>
              <a:rPr lang="it-IT" sz="2400" dirty="0">
                <a:solidFill>
                  <a:srgbClr val="000007"/>
                </a:solidFill>
                <a:latin typeface="Calibri" panose="020F0502020204030204" pitchFamily="34" charset="0"/>
                <a:cs typeface="Calibri" panose="020F0502020204030204" pitchFamily="34" charset="0"/>
              </a:rPr>
              <a:t>Q</a:t>
            </a:r>
            <a:r>
              <a:rPr lang="it-IT" sz="2400" dirty="0">
                <a:solidFill>
                  <a:srgbClr val="000007"/>
                </a:solidFill>
                <a:effectLst/>
                <a:latin typeface="Calibri" panose="020F0502020204030204" pitchFamily="34" charset="0"/>
                <a:cs typeface="Calibri" panose="020F0502020204030204" pitchFamily="34" charset="0"/>
              </a:rPr>
              <a:t>uestione delle opere inamovibili e dell’indennizzo da riconoscere ai concessionari uscenti. </a:t>
            </a:r>
            <a:endParaRPr lang="it-IT" sz="2400" dirty="0">
              <a:latin typeface="Calibri" panose="020F0502020204030204" pitchFamily="34" charset="0"/>
              <a:cs typeface="Calibri" panose="020F0502020204030204" pitchFamily="34" charset="0"/>
            </a:endParaRPr>
          </a:p>
          <a:p>
            <a:pPr algn="just"/>
            <a:r>
              <a:rPr lang="it-IT" sz="2400" dirty="0">
                <a:latin typeface="Calibri" panose="020F0502020204030204" pitchFamily="34" charset="0"/>
                <a:cs typeface="Calibri" panose="020F0502020204030204" pitchFamily="34" charset="0"/>
              </a:rPr>
              <a:t>Ossia:</a:t>
            </a:r>
          </a:p>
          <a:p>
            <a:pPr algn="just"/>
            <a:r>
              <a:rPr lang="it-IT" sz="2400" dirty="0">
                <a:solidFill>
                  <a:srgbClr val="000007"/>
                </a:solidFill>
                <a:effectLst/>
                <a:latin typeface="Calibri" panose="020F0502020204030204" pitchFamily="34" charset="0"/>
                <a:cs typeface="Calibri" panose="020F0502020204030204" pitchFamily="34" charset="0"/>
              </a:rPr>
              <a:t>se in applicazione dell’art. 12, par. 1 e 2, della direttiva 2006/123/CE si verifichi l’effetto in circostanza dell’art. 49 del Codice della Navigazione – ossia che all’atto di cessazione della concessione tutte le opere non amovibili restano acquisite dallo Stato senza alcun compromesso o rimborso – di causare lesioni al diritto fondamentale di proprietà e, precisamente, all’art. 17, par. 1, della Carta dei diritti fondamentali. </a:t>
            </a:r>
            <a:endParaRPr lang="it-IT" sz="24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669567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021FCE-EAA2-80C0-037C-F6FF3FC2B08C}"/>
              </a:ext>
            </a:extLst>
          </p:cNvPr>
          <p:cNvSpPr>
            <a:spLocks noGrp="1"/>
          </p:cNvSpPr>
          <p:nvPr>
            <p:ph type="title"/>
          </p:nvPr>
        </p:nvSpPr>
        <p:spPr>
          <a:xfrm>
            <a:off x="838200" y="365126"/>
            <a:ext cx="10515600" cy="934286"/>
          </a:xfrm>
        </p:spPr>
        <p:txBody>
          <a:bodyPr>
            <a:normAutofit/>
          </a:bodyPr>
          <a:lstStyle/>
          <a:p>
            <a:r>
              <a:rPr lang="it-IT" sz="4000" b="1" dirty="0">
                <a:solidFill>
                  <a:srgbClr val="00B0F0"/>
                </a:solidFill>
              </a:rPr>
              <a:t>3. Opere inamovibili e indennizzo</a:t>
            </a:r>
            <a:endParaRPr lang="it-IT" sz="4000" dirty="0"/>
          </a:p>
        </p:txBody>
      </p:sp>
      <p:sp>
        <p:nvSpPr>
          <p:cNvPr id="3" name="Segnaposto contenuto 2">
            <a:extLst>
              <a:ext uri="{FF2B5EF4-FFF2-40B4-BE49-F238E27FC236}">
                <a16:creationId xmlns:a16="http://schemas.microsoft.com/office/drawing/2014/main" id="{0DD6B355-280A-202F-FA48-0291E63D7202}"/>
              </a:ext>
            </a:extLst>
          </p:cNvPr>
          <p:cNvSpPr>
            <a:spLocks noGrp="1"/>
          </p:cNvSpPr>
          <p:nvPr>
            <p:ph idx="1"/>
          </p:nvPr>
        </p:nvSpPr>
        <p:spPr>
          <a:xfrm>
            <a:off x="838200" y="1672388"/>
            <a:ext cx="10515600" cy="4820485"/>
          </a:xfrm>
        </p:spPr>
        <p:txBody>
          <a:bodyPr/>
          <a:lstStyle/>
          <a:p>
            <a:pPr algn="just"/>
            <a:r>
              <a:rPr lang="it-IT" sz="2400" dirty="0">
                <a:solidFill>
                  <a:srgbClr val="000007"/>
                </a:solidFill>
                <a:latin typeface="Calibri" panose="020F0502020204030204" pitchFamily="34" charset="0"/>
                <a:cs typeface="Calibri" panose="020F0502020204030204" pitchFamily="34" charset="0"/>
              </a:rPr>
              <a:t>I</a:t>
            </a:r>
            <a:r>
              <a:rPr lang="it-IT" sz="2400" dirty="0">
                <a:solidFill>
                  <a:srgbClr val="000007"/>
                </a:solidFill>
                <a:effectLst/>
                <a:latin typeface="Calibri" panose="020F0502020204030204" pitchFamily="34" charset="0"/>
                <a:cs typeface="Calibri" panose="020F0502020204030204" pitchFamily="34" charset="0"/>
              </a:rPr>
              <a:t>l tema della violazione dell’art. 17 della Carta dei diritti fondamentali è strettamente collegato con quello dell’indennizzo a favore dei concessionari congedanti. </a:t>
            </a:r>
            <a:endParaRPr lang="it-IT" sz="3600" dirty="0">
              <a:latin typeface="Calibri" panose="020F0502020204030204" pitchFamily="34" charset="0"/>
              <a:cs typeface="Calibri" panose="020F0502020204030204" pitchFamily="34" charset="0"/>
            </a:endParaRPr>
          </a:p>
          <a:p>
            <a:pPr algn="just"/>
            <a:r>
              <a:rPr lang="it-IT" sz="2000" dirty="0">
                <a:solidFill>
                  <a:srgbClr val="000007"/>
                </a:solidFill>
                <a:effectLst/>
                <a:latin typeface="Calibri" panose="020F0502020204030204" pitchFamily="34" charset="0"/>
                <a:cs typeface="Calibri" panose="020F0502020204030204" pitchFamily="34" charset="0"/>
              </a:rPr>
              <a:t>In </a:t>
            </a:r>
            <a:r>
              <a:rPr lang="it-IT" sz="2000" i="1" dirty="0">
                <a:solidFill>
                  <a:srgbClr val="000007"/>
                </a:solidFill>
                <a:effectLst/>
                <a:latin typeface="Calibri" panose="020F0502020204030204" pitchFamily="34" charset="0"/>
                <a:cs typeface="Calibri" panose="020F0502020204030204" pitchFamily="34" charset="0"/>
              </a:rPr>
              <a:t>primis</a:t>
            </a:r>
            <a:r>
              <a:rPr lang="it-IT" sz="2000" dirty="0">
                <a:solidFill>
                  <a:srgbClr val="000007"/>
                </a:solidFill>
                <a:effectLst/>
                <a:latin typeface="Calibri" panose="020F0502020204030204" pitchFamily="34" charset="0"/>
                <a:cs typeface="Calibri" panose="020F0502020204030204" pitchFamily="34" charset="0"/>
              </a:rPr>
              <a:t>, senza nuove norme si dovrebbe applicare </a:t>
            </a:r>
            <a:r>
              <a:rPr lang="it-IT" sz="2000" dirty="0">
                <a:solidFill>
                  <a:srgbClr val="00B0F0"/>
                </a:solidFill>
                <a:effectLst/>
                <a:latin typeface="Calibri" panose="020F0502020204030204" pitchFamily="34" charset="0"/>
                <a:cs typeface="Calibri" panose="020F0502020204030204" pitchFamily="34" charset="0"/>
              </a:rPr>
              <a:t>l’art. 42 del Codice della Navigazione</a:t>
            </a:r>
            <a:r>
              <a:rPr lang="it-IT" sz="2000" dirty="0">
                <a:solidFill>
                  <a:srgbClr val="000007"/>
                </a:solidFill>
                <a:effectLst/>
                <a:latin typeface="Calibri" panose="020F0502020204030204" pitchFamily="34" charset="0"/>
                <a:cs typeface="Calibri" panose="020F0502020204030204" pitchFamily="34" charset="0"/>
              </a:rPr>
              <a:t>. </a:t>
            </a:r>
          </a:p>
          <a:p>
            <a:pPr algn="just"/>
            <a:r>
              <a:rPr lang="it-IT" sz="2000" dirty="0">
                <a:solidFill>
                  <a:srgbClr val="000007"/>
                </a:solidFill>
                <a:effectLst/>
                <a:latin typeface="Calibri" panose="020F0502020204030204" pitchFamily="34" charset="0"/>
                <a:cs typeface="Calibri" panose="020F0502020204030204" pitchFamily="34" charset="0"/>
              </a:rPr>
              <a:t>Tale norma consente che un indennizzo venga ammesso nell’ipotesi di revoca anticipata della concessione, soprattutto quando siano state prodotte opere stabili. </a:t>
            </a:r>
          </a:p>
          <a:p>
            <a:pPr algn="just"/>
            <a:r>
              <a:rPr lang="it-IT" sz="2000" dirty="0">
                <a:solidFill>
                  <a:srgbClr val="00B0F0"/>
                </a:solidFill>
                <a:effectLst/>
                <a:latin typeface="Calibri" panose="020F0502020204030204" pitchFamily="34" charset="0"/>
                <a:cs typeface="Calibri" panose="020F0502020204030204" pitchFamily="34" charset="0"/>
              </a:rPr>
              <a:t>Dall’art. 49 dello stesso codice</a:t>
            </a:r>
            <a:r>
              <a:rPr lang="it-IT" sz="2000" dirty="0">
                <a:solidFill>
                  <a:srgbClr val="000007"/>
                </a:solidFill>
                <a:effectLst/>
                <a:latin typeface="Calibri" panose="020F0502020204030204" pitchFamily="34" charset="0"/>
                <a:cs typeface="Calibri" panose="020F0502020204030204" pitchFamily="34" charset="0"/>
              </a:rPr>
              <a:t>: </a:t>
            </a:r>
          </a:p>
          <a:p>
            <a:pPr algn="just"/>
            <a:r>
              <a:rPr lang="it-IT" sz="2000" dirty="0">
                <a:solidFill>
                  <a:srgbClr val="000007"/>
                </a:solidFill>
                <a:effectLst/>
                <a:latin typeface="Calibri" panose="020F0502020204030204" pitchFamily="34" charset="0"/>
                <a:cs typeface="Calibri" panose="020F0502020204030204" pitchFamily="34" charset="0"/>
              </a:rPr>
              <a:t>nel momento in cui cessi la concessione, le opere non amovibili costruite sul terreno demaniale, restano acquisite allo Stato, senza alcun compenso o rimborso, salva la </a:t>
            </a:r>
            <a:r>
              <a:rPr lang="it-IT" sz="2000" dirty="0" err="1">
                <a:solidFill>
                  <a:srgbClr val="000007"/>
                </a:solidFill>
                <a:effectLst/>
                <a:latin typeface="Calibri" panose="020F0502020204030204" pitchFamily="34" charset="0"/>
                <a:cs typeface="Calibri" panose="020F0502020204030204" pitchFamily="34" charset="0"/>
              </a:rPr>
              <a:t>facolta</a:t>
            </a:r>
            <a:r>
              <a:rPr lang="it-IT" sz="2000" dirty="0">
                <a:solidFill>
                  <a:srgbClr val="000007"/>
                </a:solidFill>
                <a:effectLst/>
                <a:latin typeface="Calibri" panose="020F0502020204030204" pitchFamily="34" charset="0"/>
                <a:cs typeface="Calibri" panose="020F0502020204030204" pitchFamily="34" charset="0"/>
              </a:rPr>
              <a:t>̀ dell’autorit</a:t>
            </a:r>
            <a:r>
              <a:rPr lang="it-IT" sz="2000" dirty="0">
                <a:solidFill>
                  <a:srgbClr val="000007"/>
                </a:solidFill>
                <a:latin typeface="Calibri" panose="020F0502020204030204" pitchFamily="34" charset="0"/>
                <a:cs typeface="Calibri" panose="020F0502020204030204" pitchFamily="34" charset="0"/>
              </a:rPr>
              <a:t>à</a:t>
            </a:r>
            <a:r>
              <a:rPr lang="it-IT" sz="2000" dirty="0">
                <a:solidFill>
                  <a:srgbClr val="000007"/>
                </a:solidFill>
                <a:effectLst/>
                <a:latin typeface="Calibri" panose="020F0502020204030204" pitchFamily="34" charset="0"/>
                <a:cs typeface="Calibri" panose="020F0502020204030204" pitchFamily="34" charset="0"/>
              </a:rPr>
              <a:t> concedente di ordinarne la demolizione. </a:t>
            </a:r>
            <a:endParaRPr lang="it-IT" sz="3200" dirty="0">
              <a:latin typeface="Calibri" panose="020F0502020204030204" pitchFamily="34" charset="0"/>
              <a:cs typeface="Calibri" panose="020F0502020204030204" pitchFamily="34" charset="0"/>
            </a:endParaRPr>
          </a:p>
          <a:p>
            <a:pPr algn="just"/>
            <a:r>
              <a:rPr lang="it-IT" sz="2000" dirty="0">
                <a:solidFill>
                  <a:srgbClr val="000007"/>
                </a:solidFill>
                <a:effectLst/>
                <a:latin typeface="Calibri" panose="020F0502020204030204" pitchFamily="34" charset="0"/>
                <a:cs typeface="Calibri" panose="020F0502020204030204" pitchFamily="34" charset="0"/>
              </a:rPr>
              <a:t>Tale norma, tuttavia, non è sufficiente a giustificare l’indennizzo. La disposizione pone in capo alla discrezionalità dell’autorità pubblica concedente la decisione, procedendo caso per caso, di derogare alla regola dell’assenza di remunerazione delle opere inamovibili </a:t>
            </a:r>
            <a:endParaRPr lang="it-IT" sz="3200" dirty="0">
              <a:latin typeface="Calibri" panose="020F0502020204030204" pitchFamily="34" charset="0"/>
              <a:cs typeface="Calibri" panose="020F0502020204030204" pitchFamily="34" charset="0"/>
            </a:endParaRPr>
          </a:p>
          <a:p>
            <a:endParaRPr lang="it-IT" dirty="0"/>
          </a:p>
          <a:p>
            <a:endParaRPr lang="it-IT" dirty="0"/>
          </a:p>
        </p:txBody>
      </p:sp>
    </p:spTree>
    <p:extLst>
      <p:ext uri="{BB962C8B-B14F-4D97-AF65-F5344CB8AC3E}">
        <p14:creationId xmlns:p14="http://schemas.microsoft.com/office/powerpoint/2010/main" val="3551996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BDCBB5-08E5-F623-FD7A-1137F6EC07CE}"/>
              </a:ext>
            </a:extLst>
          </p:cNvPr>
          <p:cNvSpPr>
            <a:spLocks noGrp="1"/>
          </p:cNvSpPr>
          <p:nvPr>
            <p:ph type="title"/>
          </p:nvPr>
        </p:nvSpPr>
        <p:spPr>
          <a:xfrm>
            <a:off x="838200" y="365126"/>
            <a:ext cx="10515600" cy="813970"/>
          </a:xfrm>
        </p:spPr>
        <p:txBody>
          <a:bodyPr/>
          <a:lstStyle/>
          <a:p>
            <a:r>
              <a:rPr lang="it-IT" sz="4400" b="1" dirty="0">
                <a:solidFill>
                  <a:srgbClr val="00B0F0"/>
                </a:solidFill>
              </a:rPr>
              <a:t>3. Opere inamovibili e indennizzo</a:t>
            </a:r>
            <a:endParaRPr lang="it-IT" dirty="0"/>
          </a:p>
        </p:txBody>
      </p:sp>
      <p:sp>
        <p:nvSpPr>
          <p:cNvPr id="3" name="Segnaposto contenuto 2">
            <a:extLst>
              <a:ext uri="{FF2B5EF4-FFF2-40B4-BE49-F238E27FC236}">
                <a16:creationId xmlns:a16="http://schemas.microsoft.com/office/drawing/2014/main" id="{52164FF3-9B0A-7593-FD74-0CC77CDE44CD}"/>
              </a:ext>
            </a:extLst>
          </p:cNvPr>
          <p:cNvSpPr>
            <a:spLocks noGrp="1"/>
          </p:cNvSpPr>
          <p:nvPr>
            <p:ph idx="1"/>
          </p:nvPr>
        </p:nvSpPr>
        <p:spPr>
          <a:xfrm>
            <a:off x="838200" y="1528011"/>
            <a:ext cx="10515600" cy="4648952"/>
          </a:xfrm>
        </p:spPr>
        <p:txBody>
          <a:bodyPr/>
          <a:lstStyle/>
          <a:p>
            <a:pPr algn="just"/>
            <a:r>
              <a:rPr lang="it-IT" dirty="0">
                <a:solidFill>
                  <a:srgbClr val="000007"/>
                </a:solidFill>
                <a:effectLst/>
                <a:latin typeface="Calibri" panose="020F0502020204030204" pitchFamily="34" charset="0"/>
                <a:cs typeface="Calibri" panose="020F0502020204030204" pitchFamily="34" charset="0"/>
              </a:rPr>
              <a:t>In secondo luogo, </a:t>
            </a:r>
            <a:r>
              <a:rPr lang="it-IT" b="1" dirty="0">
                <a:solidFill>
                  <a:srgbClr val="00B0F0"/>
                </a:solidFill>
                <a:effectLst/>
                <a:latin typeface="Calibri" panose="020F0502020204030204" pitchFamily="34" charset="0"/>
                <a:cs typeface="Calibri" panose="020F0502020204030204" pitchFamily="34" charset="0"/>
              </a:rPr>
              <a:t>l’art. 703, comma 5, del Codice della Navigazione </a:t>
            </a:r>
            <a:r>
              <a:rPr lang="it-IT" dirty="0">
                <a:solidFill>
                  <a:srgbClr val="000007"/>
                </a:solidFill>
                <a:effectLst/>
                <a:latin typeface="Calibri" panose="020F0502020204030204" pitchFamily="34" charset="0"/>
                <a:cs typeface="Calibri" panose="020F0502020204030204" pitchFamily="34" charset="0"/>
              </a:rPr>
              <a:t>prevede che “alla scadenza naturale della concessione, il concessionario subentrante ha l’obbligo di corrispondere al concessionario uscente il valore di subentro” in caso di realizzazione di impianti o immobili fissi insistenti sul terreno aeroportuale, approvati dall’Ente Nazionale dell’Aviazione Civile (ENAC), dacché funzionali all’erogazione del servizio e al miglioramento dell’aeroporto. </a:t>
            </a:r>
            <a:endParaRPr lang="it-IT" sz="4000" dirty="0">
              <a:latin typeface="Calibri" panose="020F0502020204030204" pitchFamily="34" charset="0"/>
              <a:cs typeface="Calibri" panose="020F0502020204030204" pitchFamily="34" charset="0"/>
            </a:endParaRPr>
          </a:p>
          <a:p>
            <a:pPr algn="just"/>
            <a:r>
              <a:rPr lang="it-IT" dirty="0">
                <a:solidFill>
                  <a:srgbClr val="000007"/>
                </a:solidFill>
                <a:effectLst/>
                <a:latin typeface="Calibri" panose="020F0502020204030204" pitchFamily="34" charset="0"/>
                <a:cs typeface="Calibri" panose="020F0502020204030204" pitchFamily="34" charset="0"/>
              </a:rPr>
              <a:t>In terzo luogo, l’assenza di un risarcimento </a:t>
            </a:r>
            <a:r>
              <a:rPr lang="it-IT" dirty="0">
                <a:solidFill>
                  <a:srgbClr val="00B0F0"/>
                </a:solidFill>
                <a:effectLst/>
                <a:latin typeface="Calibri" panose="020F0502020204030204" pitchFamily="34" charset="0"/>
                <a:cs typeface="Calibri" panose="020F0502020204030204" pitchFamily="34" charset="0"/>
              </a:rPr>
              <a:t>potrebbe violare il diritto di stabilimento</a:t>
            </a:r>
            <a:r>
              <a:rPr lang="it-IT" dirty="0">
                <a:solidFill>
                  <a:srgbClr val="000007"/>
                </a:solidFill>
                <a:effectLst/>
                <a:latin typeface="Calibri" panose="020F0502020204030204" pitchFamily="34" charset="0"/>
                <a:cs typeface="Calibri" panose="020F0502020204030204" pitchFamily="34" charset="0"/>
              </a:rPr>
              <a:t> (art. 49 TFUE) e la libertà di prestazione dei servizi (art. 56 TFUE). </a:t>
            </a:r>
            <a:endParaRPr lang="it-IT" sz="4000" dirty="0">
              <a:latin typeface="Calibri" panose="020F0502020204030204" pitchFamily="34" charset="0"/>
              <a:cs typeface="Calibri" panose="020F0502020204030204" pitchFamily="34" charset="0"/>
            </a:endParaRPr>
          </a:p>
          <a:p>
            <a:endParaRPr lang="it-IT" dirty="0"/>
          </a:p>
          <a:p>
            <a:endParaRPr lang="it-IT" dirty="0"/>
          </a:p>
        </p:txBody>
      </p:sp>
    </p:spTree>
    <p:extLst>
      <p:ext uri="{BB962C8B-B14F-4D97-AF65-F5344CB8AC3E}">
        <p14:creationId xmlns:p14="http://schemas.microsoft.com/office/powerpoint/2010/main" val="2116502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09C4F2-5C55-0E6F-34E4-EC0BF7355305}"/>
              </a:ext>
            </a:extLst>
          </p:cNvPr>
          <p:cNvSpPr>
            <a:spLocks noGrp="1"/>
          </p:cNvSpPr>
          <p:nvPr>
            <p:ph type="title"/>
          </p:nvPr>
        </p:nvSpPr>
        <p:spPr>
          <a:xfrm>
            <a:off x="838200" y="365126"/>
            <a:ext cx="10515600" cy="934286"/>
          </a:xfrm>
        </p:spPr>
        <p:txBody>
          <a:bodyPr/>
          <a:lstStyle/>
          <a:p>
            <a:r>
              <a:rPr lang="it-IT" sz="4400" b="1" dirty="0">
                <a:solidFill>
                  <a:srgbClr val="00B0F0"/>
                </a:solidFill>
              </a:rPr>
              <a:t>3. Opere inamovibili e indennizzo</a:t>
            </a:r>
            <a:endParaRPr lang="it-IT" dirty="0"/>
          </a:p>
        </p:txBody>
      </p:sp>
      <p:sp>
        <p:nvSpPr>
          <p:cNvPr id="3" name="Segnaposto contenuto 2">
            <a:extLst>
              <a:ext uri="{FF2B5EF4-FFF2-40B4-BE49-F238E27FC236}">
                <a16:creationId xmlns:a16="http://schemas.microsoft.com/office/drawing/2014/main" id="{207C377E-EE4A-502E-972B-7AD1F59607E7}"/>
              </a:ext>
            </a:extLst>
          </p:cNvPr>
          <p:cNvSpPr>
            <a:spLocks noGrp="1"/>
          </p:cNvSpPr>
          <p:nvPr>
            <p:ph idx="1"/>
          </p:nvPr>
        </p:nvSpPr>
        <p:spPr>
          <a:xfrm>
            <a:off x="838200" y="1564105"/>
            <a:ext cx="10515600" cy="4612858"/>
          </a:xfrm>
        </p:spPr>
        <p:txBody>
          <a:bodyPr>
            <a:normAutofit/>
          </a:bodyPr>
          <a:lstStyle/>
          <a:p>
            <a:pPr algn="just"/>
            <a:r>
              <a:rPr lang="it-IT" sz="3200" dirty="0">
                <a:solidFill>
                  <a:srgbClr val="000007"/>
                </a:solidFill>
                <a:effectLst/>
                <a:latin typeface="Calibri" panose="020F0502020204030204" pitchFamily="34" charset="0"/>
                <a:cs typeface="Calibri" panose="020F0502020204030204" pitchFamily="34" charset="0"/>
              </a:rPr>
              <a:t>Nel caso </a:t>
            </a:r>
            <a:r>
              <a:rPr lang="it-IT" sz="3200" b="1" i="1" dirty="0">
                <a:solidFill>
                  <a:srgbClr val="00B0F0"/>
                </a:solidFill>
                <a:effectLst/>
                <a:latin typeface="Calibri" panose="020F0502020204030204" pitchFamily="34" charset="0"/>
                <a:cs typeface="Calibri" panose="020F0502020204030204" pitchFamily="34" charset="0"/>
              </a:rPr>
              <a:t>Laezza</a:t>
            </a:r>
            <a:r>
              <a:rPr lang="it-IT" sz="3200" dirty="0">
                <a:solidFill>
                  <a:srgbClr val="000007"/>
                </a:solidFill>
                <a:effectLst/>
                <a:latin typeface="Calibri" panose="020F0502020204030204" pitchFamily="34" charset="0"/>
                <a:cs typeface="Calibri" panose="020F0502020204030204" pitchFamily="34" charset="0"/>
              </a:rPr>
              <a:t>, i giudici europei hanno ritenuto incompatibile con gli artt. 49 e 56 TFUE una normativa nazionale che impone al concessionario di cedere a titolo non oneroso, all’atto della scadenza della concessione, l’uso dei beni materiali e immateriali di proprietà inerenti all’attività.</a:t>
            </a:r>
          </a:p>
          <a:p>
            <a:pPr algn="just"/>
            <a:r>
              <a:rPr lang="it-IT" sz="3200" dirty="0">
                <a:solidFill>
                  <a:srgbClr val="000007"/>
                </a:solidFill>
                <a:effectLst/>
                <a:latin typeface="Calibri" panose="020F0502020204030204" pitchFamily="34" charset="0"/>
                <a:cs typeface="Calibri" panose="020F0502020204030204" pitchFamily="34" charset="0"/>
              </a:rPr>
              <a:t>Inoltre, una disposizione nazionale di questo tipo comporta una diminuzione della concorrenza: riduce gli investimenti al minimo; disincentiva gli operatori dal concorrere e dall’esercitare l’attività in questione.</a:t>
            </a:r>
            <a:endParaRPr lang="it-IT" sz="44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3680938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9AB0B4-98FF-E6C4-D58E-ED46360459CC}"/>
              </a:ext>
            </a:extLst>
          </p:cNvPr>
          <p:cNvSpPr>
            <a:spLocks noGrp="1"/>
          </p:cNvSpPr>
          <p:nvPr>
            <p:ph type="title"/>
          </p:nvPr>
        </p:nvSpPr>
        <p:spPr/>
        <p:txBody>
          <a:bodyPr/>
          <a:lstStyle/>
          <a:p>
            <a:r>
              <a:rPr lang="it-IT" sz="4400" b="1" dirty="0">
                <a:solidFill>
                  <a:srgbClr val="00B0F0"/>
                </a:solidFill>
              </a:rPr>
              <a:t>3. Opere inamovibili e indennizzo</a:t>
            </a:r>
            <a:endParaRPr lang="it-IT" dirty="0"/>
          </a:p>
        </p:txBody>
      </p:sp>
      <p:sp>
        <p:nvSpPr>
          <p:cNvPr id="3" name="Segnaposto contenuto 2">
            <a:extLst>
              <a:ext uri="{FF2B5EF4-FFF2-40B4-BE49-F238E27FC236}">
                <a16:creationId xmlns:a16="http://schemas.microsoft.com/office/drawing/2014/main" id="{4715FAB7-2631-7C0E-13FB-143575CD36E1}"/>
              </a:ext>
            </a:extLst>
          </p:cNvPr>
          <p:cNvSpPr>
            <a:spLocks noGrp="1"/>
          </p:cNvSpPr>
          <p:nvPr>
            <p:ph idx="1"/>
          </p:nvPr>
        </p:nvSpPr>
        <p:spPr>
          <a:xfrm>
            <a:off x="838200" y="1825625"/>
            <a:ext cx="10515600" cy="4667250"/>
          </a:xfrm>
        </p:spPr>
        <p:txBody>
          <a:bodyPr>
            <a:normAutofit fontScale="92500" lnSpcReduction="20000"/>
          </a:bodyPr>
          <a:lstStyle/>
          <a:p>
            <a:pPr algn="just"/>
            <a:r>
              <a:rPr lang="it-IT" dirty="0">
                <a:latin typeface="Calibri" panose="020F0502020204030204" pitchFamily="34" charset="0"/>
                <a:cs typeface="Calibri" panose="020F0502020204030204" pitchFamily="34" charset="0"/>
              </a:rPr>
              <a:t>Conclusioni Avv. Gen. Tamara </a:t>
            </a:r>
            <a:r>
              <a:rPr lang="it-IT" dirty="0" err="1">
                <a:latin typeface="Calibri" panose="020F0502020204030204" pitchFamily="34" charset="0"/>
                <a:cs typeface="Calibri" panose="020F0502020204030204" pitchFamily="34" charset="0"/>
              </a:rPr>
              <a:t>Capetà</a:t>
            </a:r>
            <a:r>
              <a:rPr lang="it-IT" dirty="0">
                <a:latin typeface="Calibri" panose="020F0502020204030204" pitchFamily="34" charset="0"/>
                <a:cs typeface="Calibri" panose="020F0502020204030204" pitchFamily="34" charset="0"/>
              </a:rPr>
              <a:t>, causa C-598/22, </a:t>
            </a:r>
            <a:r>
              <a:rPr lang="it-IT" i="0" u="none" strike="noStrike" dirty="0">
                <a:solidFill>
                  <a:srgbClr val="000000"/>
                </a:solidFill>
                <a:effectLst/>
                <a:latin typeface="Calibri" panose="020F0502020204030204" pitchFamily="34" charset="0"/>
                <a:cs typeface="Calibri" panose="020F0502020204030204" pitchFamily="34" charset="0"/>
              </a:rPr>
              <a:t>Società Italiana Imprese Balneari </a:t>
            </a:r>
            <a:r>
              <a:rPr lang="it-IT" i="0" u="none" strike="noStrike" dirty="0" err="1">
                <a:solidFill>
                  <a:srgbClr val="000000"/>
                </a:solidFill>
                <a:effectLst/>
                <a:latin typeface="Calibri" panose="020F0502020204030204" pitchFamily="34" charset="0"/>
                <a:cs typeface="Calibri" panose="020F0502020204030204" pitchFamily="34" charset="0"/>
              </a:rPr>
              <a:t>Srl</a:t>
            </a:r>
            <a:r>
              <a:rPr lang="it-IT" i="0" u="none" strike="noStrike" dirty="0">
                <a:solidFill>
                  <a:srgbClr val="000000"/>
                </a:solidFill>
                <a:effectLst/>
                <a:latin typeface="Calibri" panose="020F0502020204030204" pitchFamily="34" charset="0"/>
                <a:cs typeface="Calibri" panose="020F0502020204030204" pitchFamily="34" charset="0"/>
              </a:rPr>
              <a:t>: </a:t>
            </a:r>
          </a:p>
          <a:p>
            <a:pPr algn="just"/>
            <a:r>
              <a:rPr lang="it-IT" dirty="0">
                <a:solidFill>
                  <a:srgbClr val="000000"/>
                </a:solidFill>
                <a:latin typeface="Calibri" panose="020F0502020204030204" pitchFamily="34" charset="0"/>
                <a:cs typeface="Calibri" panose="020F0502020204030204" pitchFamily="34" charset="0"/>
              </a:rPr>
              <a:t>Domanda pregiudiziale:</a:t>
            </a:r>
          </a:p>
          <a:p>
            <a:pPr algn="just"/>
            <a:r>
              <a:rPr lang="it-IT" b="0" i="0" u="none" strike="noStrike" dirty="0">
                <a:solidFill>
                  <a:srgbClr val="000000"/>
                </a:solidFill>
                <a:effectLst/>
                <a:latin typeface="Calibri" panose="020F0502020204030204" pitchFamily="34" charset="0"/>
                <a:cs typeface="Calibri" panose="020F0502020204030204" pitchFamily="34" charset="0"/>
              </a:rPr>
              <a:t>Se gli articoli 49 e 56 TFUE ed i principi desumibili dalla sentenza Laezza (C‑375/14) ove ritenuti applicabili, ostino all’interpretazione di una disposizione nazionale quale l’articolo 49 [del codice della navigazione] nel senso di determinare la cessione a titolo non oneroso e senza indennizzo da parte del concessionario alla scadenza della concessione quando questa venga rinnovata, senza soluzione di continuità, pure in forza di un nuovo provvedimento, delle opere edilizie realizzate sull’area demaniale facenti parte del complesso di beni organizzati per l’esercizio dell’impresa balneare, potendo configurare tale effetto di immediato incameramento una restrizione eccedente quanto necessario al conseguimento dell’obiettivo effettivamente perseguito dal legislatore nazionale e dunque sproporzionato allo scopo.</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846095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2B8122-5024-1A09-1836-E3C6B34300B8}"/>
              </a:ext>
            </a:extLst>
          </p:cNvPr>
          <p:cNvSpPr>
            <a:spLocks noGrp="1"/>
          </p:cNvSpPr>
          <p:nvPr>
            <p:ph type="title"/>
          </p:nvPr>
        </p:nvSpPr>
        <p:spPr>
          <a:xfrm>
            <a:off x="838200" y="365126"/>
            <a:ext cx="10515600" cy="1030538"/>
          </a:xfrm>
        </p:spPr>
        <p:txBody>
          <a:bodyPr/>
          <a:lstStyle/>
          <a:p>
            <a:r>
              <a:rPr lang="it-IT" sz="4400" b="1" dirty="0">
                <a:solidFill>
                  <a:srgbClr val="00B0F0"/>
                </a:solidFill>
              </a:rPr>
              <a:t>3. Opere inamovibili e indennizzo</a:t>
            </a:r>
            <a:endParaRPr lang="it-IT" dirty="0"/>
          </a:p>
        </p:txBody>
      </p:sp>
      <p:sp>
        <p:nvSpPr>
          <p:cNvPr id="3" name="Segnaposto contenuto 2">
            <a:extLst>
              <a:ext uri="{FF2B5EF4-FFF2-40B4-BE49-F238E27FC236}">
                <a16:creationId xmlns:a16="http://schemas.microsoft.com/office/drawing/2014/main" id="{D19DF661-9843-0940-C534-D2BC6E4BBFC0}"/>
              </a:ext>
            </a:extLst>
          </p:cNvPr>
          <p:cNvSpPr>
            <a:spLocks noGrp="1"/>
          </p:cNvSpPr>
          <p:nvPr>
            <p:ph idx="1"/>
          </p:nvPr>
        </p:nvSpPr>
        <p:spPr/>
        <p:txBody>
          <a:bodyPr>
            <a:normAutofit lnSpcReduction="10000"/>
          </a:bodyPr>
          <a:lstStyle/>
          <a:p>
            <a:r>
              <a:rPr lang="it-IT" sz="3200" dirty="0"/>
              <a:t>Avv. Gen. Tamara </a:t>
            </a:r>
            <a:r>
              <a:rPr lang="it-IT" sz="3200" dirty="0" err="1"/>
              <a:t>Capeta</a:t>
            </a:r>
            <a:r>
              <a:rPr lang="it-IT" sz="3200" dirty="0"/>
              <a:t>, punto 83:</a:t>
            </a:r>
          </a:p>
          <a:p>
            <a:pPr algn="just"/>
            <a:r>
              <a:rPr lang="it-IT" b="0" i="0" u="none" strike="noStrike" dirty="0">
                <a:solidFill>
                  <a:srgbClr val="000000"/>
                </a:solidFill>
                <a:effectLst/>
                <a:latin typeface="Open Sans" panose="020B0606030504020204" pitchFamily="34" charset="0"/>
              </a:rPr>
              <a:t>ritengo che la sentenza </a:t>
            </a:r>
            <a:r>
              <a:rPr lang="it-IT" b="1" i="1" u="none" strike="noStrike" dirty="0">
                <a:solidFill>
                  <a:srgbClr val="00B0F0"/>
                </a:solidFill>
                <a:effectLst/>
                <a:latin typeface="Open Sans" panose="020B0606030504020204" pitchFamily="34" charset="0"/>
              </a:rPr>
              <a:t>Laezza</a:t>
            </a:r>
            <a:r>
              <a:rPr lang="it-IT" b="0" i="1" u="none" strike="noStrike" dirty="0">
                <a:solidFill>
                  <a:srgbClr val="000000"/>
                </a:solidFill>
                <a:effectLst/>
                <a:latin typeface="Open Sans" panose="020B0606030504020204" pitchFamily="34" charset="0"/>
              </a:rPr>
              <a:t> </a:t>
            </a:r>
            <a:r>
              <a:rPr lang="it-IT" b="0" i="0" u="none" strike="noStrike" dirty="0">
                <a:solidFill>
                  <a:srgbClr val="000000"/>
                </a:solidFill>
                <a:effectLst/>
                <a:latin typeface="Open Sans" panose="020B0606030504020204" pitchFamily="34" charset="0"/>
              </a:rPr>
              <a:t>sia troppo distante dalle circostanze del procedimento principale per essere applicabile, </a:t>
            </a:r>
            <a:r>
              <a:rPr lang="it-IT" b="0" i="1" u="none" strike="noStrike" dirty="0" err="1">
                <a:solidFill>
                  <a:srgbClr val="000000"/>
                </a:solidFill>
                <a:effectLst/>
                <a:latin typeface="Open Sans" panose="020B0606030504020204" pitchFamily="34" charset="0"/>
              </a:rPr>
              <a:t>mutatis</a:t>
            </a:r>
            <a:r>
              <a:rPr lang="it-IT" b="0" i="1" u="none" strike="noStrike" dirty="0">
                <a:solidFill>
                  <a:srgbClr val="000000"/>
                </a:solidFill>
                <a:effectLst/>
                <a:latin typeface="Open Sans" panose="020B0606030504020204" pitchFamily="34" charset="0"/>
              </a:rPr>
              <a:t> </a:t>
            </a:r>
            <a:r>
              <a:rPr lang="it-IT" b="0" i="1" u="none" strike="noStrike" dirty="0" err="1">
                <a:solidFill>
                  <a:srgbClr val="000000"/>
                </a:solidFill>
                <a:effectLst/>
                <a:latin typeface="Open Sans" panose="020B0606030504020204" pitchFamily="34" charset="0"/>
              </a:rPr>
              <a:t>mutandis</a:t>
            </a:r>
            <a:r>
              <a:rPr lang="it-IT" b="0" i="0" u="none" strike="noStrike" dirty="0">
                <a:solidFill>
                  <a:srgbClr val="000000"/>
                </a:solidFill>
                <a:effectLst/>
                <a:latin typeface="Open Sans" panose="020B0606030504020204" pitchFamily="34" charset="0"/>
              </a:rPr>
              <a:t>, alla presente causa.</a:t>
            </a:r>
          </a:p>
          <a:p>
            <a:pPr algn="just"/>
            <a:r>
              <a:rPr lang="it-IT" dirty="0">
                <a:solidFill>
                  <a:srgbClr val="000000"/>
                </a:solidFill>
                <a:latin typeface="Open Sans" panose="020B0606030504020204" pitchFamily="34" charset="0"/>
              </a:rPr>
              <a:t>Punto 84: </a:t>
            </a:r>
          </a:p>
          <a:p>
            <a:pPr algn="just"/>
            <a:r>
              <a:rPr lang="it-IT" b="0" i="0" u="none" strike="noStrike" dirty="0">
                <a:solidFill>
                  <a:srgbClr val="000000"/>
                </a:solidFill>
                <a:effectLst/>
                <a:latin typeface="Open Sans" panose="020B0606030504020204" pitchFamily="34" charset="0"/>
              </a:rPr>
              <a:t>Sulla base di quanto precede, ritengo che una norma nazionale quale l’articolo 49 del codice della navigazione non rappresenti una restrizione al diritto di stabilimento, cosicché il divieto di cui all’articolo 49 TFUE non trova applicazione.</a:t>
            </a:r>
            <a:endParaRPr lang="it-IT" dirty="0"/>
          </a:p>
        </p:txBody>
      </p:sp>
    </p:spTree>
    <p:extLst>
      <p:ext uri="{BB962C8B-B14F-4D97-AF65-F5344CB8AC3E}">
        <p14:creationId xmlns:p14="http://schemas.microsoft.com/office/powerpoint/2010/main" val="2400768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5874A4-F20D-6E9D-F204-D74CDD21E9F7}"/>
              </a:ext>
            </a:extLst>
          </p:cNvPr>
          <p:cNvSpPr>
            <a:spLocks noGrp="1"/>
          </p:cNvSpPr>
          <p:nvPr>
            <p:ph type="title"/>
          </p:nvPr>
        </p:nvSpPr>
        <p:spPr>
          <a:xfrm>
            <a:off x="838200" y="365125"/>
            <a:ext cx="10515600" cy="717717"/>
          </a:xfrm>
        </p:spPr>
        <p:txBody>
          <a:bodyPr>
            <a:normAutofit/>
          </a:bodyPr>
          <a:lstStyle/>
          <a:p>
            <a:r>
              <a:rPr lang="it-IT" sz="3600" b="1" dirty="0">
                <a:solidFill>
                  <a:srgbClr val="00B0F0"/>
                </a:solidFill>
              </a:rPr>
              <a:t>3. Opere inamovibili e indennizzo</a:t>
            </a:r>
            <a:endParaRPr lang="it-IT" sz="3600" dirty="0"/>
          </a:p>
        </p:txBody>
      </p:sp>
      <p:sp>
        <p:nvSpPr>
          <p:cNvPr id="3" name="Segnaposto contenuto 2">
            <a:extLst>
              <a:ext uri="{FF2B5EF4-FFF2-40B4-BE49-F238E27FC236}">
                <a16:creationId xmlns:a16="http://schemas.microsoft.com/office/drawing/2014/main" id="{63716CE2-2E0B-EABE-CAF1-9176D3F75A8D}"/>
              </a:ext>
            </a:extLst>
          </p:cNvPr>
          <p:cNvSpPr>
            <a:spLocks noGrp="1"/>
          </p:cNvSpPr>
          <p:nvPr>
            <p:ph idx="1"/>
          </p:nvPr>
        </p:nvSpPr>
        <p:spPr>
          <a:xfrm>
            <a:off x="838200" y="1347537"/>
            <a:ext cx="10515600" cy="4829426"/>
          </a:xfrm>
        </p:spPr>
        <p:txBody>
          <a:bodyPr>
            <a:normAutofit fontScale="77500" lnSpcReduction="20000"/>
          </a:bodyPr>
          <a:lstStyle/>
          <a:p>
            <a:pPr algn="just">
              <a:spcAft>
                <a:spcPts val="1200"/>
              </a:spcAft>
            </a:pPr>
            <a:r>
              <a:rPr lang="it-IT" sz="2800" dirty="0">
                <a:latin typeface="Calibri" panose="020F0502020204030204" pitchFamily="34" charset="0"/>
                <a:cs typeface="Calibri" panose="020F0502020204030204" pitchFamily="34" charset="0"/>
              </a:rPr>
              <a:t>Avv. Gen. Tamara </a:t>
            </a:r>
            <a:r>
              <a:rPr lang="it-IT" sz="2800" dirty="0" err="1">
                <a:latin typeface="Calibri" panose="020F0502020204030204" pitchFamily="34" charset="0"/>
                <a:cs typeface="Calibri" panose="020F0502020204030204" pitchFamily="34" charset="0"/>
              </a:rPr>
              <a:t>Capeta</a:t>
            </a:r>
            <a:r>
              <a:rPr lang="it-IT" sz="2800" dirty="0">
                <a:latin typeface="Calibri" panose="020F0502020204030204" pitchFamily="34" charset="0"/>
                <a:cs typeface="Calibri" panose="020F0502020204030204" pitchFamily="34" charset="0"/>
              </a:rPr>
              <a:t>, </a:t>
            </a:r>
            <a:r>
              <a:rPr lang="it-IT" sz="2800" dirty="0">
                <a:solidFill>
                  <a:srgbClr val="00B0F0"/>
                </a:solidFill>
                <a:latin typeface="Calibri" panose="020F0502020204030204" pitchFamily="34" charset="0"/>
                <a:cs typeface="Calibri" panose="020F0502020204030204" pitchFamily="34" charset="0"/>
              </a:rPr>
              <a:t>punto 105:</a:t>
            </a:r>
            <a:endParaRPr lang="it-IT" b="0" i="0" u="none" strike="noStrike" dirty="0">
              <a:solidFill>
                <a:srgbClr val="00B0F0"/>
              </a:solidFill>
              <a:effectLst/>
              <a:latin typeface="Calibri" panose="020F0502020204030204" pitchFamily="34" charset="0"/>
              <a:cs typeface="Calibri" panose="020F0502020204030204" pitchFamily="34" charset="0"/>
            </a:endParaRPr>
          </a:p>
          <a:p>
            <a:pPr algn="just">
              <a:spcAft>
                <a:spcPts val="1200"/>
              </a:spcAft>
            </a:pPr>
            <a:r>
              <a:rPr lang="it-IT" b="0" i="0" u="none" strike="noStrike" dirty="0">
                <a:solidFill>
                  <a:srgbClr val="00B0F0"/>
                </a:solidFill>
                <a:effectLst/>
                <a:latin typeface="Calibri" panose="020F0502020204030204" pitchFamily="34" charset="0"/>
                <a:cs typeface="Calibri" panose="020F0502020204030204" pitchFamily="34" charset="0"/>
              </a:rPr>
              <a:t>Una misura nazionale quale l’articolo 49 del codice della navigazione</a:t>
            </a:r>
            <a:r>
              <a:rPr lang="it-IT" b="0" i="0" u="none" strike="noStrike" dirty="0">
                <a:solidFill>
                  <a:srgbClr val="000000"/>
                </a:solidFill>
                <a:effectLst/>
                <a:latin typeface="Calibri" panose="020F0502020204030204" pitchFamily="34" charset="0"/>
                <a:cs typeface="Calibri" panose="020F0502020204030204" pitchFamily="34" charset="0"/>
              </a:rPr>
              <a:t>, che alla scadenza della concessione comporta la cessione allo Stato senza indennizzo delle opere non amovibili costruite nell’area demaniale marittima in concessione, </a:t>
            </a:r>
            <a:r>
              <a:rPr lang="it-IT" b="0" i="0" u="none" strike="noStrike" dirty="0">
                <a:solidFill>
                  <a:srgbClr val="00B0F0"/>
                </a:solidFill>
                <a:effectLst/>
                <a:latin typeface="Calibri" panose="020F0502020204030204" pitchFamily="34" charset="0"/>
                <a:cs typeface="Calibri" panose="020F0502020204030204" pitchFamily="34" charset="0"/>
              </a:rPr>
              <a:t>non rappresenta una restrizione</a:t>
            </a:r>
            <a:r>
              <a:rPr lang="it-IT" b="0" i="0" u="none" strike="noStrike" dirty="0">
                <a:solidFill>
                  <a:srgbClr val="000000"/>
                </a:solidFill>
                <a:effectLst/>
                <a:latin typeface="Calibri" panose="020F0502020204030204" pitchFamily="34" charset="0"/>
                <a:cs typeface="Calibri" panose="020F0502020204030204" pitchFamily="34" charset="0"/>
              </a:rPr>
              <a:t> al diritto di stabilimento vietata dall’articolo 49 TFUE </a:t>
            </a:r>
            <a:r>
              <a:rPr lang="it-IT" b="0" i="0" u="none" strike="noStrike" dirty="0">
                <a:solidFill>
                  <a:srgbClr val="00B0F0"/>
                </a:solidFill>
                <a:effectLst/>
                <a:latin typeface="Calibri" panose="020F0502020204030204" pitchFamily="34" charset="0"/>
                <a:cs typeface="Calibri" panose="020F0502020204030204" pitchFamily="34" charset="0"/>
              </a:rPr>
              <a:t>se la durata della concessione è sufficiente per l’ammortamento dell’investimento da parte del concessionario</a:t>
            </a:r>
            <a:r>
              <a:rPr lang="it-IT" b="0" i="0" u="none" strike="noStrike" dirty="0">
                <a:solidFill>
                  <a:srgbClr val="000000"/>
                </a:solidFill>
                <a:effectLst/>
                <a:latin typeface="Calibri" panose="020F0502020204030204" pitchFamily="34" charset="0"/>
                <a:cs typeface="Calibri" panose="020F0502020204030204" pitchFamily="34" charset="0"/>
              </a:rPr>
              <a:t>. </a:t>
            </a:r>
          </a:p>
          <a:p>
            <a:pPr algn="just">
              <a:spcAft>
                <a:spcPts val="1200"/>
              </a:spcAft>
            </a:pPr>
            <a:r>
              <a:rPr lang="it-IT" b="0" i="0" u="none" strike="noStrike" dirty="0">
                <a:solidFill>
                  <a:srgbClr val="000000"/>
                </a:solidFill>
                <a:effectLst/>
                <a:latin typeface="Calibri" panose="020F0502020204030204" pitchFamily="34" charset="0"/>
                <a:cs typeface="Calibri" panose="020F0502020204030204" pitchFamily="34" charset="0"/>
              </a:rPr>
              <a:t>Ciò vale anche nel caso in cui lo stesso concessionario si aggiudichi la nuova concessione sulla medesima area.</a:t>
            </a:r>
          </a:p>
          <a:p>
            <a:pPr algn="just">
              <a:spcAft>
                <a:spcPts val="1200"/>
              </a:spcAft>
            </a:pPr>
            <a:r>
              <a:rPr lang="it-IT" b="0" i="0" u="none" strike="noStrike" dirty="0">
                <a:solidFill>
                  <a:srgbClr val="000000"/>
                </a:solidFill>
                <a:effectLst/>
                <a:latin typeface="Calibri" panose="020F0502020204030204" pitchFamily="34" charset="0"/>
                <a:cs typeface="Calibri" panose="020F0502020204030204" pitchFamily="34" charset="0"/>
              </a:rPr>
              <a:t>In subordine, ove una norma nazionale quale l’articolo 49 del codice della navigazione fosse qualificata come restrizione non discriminatoria al diritto di stabilimento, tale restrizione non sarebbe vietata dall’articolo 49 TFUE, nei limiti in cui sia proporzionata ai legittimi obiettivi di salvaguardia della proprietà pubblica e della finanza pubblica, circostanza che spetta al giudice nazionale verificare.</a:t>
            </a:r>
          </a:p>
          <a:p>
            <a:endParaRPr lang="it-IT" dirty="0"/>
          </a:p>
        </p:txBody>
      </p:sp>
    </p:spTree>
    <p:extLst>
      <p:ext uri="{BB962C8B-B14F-4D97-AF65-F5344CB8AC3E}">
        <p14:creationId xmlns:p14="http://schemas.microsoft.com/office/powerpoint/2010/main" val="116575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73AAEF-0CA6-CA38-0A50-0FC6F1EB4780}"/>
              </a:ext>
            </a:extLst>
          </p:cNvPr>
          <p:cNvSpPr>
            <a:spLocks noGrp="1"/>
          </p:cNvSpPr>
          <p:nvPr>
            <p:ph type="title"/>
          </p:nvPr>
        </p:nvSpPr>
        <p:spPr/>
        <p:txBody>
          <a:bodyPr>
            <a:normAutofit/>
          </a:bodyPr>
          <a:lstStyle/>
          <a:p>
            <a:r>
              <a:rPr lang="it-IT" sz="4000" b="1" dirty="0">
                <a:solidFill>
                  <a:srgbClr val="00B0F0"/>
                </a:solidFill>
                <a:latin typeface="Calibri" panose="020F0502020204030204" pitchFamily="34" charset="0"/>
                <a:cs typeface="Calibri" panose="020F0502020204030204" pitchFamily="34" charset="0"/>
              </a:rPr>
              <a:t>4. Conclusioni</a:t>
            </a:r>
          </a:p>
        </p:txBody>
      </p:sp>
      <p:sp>
        <p:nvSpPr>
          <p:cNvPr id="3" name="Segnaposto contenuto 2">
            <a:extLst>
              <a:ext uri="{FF2B5EF4-FFF2-40B4-BE49-F238E27FC236}">
                <a16:creationId xmlns:a16="http://schemas.microsoft.com/office/drawing/2014/main" id="{39706ED3-A804-655E-8B7A-DF82F7E5FA13}"/>
              </a:ext>
            </a:extLst>
          </p:cNvPr>
          <p:cNvSpPr>
            <a:spLocks noGrp="1"/>
          </p:cNvSpPr>
          <p:nvPr>
            <p:ph idx="1"/>
          </p:nvPr>
        </p:nvSpPr>
        <p:spPr/>
        <p:txBody>
          <a:bodyPr/>
          <a:lstStyle/>
          <a:p>
            <a:pPr algn="just"/>
            <a:r>
              <a:rPr lang="it-IT" sz="2400" dirty="0">
                <a:latin typeface="Calibri" panose="020F0502020204030204" pitchFamily="34" charset="0"/>
                <a:cs typeface="Calibri" panose="020F0502020204030204" pitchFamily="34" charset="0"/>
              </a:rPr>
              <a:t>Dando per assodato che le autorità pubbliche devono prevedere dei bandi pubblici per le gare il problema adesso è individuare dei criteri </a:t>
            </a:r>
            <a:r>
              <a:rPr lang="it-IT" sz="2400" dirty="0">
                <a:solidFill>
                  <a:srgbClr val="00B0F0"/>
                </a:solidFill>
                <a:latin typeface="Calibri" panose="020F0502020204030204" pitchFamily="34" charset="0"/>
                <a:cs typeface="Calibri" panose="020F0502020204030204" pitchFamily="34" charset="0"/>
              </a:rPr>
              <a:t>per l’indennizzo del concessionario uscente, ma a carico del concessionario subentrante</a:t>
            </a:r>
            <a:r>
              <a:rPr lang="it-IT" sz="2400" dirty="0">
                <a:latin typeface="Calibri" panose="020F0502020204030204" pitchFamily="34" charset="0"/>
                <a:cs typeface="Calibri" panose="020F0502020204030204" pitchFamily="34" charset="0"/>
              </a:rPr>
              <a:t>.</a:t>
            </a:r>
          </a:p>
          <a:p>
            <a:pPr algn="just"/>
            <a:r>
              <a:rPr lang="it-IT" sz="2400" dirty="0">
                <a:solidFill>
                  <a:srgbClr val="00B0F0"/>
                </a:solidFill>
                <a:latin typeface="Calibri" panose="020F0502020204030204" pitchFamily="34" charset="0"/>
                <a:cs typeface="Calibri" panose="020F0502020204030204" pitchFamily="34" charset="0"/>
              </a:rPr>
              <a:t>I criteri potrebbero essere i seguenti:</a:t>
            </a:r>
          </a:p>
          <a:p>
            <a:pPr algn="just"/>
            <a:r>
              <a:rPr lang="it-IT" sz="2400" dirty="0">
                <a:solidFill>
                  <a:srgbClr val="000007"/>
                </a:solidFill>
                <a:effectLst/>
                <a:latin typeface="Calibri" panose="020F0502020204030204" pitchFamily="34" charset="0"/>
                <a:cs typeface="Calibri" panose="020F0502020204030204" pitchFamily="34" charset="0"/>
              </a:rPr>
              <a:t>mancato ammortamento degli investimenti realizzati nel corso del rapporto concessorio e autorizzati dall’ente concedente; perdita dell’avviamento connesso ad attività commerciali o di interesse turistico. </a:t>
            </a:r>
          </a:p>
          <a:p>
            <a:pPr algn="just"/>
            <a:r>
              <a:rPr lang="it-IT" sz="2400" dirty="0">
                <a:solidFill>
                  <a:srgbClr val="000007"/>
                </a:solidFill>
                <a:effectLst/>
                <a:latin typeface="Calibri" panose="020F0502020204030204" pitchFamily="34" charset="0"/>
                <a:cs typeface="Calibri" panose="020F0502020204030204" pitchFamily="34" charset="0"/>
              </a:rPr>
              <a:t>Questo appare giustificato dal fatto che chi subentra guadagna un complesso di beni in grado di determinare il valore dell’azienda </a:t>
            </a:r>
            <a:endParaRPr lang="it-IT" sz="24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4209417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CAAFE4-3820-3450-2A22-C765EE804470}"/>
              </a:ext>
            </a:extLst>
          </p:cNvPr>
          <p:cNvSpPr>
            <a:spLocks noGrp="1"/>
          </p:cNvSpPr>
          <p:nvPr>
            <p:ph type="title"/>
          </p:nvPr>
        </p:nvSpPr>
        <p:spPr/>
        <p:txBody>
          <a:bodyPr>
            <a:normAutofit/>
          </a:bodyPr>
          <a:lstStyle/>
          <a:p>
            <a:r>
              <a:rPr lang="it-IT" sz="4000" b="1" dirty="0">
                <a:solidFill>
                  <a:srgbClr val="00B0F0"/>
                </a:solidFill>
                <a:latin typeface="Calibri" panose="020F0502020204030204" pitchFamily="34" charset="0"/>
                <a:cs typeface="Calibri" panose="020F0502020204030204" pitchFamily="34" charset="0"/>
              </a:rPr>
              <a:t>4. Conclusioni</a:t>
            </a:r>
            <a:endParaRPr lang="it-IT" sz="4000" dirty="0"/>
          </a:p>
        </p:txBody>
      </p:sp>
      <p:sp>
        <p:nvSpPr>
          <p:cNvPr id="3" name="Segnaposto contenuto 2">
            <a:extLst>
              <a:ext uri="{FF2B5EF4-FFF2-40B4-BE49-F238E27FC236}">
                <a16:creationId xmlns:a16="http://schemas.microsoft.com/office/drawing/2014/main" id="{DCB0D1A7-6C20-13EE-C10B-45D4220AEA54}"/>
              </a:ext>
            </a:extLst>
          </p:cNvPr>
          <p:cNvSpPr>
            <a:spLocks noGrp="1"/>
          </p:cNvSpPr>
          <p:nvPr>
            <p:ph idx="1"/>
          </p:nvPr>
        </p:nvSpPr>
        <p:spPr/>
        <p:txBody>
          <a:bodyPr>
            <a:normAutofit lnSpcReduction="10000"/>
          </a:bodyPr>
          <a:lstStyle/>
          <a:p>
            <a:pPr algn="just"/>
            <a:r>
              <a:rPr lang="it-IT" dirty="0">
                <a:solidFill>
                  <a:srgbClr val="000007"/>
                </a:solidFill>
                <a:effectLst/>
                <a:latin typeface="Calibri" panose="020F0502020204030204" pitchFamily="34" charset="0"/>
                <a:cs typeface="Calibri" panose="020F0502020204030204" pitchFamily="34" charset="0"/>
              </a:rPr>
              <a:t>Oppure un indennizzo maggiormente adeguato potrebbe essere costituito dall’intero valore aziendale calcolato su tutti i beni materiali e immateriali. In altre parole, il nuovo gestore dovrebbe ripagare i titolari uscenti convenendo loro una indennità pari al valore di tutti i beni materiali e immateriali prodotti nel corso dello sfruttamento della concessione (Police, Chiarello, 2022)</a:t>
            </a:r>
          </a:p>
          <a:p>
            <a:pPr algn="just"/>
            <a:endParaRPr lang="it-IT" dirty="0">
              <a:solidFill>
                <a:srgbClr val="000007"/>
              </a:solidFill>
              <a:latin typeface="Calibri" panose="020F0502020204030204" pitchFamily="34" charset="0"/>
              <a:cs typeface="Calibri" panose="020F0502020204030204" pitchFamily="34" charset="0"/>
            </a:endParaRPr>
          </a:p>
          <a:p>
            <a:pPr algn="just"/>
            <a:r>
              <a:rPr lang="it-IT" dirty="0">
                <a:solidFill>
                  <a:srgbClr val="000007"/>
                </a:solidFill>
                <a:latin typeface="Calibri" panose="020F0502020204030204" pitchFamily="34" charset="0"/>
                <a:cs typeface="Calibri" panose="020F0502020204030204" pitchFamily="34" charset="0"/>
              </a:rPr>
              <a:t>In conclusione, ad oggi, le problematiche si spostano sull’indennizzo e delle opere inamovibili. Questo aprirà nuovi contenziosi dinanzi alle Corti nazionali e la Corte di Giustizia sarà chiamata in causa tramite rinvio pregiudiziale.</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88016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66776C7A-4E5E-D0C3-98B3-B43A74B1CD27}"/>
              </a:ext>
            </a:extLst>
          </p:cNvPr>
          <p:cNvSpPr>
            <a:spLocks noGrp="1"/>
          </p:cNvSpPr>
          <p:nvPr>
            <p:ph type="title"/>
          </p:nvPr>
        </p:nvSpPr>
        <p:spPr>
          <a:xfrm>
            <a:off x="838200" y="365125"/>
            <a:ext cx="10515600" cy="579755"/>
          </a:xfrm>
        </p:spPr>
        <p:txBody>
          <a:bodyPr>
            <a:normAutofit fontScale="90000"/>
          </a:bodyPr>
          <a:lstStyle/>
          <a:p>
            <a:r>
              <a:rPr lang="it-IT" sz="4000" b="1" dirty="0">
                <a:solidFill>
                  <a:srgbClr val="00B0F0"/>
                </a:solidFill>
                <a:latin typeface="Calibri" panose="020F0502020204030204" pitchFamily="34" charset="0"/>
                <a:cs typeface="Calibri" panose="020F0502020204030204" pitchFamily="34" charset="0"/>
              </a:rPr>
              <a:t>1. Introduzione </a:t>
            </a:r>
          </a:p>
        </p:txBody>
      </p:sp>
      <p:sp>
        <p:nvSpPr>
          <p:cNvPr id="5" name="Segnaposto contenuto 4">
            <a:extLst>
              <a:ext uri="{FF2B5EF4-FFF2-40B4-BE49-F238E27FC236}">
                <a16:creationId xmlns:a16="http://schemas.microsoft.com/office/drawing/2014/main" id="{8E85E745-89B1-40BC-FAB6-B581A72E8C27}"/>
              </a:ext>
            </a:extLst>
          </p:cNvPr>
          <p:cNvSpPr>
            <a:spLocks noGrp="1"/>
          </p:cNvSpPr>
          <p:nvPr>
            <p:ph idx="1"/>
          </p:nvPr>
        </p:nvSpPr>
        <p:spPr>
          <a:xfrm>
            <a:off x="838200" y="1041558"/>
            <a:ext cx="10515600" cy="4774883"/>
          </a:xfrm>
        </p:spPr>
        <p:txBody>
          <a:bodyPr/>
          <a:lstStyle/>
          <a:p>
            <a:pPr algn="just"/>
            <a:r>
              <a:rPr lang="it-IT" sz="2400" dirty="0">
                <a:solidFill>
                  <a:srgbClr val="00B0F0"/>
                </a:solidFill>
                <a:effectLst/>
                <a:latin typeface="Calibri" panose="020F0502020204030204" pitchFamily="34" charset="0"/>
                <a:cs typeface="Calibri" panose="020F0502020204030204" pitchFamily="34" charset="0"/>
              </a:rPr>
              <a:t>Complessità e nodi critici:</a:t>
            </a:r>
          </a:p>
          <a:p>
            <a:pPr algn="just"/>
            <a:endParaRPr lang="it-IT" sz="2400" dirty="0">
              <a:solidFill>
                <a:srgbClr val="000007"/>
              </a:solidFill>
              <a:effectLst/>
              <a:latin typeface="Calibri" panose="020F0502020204030204" pitchFamily="34" charset="0"/>
              <a:cs typeface="Calibri" panose="020F0502020204030204" pitchFamily="34" charset="0"/>
            </a:endParaRPr>
          </a:p>
          <a:p>
            <a:pPr algn="just"/>
            <a:r>
              <a:rPr lang="it-IT" sz="2400" dirty="0">
                <a:solidFill>
                  <a:srgbClr val="000007"/>
                </a:solidFill>
                <a:effectLst/>
                <a:latin typeface="Calibri" panose="020F0502020204030204" pitchFamily="34" charset="0"/>
                <a:cs typeface="Calibri" panose="020F0502020204030204" pitchFamily="34" charset="0"/>
              </a:rPr>
              <a:t>Il primo riguarda, da un lato, il rispetto, sul piano interno, della disciplina UE della libera concorrenza e del mercato unico europeo, dall’altro, attiene al rispetto dei principi e delle regole di fondamentale importanza per la tenuta del processo di integrazione che riguardano la libera circolazione dei servizi e alla libertà di stabilimento nell’UE. </a:t>
            </a:r>
          </a:p>
          <a:p>
            <a:pPr marL="0" indent="0" algn="just">
              <a:buNone/>
            </a:pPr>
            <a:endParaRPr lang="it-IT" sz="2400" dirty="0">
              <a:solidFill>
                <a:srgbClr val="000007"/>
              </a:solidFill>
              <a:effectLst/>
              <a:latin typeface="Calibri" panose="020F0502020204030204" pitchFamily="34" charset="0"/>
              <a:cs typeface="Calibri" panose="020F0502020204030204" pitchFamily="34" charset="0"/>
            </a:endParaRPr>
          </a:p>
          <a:p>
            <a:pPr algn="just"/>
            <a:r>
              <a:rPr lang="it-IT" sz="2400" dirty="0">
                <a:solidFill>
                  <a:srgbClr val="000007"/>
                </a:solidFill>
                <a:effectLst/>
                <a:latin typeface="Calibri" panose="020F0502020204030204" pitchFamily="34" charset="0"/>
                <a:cs typeface="Calibri" panose="020F0502020204030204" pitchFamily="34" charset="0"/>
              </a:rPr>
              <a:t>Il secondo concerne la trasposizione e la corretta applicazione nel diritto italiano della direttiva 2006/123/CE, nella prospettiva del rilascio delle concessioni balneari da parte delle autorit</a:t>
            </a:r>
            <a:r>
              <a:rPr lang="it-IT" sz="2400" dirty="0">
                <a:solidFill>
                  <a:srgbClr val="000007"/>
                </a:solidFill>
                <a:latin typeface="Calibri" panose="020F0502020204030204" pitchFamily="34" charset="0"/>
                <a:cs typeface="Calibri" panose="020F0502020204030204" pitchFamily="34" charset="0"/>
              </a:rPr>
              <a:t>à</a:t>
            </a:r>
            <a:r>
              <a:rPr lang="it-IT" sz="2400" dirty="0">
                <a:solidFill>
                  <a:srgbClr val="000007"/>
                </a:solidFill>
                <a:effectLst/>
                <a:latin typeface="Calibri" panose="020F0502020204030204" pitchFamily="34" charset="0"/>
                <a:cs typeface="Calibri" panose="020F0502020204030204" pitchFamily="34" charset="0"/>
              </a:rPr>
              <a:t> competenti a persone fisiche o giuridiche. </a:t>
            </a:r>
          </a:p>
          <a:p>
            <a:endParaRPr lang="it-IT" dirty="0"/>
          </a:p>
        </p:txBody>
      </p:sp>
    </p:spTree>
    <p:extLst>
      <p:ext uri="{BB962C8B-B14F-4D97-AF65-F5344CB8AC3E}">
        <p14:creationId xmlns:p14="http://schemas.microsoft.com/office/powerpoint/2010/main" val="3873853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66776C7A-4E5E-D0C3-98B3-B43A74B1CD27}"/>
              </a:ext>
            </a:extLst>
          </p:cNvPr>
          <p:cNvSpPr>
            <a:spLocks noGrp="1"/>
          </p:cNvSpPr>
          <p:nvPr>
            <p:ph type="title"/>
          </p:nvPr>
        </p:nvSpPr>
        <p:spPr>
          <a:xfrm>
            <a:off x="838200" y="365125"/>
            <a:ext cx="10515600" cy="650875"/>
          </a:xfrm>
        </p:spPr>
        <p:txBody>
          <a:bodyPr>
            <a:normAutofit/>
          </a:bodyPr>
          <a:lstStyle/>
          <a:p>
            <a:r>
              <a:rPr lang="it-IT" sz="4000" b="1" dirty="0">
                <a:solidFill>
                  <a:srgbClr val="00B0F0"/>
                </a:solidFill>
                <a:latin typeface="Calibri" panose="020F0502020204030204" pitchFamily="34" charset="0"/>
                <a:cs typeface="Calibri" panose="020F0502020204030204" pitchFamily="34" charset="0"/>
              </a:rPr>
              <a:t>1. Introduzione </a:t>
            </a:r>
          </a:p>
        </p:txBody>
      </p:sp>
      <p:sp>
        <p:nvSpPr>
          <p:cNvPr id="5" name="Segnaposto contenuto 4">
            <a:extLst>
              <a:ext uri="{FF2B5EF4-FFF2-40B4-BE49-F238E27FC236}">
                <a16:creationId xmlns:a16="http://schemas.microsoft.com/office/drawing/2014/main" id="{8E85E745-89B1-40BC-FAB6-B581A72E8C27}"/>
              </a:ext>
            </a:extLst>
          </p:cNvPr>
          <p:cNvSpPr>
            <a:spLocks noGrp="1"/>
          </p:cNvSpPr>
          <p:nvPr>
            <p:ph idx="1"/>
          </p:nvPr>
        </p:nvSpPr>
        <p:spPr>
          <a:xfrm>
            <a:off x="838200" y="1168400"/>
            <a:ext cx="10515600" cy="4774883"/>
          </a:xfrm>
        </p:spPr>
        <p:txBody>
          <a:bodyPr/>
          <a:lstStyle/>
          <a:p>
            <a:pPr algn="just"/>
            <a:r>
              <a:rPr lang="it-IT" sz="2400" dirty="0">
                <a:solidFill>
                  <a:srgbClr val="00B0F0"/>
                </a:solidFill>
                <a:effectLst/>
                <a:latin typeface="Calibri" panose="020F0502020204030204" pitchFamily="34" charset="0"/>
                <a:cs typeface="Calibri" panose="020F0502020204030204" pitchFamily="34" charset="0"/>
              </a:rPr>
              <a:t>Complessità e nodi critici:</a:t>
            </a:r>
          </a:p>
          <a:p>
            <a:pPr algn="just"/>
            <a:endParaRPr lang="it-IT" sz="2400" dirty="0">
              <a:solidFill>
                <a:srgbClr val="000007"/>
              </a:solidFill>
              <a:effectLst/>
              <a:latin typeface="Calibri" panose="020F0502020204030204" pitchFamily="34" charset="0"/>
              <a:cs typeface="Calibri" panose="020F0502020204030204" pitchFamily="34" charset="0"/>
            </a:endParaRPr>
          </a:p>
          <a:p>
            <a:pPr algn="just"/>
            <a:r>
              <a:rPr lang="it-IT" sz="2400" dirty="0">
                <a:solidFill>
                  <a:srgbClr val="000007"/>
                </a:solidFill>
                <a:effectLst/>
                <a:latin typeface="Calibri" panose="020F0502020204030204" pitchFamily="34" charset="0"/>
                <a:cs typeface="Calibri" panose="020F0502020204030204" pitchFamily="34" charset="0"/>
              </a:rPr>
              <a:t>Il terzo riguarda la validità degli atti amministrativi adottati a seguito di proroga delle concessioni demaniali, già in precedenza assegnate, in luogo dello svolgimento di gare pubbliche compatibilmente a quanto previsto dal diritto UE. </a:t>
            </a:r>
          </a:p>
          <a:p>
            <a:pPr marL="0" indent="0" algn="just">
              <a:buNone/>
            </a:pPr>
            <a:endParaRPr lang="it-IT" sz="2400" dirty="0">
              <a:solidFill>
                <a:srgbClr val="000007"/>
              </a:solidFill>
              <a:effectLst/>
              <a:latin typeface="Calibri" panose="020F0502020204030204" pitchFamily="34" charset="0"/>
              <a:cs typeface="Calibri" panose="020F0502020204030204" pitchFamily="34" charset="0"/>
            </a:endParaRPr>
          </a:p>
          <a:p>
            <a:pPr algn="just"/>
            <a:r>
              <a:rPr lang="it-IT" sz="2400" dirty="0">
                <a:solidFill>
                  <a:srgbClr val="000007"/>
                </a:solidFill>
                <a:effectLst/>
                <a:latin typeface="Calibri" panose="020F0502020204030204" pitchFamily="34" charset="0"/>
                <a:cs typeface="Calibri" panose="020F0502020204030204" pitchFamily="34" charset="0"/>
              </a:rPr>
              <a:t>Infine, il quarto nodo è relativo alla reiterata inadempienza del legislatore italiano nel rispettare molteplici e differenziate decisioni delle Corti nazionali e della Corte di giustizia. </a:t>
            </a:r>
            <a:endParaRPr lang="it-IT" sz="24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532108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6AEE8C-0F5C-792C-AC85-8E8F9868E27A}"/>
              </a:ext>
            </a:extLst>
          </p:cNvPr>
          <p:cNvSpPr>
            <a:spLocks noGrp="1"/>
          </p:cNvSpPr>
          <p:nvPr>
            <p:ph type="title"/>
          </p:nvPr>
        </p:nvSpPr>
        <p:spPr>
          <a:xfrm>
            <a:off x="838200" y="365125"/>
            <a:ext cx="10515600" cy="854075"/>
          </a:xfrm>
        </p:spPr>
        <p:txBody>
          <a:bodyPr>
            <a:normAutofit/>
          </a:bodyPr>
          <a:lstStyle/>
          <a:p>
            <a:r>
              <a:rPr lang="it-IT" sz="4000" b="1" dirty="0">
                <a:solidFill>
                  <a:srgbClr val="00B0F0"/>
                </a:solidFill>
                <a:latin typeface="Calibri" panose="020F0502020204030204" pitchFamily="34" charset="0"/>
                <a:cs typeface="Calibri" panose="020F0502020204030204" pitchFamily="34" charset="0"/>
              </a:rPr>
              <a:t>1. Introduzione </a:t>
            </a:r>
            <a:endParaRPr lang="it-IT" sz="4000" dirty="0">
              <a:latin typeface="Calibri" panose="020F0502020204030204" pitchFamily="34" charset="0"/>
              <a:cs typeface="Calibri" panose="020F0502020204030204" pitchFamily="34" charset="0"/>
            </a:endParaRPr>
          </a:p>
        </p:txBody>
      </p:sp>
      <p:sp>
        <p:nvSpPr>
          <p:cNvPr id="3" name="Segnaposto contenuto 2">
            <a:extLst>
              <a:ext uri="{FF2B5EF4-FFF2-40B4-BE49-F238E27FC236}">
                <a16:creationId xmlns:a16="http://schemas.microsoft.com/office/drawing/2014/main" id="{DDB0EB97-0EB7-1C68-BADF-487F557135CB}"/>
              </a:ext>
            </a:extLst>
          </p:cNvPr>
          <p:cNvSpPr>
            <a:spLocks noGrp="1"/>
          </p:cNvSpPr>
          <p:nvPr>
            <p:ph idx="1"/>
          </p:nvPr>
        </p:nvSpPr>
        <p:spPr>
          <a:xfrm>
            <a:off x="838200" y="1337945"/>
            <a:ext cx="10515600" cy="4351338"/>
          </a:xfrm>
        </p:spPr>
        <p:txBody>
          <a:bodyPr/>
          <a:lstStyle/>
          <a:p>
            <a:pPr algn="just"/>
            <a:r>
              <a:rPr lang="it-IT" sz="2400" dirty="0">
                <a:solidFill>
                  <a:srgbClr val="00B0F0"/>
                </a:solidFill>
                <a:latin typeface="Calibri" panose="020F0502020204030204" pitchFamily="34" charset="0"/>
                <a:cs typeface="Calibri" panose="020F0502020204030204" pitchFamily="34" charset="0"/>
              </a:rPr>
              <a:t>Punti sui quali mi soffermo:</a:t>
            </a:r>
          </a:p>
          <a:p>
            <a:pPr marL="0" indent="0" algn="just">
              <a:buNone/>
            </a:pPr>
            <a:endParaRPr lang="it-IT" sz="2400" dirty="0">
              <a:solidFill>
                <a:srgbClr val="00B0F0"/>
              </a:solidFill>
              <a:latin typeface="Calibri" panose="020F0502020204030204" pitchFamily="34" charset="0"/>
              <a:cs typeface="Calibri" panose="020F0502020204030204" pitchFamily="34" charset="0"/>
            </a:endParaRPr>
          </a:p>
          <a:p>
            <a:pPr algn="just"/>
            <a:r>
              <a:rPr lang="it-IT" sz="2400" dirty="0">
                <a:solidFill>
                  <a:srgbClr val="000007"/>
                </a:solidFill>
                <a:effectLst/>
                <a:latin typeface="Calibri" panose="020F0502020204030204" pitchFamily="34" charset="0"/>
                <a:cs typeface="Calibri" panose="020F0502020204030204" pitchFamily="34" charset="0"/>
              </a:rPr>
              <a:t>Efficacia diretta dell’art. 12, par. 1 e 2, della direttiva 2006/123</a:t>
            </a:r>
          </a:p>
          <a:p>
            <a:pPr marL="0" indent="0" algn="just">
              <a:buNone/>
            </a:pPr>
            <a:endParaRPr lang="it-IT" sz="2400" dirty="0">
              <a:latin typeface="Calibri" panose="020F0502020204030204" pitchFamily="34" charset="0"/>
              <a:cs typeface="Calibri" panose="020F0502020204030204" pitchFamily="34" charset="0"/>
            </a:endParaRPr>
          </a:p>
          <a:p>
            <a:pPr algn="just"/>
            <a:r>
              <a:rPr lang="it-IT" sz="2400" dirty="0">
                <a:solidFill>
                  <a:srgbClr val="000007"/>
                </a:solidFill>
                <a:effectLst/>
                <a:latin typeface="Calibri" panose="020F0502020204030204" pitchFamily="34" charset="0"/>
                <a:cs typeface="Calibri" panose="020F0502020204030204" pitchFamily="34" charset="0"/>
              </a:rPr>
              <a:t>Tutela del diritto di propriet</a:t>
            </a:r>
            <a:r>
              <a:rPr lang="it-IT" sz="2400" dirty="0">
                <a:solidFill>
                  <a:srgbClr val="000007"/>
                </a:solidFill>
                <a:latin typeface="Calibri" panose="020F0502020204030204" pitchFamily="34" charset="0"/>
                <a:cs typeface="Calibri" panose="020F0502020204030204" pitchFamily="34" charset="0"/>
              </a:rPr>
              <a:t>à</a:t>
            </a:r>
            <a:r>
              <a:rPr lang="it-IT" sz="2400" dirty="0">
                <a:solidFill>
                  <a:srgbClr val="000007"/>
                </a:solidFill>
                <a:effectLst/>
                <a:latin typeface="Calibri" panose="020F0502020204030204" pitchFamily="34" charset="0"/>
                <a:cs typeface="Calibri" panose="020F0502020204030204" pitchFamily="34" charset="0"/>
              </a:rPr>
              <a:t> sulle opere inamovibili del concessionario uscente da parte del diritto dell’Unione europea</a:t>
            </a:r>
            <a:endParaRPr lang="it-IT" sz="24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3365799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795A9E-6BD3-251E-E027-39A59E4E5130}"/>
              </a:ext>
            </a:extLst>
          </p:cNvPr>
          <p:cNvSpPr>
            <a:spLocks noGrp="1"/>
          </p:cNvSpPr>
          <p:nvPr>
            <p:ph type="title"/>
          </p:nvPr>
        </p:nvSpPr>
        <p:spPr>
          <a:xfrm>
            <a:off x="838200" y="365126"/>
            <a:ext cx="10515600" cy="674846"/>
          </a:xfrm>
        </p:spPr>
        <p:txBody>
          <a:bodyPr>
            <a:normAutofit/>
          </a:bodyPr>
          <a:lstStyle/>
          <a:p>
            <a:r>
              <a:rPr lang="it-IT" sz="3600" b="1" dirty="0">
                <a:solidFill>
                  <a:srgbClr val="00B0F0"/>
                </a:solidFill>
                <a:latin typeface="Calibri" panose="020F0502020204030204" pitchFamily="34" charset="0"/>
                <a:cs typeface="Calibri" panose="020F0502020204030204" pitchFamily="34" charset="0"/>
              </a:rPr>
              <a:t>2. Efficacia diretta</a:t>
            </a:r>
          </a:p>
        </p:txBody>
      </p:sp>
      <p:sp>
        <p:nvSpPr>
          <p:cNvPr id="3" name="Segnaposto contenuto 2">
            <a:extLst>
              <a:ext uri="{FF2B5EF4-FFF2-40B4-BE49-F238E27FC236}">
                <a16:creationId xmlns:a16="http://schemas.microsoft.com/office/drawing/2014/main" id="{1185302C-9B23-F65D-781F-167747B28D14}"/>
              </a:ext>
            </a:extLst>
          </p:cNvPr>
          <p:cNvSpPr>
            <a:spLocks noGrp="1"/>
          </p:cNvSpPr>
          <p:nvPr>
            <p:ph idx="1"/>
          </p:nvPr>
        </p:nvSpPr>
        <p:spPr>
          <a:xfrm>
            <a:off x="838200" y="1696719"/>
            <a:ext cx="10515600" cy="3907949"/>
          </a:xfrm>
        </p:spPr>
        <p:txBody>
          <a:bodyPr/>
          <a:lstStyle/>
          <a:p>
            <a:pPr algn="just"/>
            <a:r>
              <a:rPr lang="it-IT" sz="2400" dirty="0">
                <a:solidFill>
                  <a:srgbClr val="00B0F0"/>
                </a:solidFill>
                <a:effectLst/>
                <a:latin typeface="Calibri" panose="020F0502020204030204" pitchFamily="34" charset="0"/>
                <a:cs typeface="Calibri" panose="020F0502020204030204" pitchFamily="34" charset="0"/>
              </a:rPr>
              <a:t>Criticità:</a:t>
            </a:r>
          </a:p>
          <a:p>
            <a:pPr algn="just"/>
            <a:r>
              <a:rPr lang="it-IT" sz="2400" dirty="0">
                <a:solidFill>
                  <a:srgbClr val="000007"/>
                </a:solidFill>
                <a:effectLst/>
                <a:latin typeface="Calibri" panose="020F0502020204030204" pitchFamily="34" charset="0"/>
                <a:cs typeface="Calibri" panose="020F0502020204030204" pitchFamily="34" charset="0"/>
              </a:rPr>
              <a:t>chiaro contrasto tra ordinamento nazionale e diritto dell’Unione.</a:t>
            </a:r>
          </a:p>
          <a:p>
            <a:pPr algn="just"/>
            <a:r>
              <a:rPr lang="it-IT" sz="2400" dirty="0">
                <a:solidFill>
                  <a:srgbClr val="000007"/>
                </a:solidFill>
                <a:effectLst/>
                <a:latin typeface="Calibri" panose="020F0502020204030204" pitchFamily="34" charset="0"/>
                <a:cs typeface="Calibri" panose="020F0502020204030204" pitchFamily="34" charset="0"/>
              </a:rPr>
              <a:t>Un contesto prodotto non da condotte omissive da parte del legislatore, bensì da comportamenti attivi:</a:t>
            </a:r>
          </a:p>
          <a:p>
            <a:pPr algn="just"/>
            <a:r>
              <a:rPr lang="it-IT" sz="2400" dirty="0">
                <a:solidFill>
                  <a:srgbClr val="000007"/>
                </a:solidFill>
                <a:effectLst/>
                <a:latin typeface="Calibri" panose="020F0502020204030204" pitchFamily="34" charset="0"/>
                <a:cs typeface="Calibri" panose="020F0502020204030204" pitchFamily="34" charset="0"/>
              </a:rPr>
              <a:t>ossia da leggi e atti amministrativi adottati al fine di impedire la corretta applicazione del diritto UE da parte di amministrazioni e giudici italiani. </a:t>
            </a:r>
            <a:endParaRPr lang="it-IT" sz="24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693602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C48736-5B4C-1FBD-6A8B-246350167F44}"/>
              </a:ext>
            </a:extLst>
          </p:cNvPr>
          <p:cNvSpPr>
            <a:spLocks noGrp="1"/>
          </p:cNvSpPr>
          <p:nvPr>
            <p:ph type="title"/>
          </p:nvPr>
        </p:nvSpPr>
        <p:spPr>
          <a:xfrm>
            <a:off x="838200" y="365125"/>
            <a:ext cx="10515600" cy="711835"/>
          </a:xfrm>
        </p:spPr>
        <p:txBody>
          <a:bodyPr>
            <a:normAutofit/>
          </a:bodyPr>
          <a:lstStyle/>
          <a:p>
            <a:r>
              <a:rPr lang="it-IT" sz="3600" b="1" dirty="0">
                <a:solidFill>
                  <a:srgbClr val="00B0F0"/>
                </a:solidFill>
                <a:latin typeface="Calibri" panose="020F0502020204030204" pitchFamily="34" charset="0"/>
                <a:cs typeface="Calibri" panose="020F0502020204030204" pitchFamily="34" charset="0"/>
              </a:rPr>
              <a:t>2. Efficacia diretta</a:t>
            </a:r>
            <a:endParaRPr lang="it-IT" sz="3600" dirty="0"/>
          </a:p>
        </p:txBody>
      </p:sp>
      <p:sp>
        <p:nvSpPr>
          <p:cNvPr id="3" name="Segnaposto contenuto 2">
            <a:extLst>
              <a:ext uri="{FF2B5EF4-FFF2-40B4-BE49-F238E27FC236}">
                <a16:creationId xmlns:a16="http://schemas.microsoft.com/office/drawing/2014/main" id="{69C934A7-B85C-B9AA-B2C4-2B92DDB1D5E4}"/>
              </a:ext>
            </a:extLst>
          </p:cNvPr>
          <p:cNvSpPr>
            <a:spLocks noGrp="1"/>
          </p:cNvSpPr>
          <p:nvPr>
            <p:ph idx="1"/>
          </p:nvPr>
        </p:nvSpPr>
        <p:spPr>
          <a:xfrm>
            <a:off x="838200" y="1253331"/>
            <a:ext cx="10515600" cy="4351338"/>
          </a:xfrm>
        </p:spPr>
        <p:txBody>
          <a:bodyPr>
            <a:normAutofit/>
          </a:bodyPr>
          <a:lstStyle/>
          <a:p>
            <a:r>
              <a:rPr lang="it-IT" sz="2400" dirty="0"/>
              <a:t>Conclusioni Avv. Gen. </a:t>
            </a:r>
            <a:r>
              <a:rPr lang="it-IT" sz="2400" dirty="0" err="1"/>
              <a:t>Szpunar</a:t>
            </a:r>
            <a:r>
              <a:rPr lang="it-IT" sz="2400" dirty="0"/>
              <a:t>, </a:t>
            </a:r>
            <a:r>
              <a:rPr lang="it-IT" sz="2400" i="1" dirty="0" err="1"/>
              <a:t>Promoimpresa</a:t>
            </a:r>
            <a:r>
              <a:rPr lang="it-IT" sz="2400" dirty="0"/>
              <a:t>: effetto diretto art. 12 direttiva 2006/123/UE</a:t>
            </a:r>
          </a:p>
          <a:p>
            <a:r>
              <a:rPr lang="it-IT" sz="2400" dirty="0"/>
              <a:t>Sentenza Corte di giustizia, </a:t>
            </a:r>
            <a:r>
              <a:rPr lang="it-IT" sz="2400" b="1" i="1" dirty="0">
                <a:solidFill>
                  <a:srgbClr val="00B0F0"/>
                </a:solidFill>
              </a:rPr>
              <a:t>Comune di Ginosa</a:t>
            </a:r>
            <a:r>
              <a:rPr lang="it-IT" sz="2400" dirty="0"/>
              <a:t>: </a:t>
            </a:r>
          </a:p>
          <a:p>
            <a:pPr algn="just"/>
            <a:r>
              <a:rPr lang="it-IT" sz="2400" dirty="0"/>
              <a:t>La soluzione offerta dalla Corte nel caso Comune di Ginosa, chiara nel riconoscere l’effetto diretto dell’art. 12, par. 1 e 2, della direttiva 2006/123/CE, sembra quindi aver risolto definitivamente il problema. </a:t>
            </a:r>
          </a:p>
          <a:p>
            <a:pPr algn="just"/>
            <a:r>
              <a:rPr lang="it-IT" sz="2400" dirty="0"/>
              <a:t>Tale pronuncia sancisce, da un lato, l’immediata applicabilità da parte degli Stati membri, dell’obbligo di utilizzare un bando pubblico, basato sui criteri di imparzialità e trasparenza, per selezionare i concessionari. </a:t>
            </a:r>
          </a:p>
          <a:p>
            <a:pPr algn="just"/>
            <a:r>
              <a:rPr lang="it-IT" sz="2400" dirty="0"/>
              <a:t>Dall’altro, essa fa sorgere il divieto di rinnovare in modo automatico un’autorizzazione rilasciata per una determinata attività balneare. </a:t>
            </a:r>
          </a:p>
          <a:p>
            <a:endParaRPr lang="it-IT" sz="2400" dirty="0"/>
          </a:p>
        </p:txBody>
      </p:sp>
    </p:spTree>
    <p:extLst>
      <p:ext uri="{BB962C8B-B14F-4D97-AF65-F5344CB8AC3E}">
        <p14:creationId xmlns:p14="http://schemas.microsoft.com/office/powerpoint/2010/main" val="2293185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2CAC21-AB2F-946B-3856-721036AB9CF6}"/>
              </a:ext>
            </a:extLst>
          </p:cNvPr>
          <p:cNvSpPr>
            <a:spLocks noGrp="1"/>
          </p:cNvSpPr>
          <p:nvPr>
            <p:ph type="title"/>
          </p:nvPr>
        </p:nvSpPr>
        <p:spPr>
          <a:xfrm>
            <a:off x="838200" y="365125"/>
            <a:ext cx="10515600" cy="721995"/>
          </a:xfrm>
        </p:spPr>
        <p:txBody>
          <a:bodyPr>
            <a:normAutofit/>
          </a:bodyPr>
          <a:lstStyle/>
          <a:p>
            <a:r>
              <a:rPr lang="it-IT" sz="3600" b="1" dirty="0">
                <a:solidFill>
                  <a:srgbClr val="00B0F0"/>
                </a:solidFill>
                <a:latin typeface="Calibri" panose="020F0502020204030204" pitchFamily="34" charset="0"/>
                <a:cs typeface="Calibri" panose="020F0502020204030204" pitchFamily="34" charset="0"/>
              </a:rPr>
              <a:t>2. Efficacia diretta</a:t>
            </a:r>
            <a:endParaRPr lang="it-IT" sz="3600" dirty="0"/>
          </a:p>
        </p:txBody>
      </p:sp>
      <p:sp>
        <p:nvSpPr>
          <p:cNvPr id="3" name="Segnaposto contenuto 2">
            <a:extLst>
              <a:ext uri="{FF2B5EF4-FFF2-40B4-BE49-F238E27FC236}">
                <a16:creationId xmlns:a16="http://schemas.microsoft.com/office/drawing/2014/main" id="{180C028E-5050-5302-C245-65B08FBBDB11}"/>
              </a:ext>
            </a:extLst>
          </p:cNvPr>
          <p:cNvSpPr>
            <a:spLocks noGrp="1"/>
          </p:cNvSpPr>
          <p:nvPr>
            <p:ph idx="1"/>
          </p:nvPr>
        </p:nvSpPr>
        <p:spPr>
          <a:xfrm>
            <a:off x="746760" y="1253331"/>
            <a:ext cx="10515600" cy="4351338"/>
          </a:xfrm>
        </p:spPr>
        <p:txBody>
          <a:bodyPr/>
          <a:lstStyle/>
          <a:p>
            <a:pPr algn="just"/>
            <a:r>
              <a:rPr lang="it-IT" sz="2400" dirty="0">
                <a:solidFill>
                  <a:srgbClr val="000007"/>
                </a:solidFill>
                <a:effectLst/>
                <a:latin typeface="Calibri" panose="020F0502020204030204" pitchFamily="34" charset="0"/>
                <a:cs typeface="Calibri" panose="020F0502020204030204" pitchFamily="34" charset="0"/>
              </a:rPr>
              <a:t>Il ragionamento della Corte di giustizia è chiaro:</a:t>
            </a:r>
          </a:p>
          <a:p>
            <a:pPr lvl="1" algn="just"/>
            <a:r>
              <a:rPr lang="it-IT" dirty="0">
                <a:solidFill>
                  <a:srgbClr val="000007"/>
                </a:solidFill>
                <a:effectLst/>
                <a:latin typeface="Calibri" panose="020F0502020204030204" pitchFamily="34" charset="0"/>
                <a:cs typeface="Calibri" panose="020F0502020204030204" pitchFamily="34" charset="0"/>
              </a:rPr>
              <a:t>Nonostante l’attuazione dell’art. 12, par. 1 e 2, della direttiva 2006/123/CE implichi l’esercizio di un certo margine di discrezionalità da parte degli Stati membri, l’obiettivo di risultato è, a giudizio dei giudici europei, </a:t>
            </a:r>
            <a:r>
              <a:rPr lang="it-IT" dirty="0">
                <a:solidFill>
                  <a:srgbClr val="00B0F0"/>
                </a:solidFill>
                <a:effectLst/>
                <a:latin typeface="Calibri" panose="020F0502020204030204" pitchFamily="34" charset="0"/>
                <a:cs typeface="Calibri" panose="020F0502020204030204" pitchFamily="34" charset="0"/>
              </a:rPr>
              <a:t>chiaro, incondizionato e sufficientemente preciso</a:t>
            </a:r>
            <a:r>
              <a:rPr lang="it-IT" dirty="0">
                <a:solidFill>
                  <a:srgbClr val="000007"/>
                </a:solidFill>
                <a:effectLst/>
                <a:latin typeface="Calibri" panose="020F0502020204030204" pitchFamily="34" charset="0"/>
                <a:cs typeface="Calibri" panose="020F0502020204030204" pitchFamily="34" charset="0"/>
              </a:rPr>
              <a:t>. </a:t>
            </a:r>
          </a:p>
          <a:p>
            <a:pPr lvl="1" algn="just"/>
            <a:r>
              <a:rPr lang="it-IT" dirty="0">
                <a:solidFill>
                  <a:srgbClr val="000007"/>
                </a:solidFill>
                <a:latin typeface="Calibri" panose="020F0502020204030204" pitchFamily="34" charset="0"/>
                <a:cs typeface="Calibri" panose="020F0502020204030204" pitchFamily="34" charset="0"/>
              </a:rPr>
              <a:t>Si tratta, cioè, di prevedere un meccanismo di selezione imparziale e trasparente (punto 67).</a:t>
            </a:r>
          </a:p>
          <a:p>
            <a:pPr lvl="1" algn="just"/>
            <a:r>
              <a:rPr lang="it-IT" dirty="0">
                <a:solidFill>
                  <a:srgbClr val="000007"/>
                </a:solidFill>
                <a:latin typeface="Calibri" panose="020F0502020204030204" pitchFamily="34" charset="0"/>
                <a:cs typeface="Calibri" panose="020F0502020204030204" pitchFamily="34" charset="0"/>
              </a:rPr>
              <a:t>Secondo la Corte di giustizia, </a:t>
            </a:r>
            <a:r>
              <a:rPr lang="it-IT" dirty="0">
                <a:solidFill>
                  <a:srgbClr val="00B0F0"/>
                </a:solidFill>
                <a:latin typeface="Calibri" panose="020F0502020204030204" pitchFamily="34" charset="0"/>
                <a:cs typeface="Calibri" panose="020F0502020204030204" pitchFamily="34" charset="0"/>
              </a:rPr>
              <a:t>il vincolo</a:t>
            </a:r>
            <a:r>
              <a:rPr lang="it-IT" dirty="0">
                <a:solidFill>
                  <a:srgbClr val="000007"/>
                </a:solidFill>
                <a:latin typeface="Calibri" panose="020F0502020204030204" pitchFamily="34" charset="0"/>
                <a:cs typeface="Calibri" panose="020F0502020204030204" pitchFamily="34" charset="0"/>
              </a:rPr>
              <a:t>, in capo agli Stati membri, di applicare una procedura di selezione imparziale e trasparente tra i candidati potenziali, </a:t>
            </a:r>
            <a:r>
              <a:rPr lang="it-IT" dirty="0">
                <a:solidFill>
                  <a:srgbClr val="00B0F0"/>
                </a:solidFill>
                <a:latin typeface="Calibri" panose="020F0502020204030204" pitchFamily="34" charset="0"/>
                <a:cs typeface="Calibri" panose="020F0502020204030204" pitchFamily="34" charset="0"/>
              </a:rPr>
              <a:t>nonché il divieto di rinnovare </a:t>
            </a:r>
            <a:r>
              <a:rPr lang="it-IT" dirty="0">
                <a:solidFill>
                  <a:srgbClr val="000007"/>
                </a:solidFill>
                <a:latin typeface="Calibri" panose="020F0502020204030204" pitchFamily="34" charset="0"/>
                <a:cs typeface="Calibri" panose="020F0502020204030204" pitchFamily="34" charset="0"/>
              </a:rPr>
              <a:t>automaticamente una autorizzazione rilasciata per una determinata attività, </a:t>
            </a:r>
            <a:r>
              <a:rPr lang="it-IT" dirty="0">
                <a:solidFill>
                  <a:srgbClr val="00B0F0"/>
                </a:solidFill>
                <a:latin typeface="Calibri" panose="020F0502020204030204" pitchFamily="34" charset="0"/>
                <a:cs typeface="Calibri" panose="020F0502020204030204" pitchFamily="34" charset="0"/>
              </a:rPr>
              <a:t>sono enunciati in modo incondizionato e sufficientemente preciso</a:t>
            </a:r>
            <a:r>
              <a:rPr lang="it-IT" dirty="0">
                <a:solidFill>
                  <a:srgbClr val="000007"/>
                </a:solidFill>
                <a:latin typeface="Calibri" panose="020F0502020204030204" pitchFamily="34" charset="0"/>
                <a:cs typeface="Calibri" panose="020F0502020204030204" pitchFamily="34" charset="0"/>
              </a:rPr>
              <a:t>. </a:t>
            </a:r>
          </a:p>
          <a:p>
            <a:pPr lvl="1" algn="just"/>
            <a:endParaRPr lang="it-IT" sz="1800" dirty="0">
              <a:solidFill>
                <a:srgbClr val="000007"/>
              </a:solidFill>
              <a:latin typeface="Calibri" panose="020F0502020204030204" pitchFamily="34" charset="0"/>
              <a:cs typeface="Calibri" panose="020F0502020204030204" pitchFamily="34" charset="0"/>
            </a:endParaRPr>
          </a:p>
          <a:p>
            <a:pPr lvl="1" algn="just"/>
            <a:endParaRPr lang="it-IT" sz="32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296741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D5776-A8DB-8E35-9CA1-99AEECB3E1F5}"/>
              </a:ext>
            </a:extLst>
          </p:cNvPr>
          <p:cNvSpPr>
            <a:spLocks noGrp="1"/>
          </p:cNvSpPr>
          <p:nvPr>
            <p:ph type="title"/>
          </p:nvPr>
        </p:nvSpPr>
        <p:spPr>
          <a:xfrm>
            <a:off x="838200" y="365125"/>
            <a:ext cx="10515600" cy="793115"/>
          </a:xfrm>
        </p:spPr>
        <p:txBody>
          <a:bodyPr>
            <a:normAutofit/>
          </a:bodyPr>
          <a:lstStyle/>
          <a:p>
            <a:r>
              <a:rPr lang="it-IT" sz="3600" b="1" dirty="0">
                <a:solidFill>
                  <a:srgbClr val="00B0F0"/>
                </a:solidFill>
                <a:latin typeface="Calibri" panose="020F0502020204030204" pitchFamily="34" charset="0"/>
                <a:cs typeface="Calibri" panose="020F0502020204030204" pitchFamily="34" charset="0"/>
              </a:rPr>
              <a:t>2. Efficacia diretta</a:t>
            </a:r>
            <a:endParaRPr lang="it-IT" sz="3600" dirty="0"/>
          </a:p>
        </p:txBody>
      </p:sp>
      <p:sp>
        <p:nvSpPr>
          <p:cNvPr id="3" name="Segnaposto contenuto 2">
            <a:extLst>
              <a:ext uri="{FF2B5EF4-FFF2-40B4-BE49-F238E27FC236}">
                <a16:creationId xmlns:a16="http://schemas.microsoft.com/office/drawing/2014/main" id="{B4399410-52E1-3221-FDA6-CE784A6A568A}"/>
              </a:ext>
            </a:extLst>
          </p:cNvPr>
          <p:cNvSpPr>
            <a:spLocks noGrp="1"/>
          </p:cNvSpPr>
          <p:nvPr>
            <p:ph idx="1"/>
          </p:nvPr>
        </p:nvSpPr>
        <p:spPr>
          <a:xfrm>
            <a:off x="838200" y="1158240"/>
            <a:ext cx="10515600" cy="4351338"/>
          </a:xfrm>
        </p:spPr>
        <p:txBody>
          <a:bodyPr>
            <a:normAutofit/>
          </a:bodyPr>
          <a:lstStyle/>
          <a:p>
            <a:pPr algn="just"/>
            <a:r>
              <a:rPr lang="it-IT" sz="2400" dirty="0">
                <a:solidFill>
                  <a:srgbClr val="000007"/>
                </a:solidFill>
                <a:effectLst/>
                <a:latin typeface="Calibri" panose="020F0502020204030204" pitchFamily="34" charset="0"/>
                <a:cs typeface="Calibri" panose="020F0502020204030204" pitchFamily="34" charset="0"/>
              </a:rPr>
              <a:t>L’art. 12, par. 1 e 2, della direttiva 2006/123/CE impone, quindi, agli Stati membri l’obbligo di applicare una procedura di selezione imparziale e trasparente tra i candidati potenziali, vietando loro di rinnovare automaticamente un’autorizzazione rilasciata per una determinata attività (punto 69).</a:t>
            </a:r>
            <a:endParaRPr lang="it-IT" sz="2400" dirty="0">
              <a:latin typeface="Calibri" panose="020F0502020204030204" pitchFamily="34" charset="0"/>
              <a:cs typeface="Calibri" panose="020F0502020204030204" pitchFamily="34" charset="0"/>
            </a:endParaRPr>
          </a:p>
          <a:p>
            <a:pPr algn="just"/>
            <a:r>
              <a:rPr lang="it-IT" sz="2400" dirty="0">
                <a:solidFill>
                  <a:srgbClr val="000007"/>
                </a:solidFill>
                <a:effectLst/>
                <a:latin typeface="Calibri" panose="020F0502020204030204" pitchFamily="34" charset="0"/>
                <a:cs typeface="Calibri" panose="020F0502020204030204" pitchFamily="34" charset="0"/>
              </a:rPr>
              <a:t>In più, la Corte precisa che:</a:t>
            </a:r>
          </a:p>
          <a:p>
            <a:pPr algn="just"/>
            <a:r>
              <a:rPr lang="it-IT" dirty="0">
                <a:solidFill>
                  <a:srgbClr val="000007"/>
                </a:solidFill>
                <a:effectLst/>
                <a:latin typeface="Calibri" panose="020F0502020204030204" pitchFamily="34" charset="0"/>
                <a:cs typeface="Calibri" panose="020F0502020204030204" pitchFamily="34" charset="0"/>
              </a:rPr>
              <a:t>la circostanza che tale obbligo e tale divieto si applicano nel caso in cui il numero di autorizzazioni disponibili per una determinata attività̀ sia limitato per via della scarsità delle risorse naturali utilizzabili non mette in discussione l’effetto diretto connesso all’art. 12, par. 1 e 2, della direttiva in esame </a:t>
            </a:r>
          </a:p>
          <a:p>
            <a:pPr lvl="1"/>
            <a:endParaRPr lang="it-IT" dirty="0"/>
          </a:p>
        </p:txBody>
      </p:sp>
    </p:spTree>
    <p:extLst>
      <p:ext uri="{BB962C8B-B14F-4D97-AF65-F5344CB8AC3E}">
        <p14:creationId xmlns:p14="http://schemas.microsoft.com/office/powerpoint/2010/main" val="1760116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C74A68-DC8B-5C75-CB72-D6FD2FD88326}"/>
              </a:ext>
            </a:extLst>
          </p:cNvPr>
          <p:cNvSpPr>
            <a:spLocks noGrp="1"/>
          </p:cNvSpPr>
          <p:nvPr>
            <p:ph type="title"/>
          </p:nvPr>
        </p:nvSpPr>
        <p:spPr>
          <a:xfrm>
            <a:off x="838200" y="365125"/>
            <a:ext cx="10515600" cy="833755"/>
          </a:xfrm>
        </p:spPr>
        <p:txBody>
          <a:bodyPr>
            <a:normAutofit/>
          </a:bodyPr>
          <a:lstStyle/>
          <a:p>
            <a:r>
              <a:rPr lang="it-IT" sz="3600" b="1" dirty="0">
                <a:solidFill>
                  <a:srgbClr val="00B0F0"/>
                </a:solidFill>
                <a:latin typeface="Calibri" panose="020F0502020204030204" pitchFamily="34" charset="0"/>
                <a:cs typeface="Calibri" panose="020F0502020204030204" pitchFamily="34" charset="0"/>
              </a:rPr>
              <a:t>2. Efficacia diretta</a:t>
            </a:r>
            <a:endParaRPr lang="it-IT" sz="3600" dirty="0"/>
          </a:p>
        </p:txBody>
      </p:sp>
      <p:sp>
        <p:nvSpPr>
          <p:cNvPr id="3" name="Segnaposto contenuto 2">
            <a:extLst>
              <a:ext uri="{FF2B5EF4-FFF2-40B4-BE49-F238E27FC236}">
                <a16:creationId xmlns:a16="http://schemas.microsoft.com/office/drawing/2014/main" id="{D61EE9C2-5AC9-2E28-AE59-9A078D314956}"/>
              </a:ext>
            </a:extLst>
          </p:cNvPr>
          <p:cNvSpPr>
            <a:spLocks noGrp="1"/>
          </p:cNvSpPr>
          <p:nvPr>
            <p:ph idx="1"/>
          </p:nvPr>
        </p:nvSpPr>
        <p:spPr>
          <a:xfrm>
            <a:off x="838200" y="1198880"/>
            <a:ext cx="10515600" cy="4351338"/>
          </a:xfrm>
        </p:spPr>
        <p:txBody>
          <a:bodyPr/>
          <a:lstStyle/>
          <a:p>
            <a:pPr algn="just"/>
            <a:r>
              <a:rPr lang="it-IT" dirty="0">
                <a:solidFill>
                  <a:srgbClr val="000007"/>
                </a:solidFill>
                <a:effectLst/>
                <a:latin typeface="Calibri" panose="020F0502020204030204" pitchFamily="34" charset="0"/>
                <a:cs typeface="Calibri" panose="020F0502020204030204" pitchFamily="34" charset="0"/>
              </a:rPr>
              <a:t>In sostanza, per garantire i diritti attribuiti dalla direttiva e offrire uniformit</a:t>
            </a:r>
            <a:r>
              <a:rPr lang="it-IT" dirty="0">
                <a:solidFill>
                  <a:srgbClr val="000007"/>
                </a:solidFill>
                <a:latin typeface="Calibri" panose="020F0502020204030204" pitchFamily="34" charset="0"/>
                <a:cs typeface="Calibri" panose="020F0502020204030204" pitchFamily="34" charset="0"/>
              </a:rPr>
              <a:t>à</a:t>
            </a:r>
            <a:r>
              <a:rPr lang="it-IT" dirty="0">
                <a:solidFill>
                  <a:srgbClr val="000007"/>
                </a:solidFill>
                <a:effectLst/>
                <a:latin typeface="Calibri" panose="020F0502020204030204" pitchFamily="34" charset="0"/>
                <a:cs typeface="Calibri" panose="020F0502020204030204" pitchFamily="34" charset="0"/>
              </a:rPr>
              <a:t> di applicazione delle norme, occorre disapplicare le regole interne incompatibili. </a:t>
            </a:r>
          </a:p>
          <a:p>
            <a:pPr algn="just"/>
            <a:r>
              <a:rPr lang="it-IT" dirty="0">
                <a:solidFill>
                  <a:srgbClr val="000007"/>
                </a:solidFill>
                <a:effectLst/>
                <a:latin typeface="Calibri" panose="020F0502020204030204" pitchFamily="34" charset="0"/>
                <a:cs typeface="Calibri" panose="020F0502020204030204" pitchFamily="34" charset="0"/>
              </a:rPr>
              <a:t>Attraverso queste affermazioni, la Corte certifica il protratto inadempimento da parte dello Stato italiano, derivante sia dall’inerzia nella trasposizione, nell’ordinamento interno, delle disposizioni contenute nell’art. 12 della direttiva 2006/123/CE, sia dalla predisposizione di una legislazione interna palesemente in conflitto con questi ultimi. </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7935834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1512</TotalTime>
  <Words>1831</Words>
  <Application>Microsoft Macintosh PowerPoint</Application>
  <PresentationFormat>Widescreen</PresentationFormat>
  <Paragraphs>91</Paragraphs>
  <Slides>19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19</vt:i4>
      </vt:variant>
    </vt:vector>
  </HeadingPairs>
  <TitlesOfParts>
    <vt:vector size="25" baseType="lpstr">
      <vt:lpstr>Aptos</vt:lpstr>
      <vt:lpstr>Aptos Display</vt:lpstr>
      <vt:lpstr>Arial</vt:lpstr>
      <vt:lpstr>Calibri</vt:lpstr>
      <vt:lpstr>Open Sans</vt:lpstr>
      <vt:lpstr>Tema di Office</vt:lpstr>
      <vt:lpstr> L’ineludibile incidenza del diritto europeo </vt:lpstr>
      <vt:lpstr>1. Introduzione </vt:lpstr>
      <vt:lpstr>1. Introduzione </vt:lpstr>
      <vt:lpstr>1. Introduzione </vt:lpstr>
      <vt:lpstr>2. Efficacia diretta</vt:lpstr>
      <vt:lpstr>2. Efficacia diretta</vt:lpstr>
      <vt:lpstr>2. Efficacia diretta</vt:lpstr>
      <vt:lpstr>2. Efficacia diretta</vt:lpstr>
      <vt:lpstr>2. Efficacia diretta</vt:lpstr>
      <vt:lpstr>2. Efficacia diretta</vt:lpstr>
      <vt:lpstr>3. Opere inamovibili e indennizzo</vt:lpstr>
      <vt:lpstr>3. Opere inamovibili e indennizzo</vt:lpstr>
      <vt:lpstr>3. Opere inamovibili e indennizzo</vt:lpstr>
      <vt:lpstr>3. Opere inamovibili e indennizzo</vt:lpstr>
      <vt:lpstr>3. Opere inamovibili e indennizzo</vt:lpstr>
      <vt:lpstr>3. Opere inamovibili e indennizzo</vt:lpstr>
      <vt:lpstr>3. Opere inamovibili e indennizzo</vt:lpstr>
      <vt:lpstr>4. Conclusioni</vt:lpstr>
      <vt:lpstr>4. Conclusioni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Alessandro Nato</dc:creator>
  <cp:lastModifiedBy>Alessandro Nato</cp:lastModifiedBy>
  <cp:revision>2</cp:revision>
  <dcterms:created xsi:type="dcterms:W3CDTF">2024-06-25T12:59:52Z</dcterms:created>
  <dcterms:modified xsi:type="dcterms:W3CDTF">2024-06-26T14:12:34Z</dcterms:modified>
</cp:coreProperties>
</file>