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453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17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L’Unione economica e monetaria - Governance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32829D-E438-E638-C71D-FB58F1CD1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Rimedi in caso di crisi finanziaria di uno Stato membro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EA7541-8518-8B11-5FA3-6B0A73C65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Rimedi utilizzati nelle crisi del debito sovrano (2010):</a:t>
            </a:r>
          </a:p>
          <a:p>
            <a:pPr lvl="1" eaLnBrk="1" hangingPunct="1">
              <a:defRPr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Aiuti bilaterali alla Grecia da parte dei Paesi dell’Eurozona (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dec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Eurogruppo a liv. di Capi </a:t>
            </a:r>
            <a:r>
              <a:rPr 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SoG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valutazioni BCE e Commissione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lvl="1" eaLnBrk="1" hangingPunct="1">
              <a:defRPr/>
            </a:pP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Financial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Stabilisation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Mechanism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(EFSM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– regolamento basato su art. 122, par. 2 con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garanzia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 bilancio UE)</a:t>
            </a:r>
          </a:p>
          <a:p>
            <a:pPr lvl="1" eaLnBrk="1" hangingPunct="1">
              <a:defRPr/>
            </a:pP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Affiancato da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European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Financial </a:t>
            </a:r>
            <a:r>
              <a:rPr 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Stability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Facility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con durata triennale</a:t>
            </a:r>
            <a:r>
              <a:rPr 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(EFSF 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- basato su decisione Consiglio [solo SM Eurozona] +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accordo quadro tra Stati Eurozona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che costituiva Statuto di </a:t>
            </a:r>
            <a:r>
              <a:rPr lang="it-IT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meccanismo di diritto privato lussemburghese</a:t>
            </a:r>
            <a:r>
              <a:rPr 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</a:t>
            </a:r>
          </a:p>
          <a:p>
            <a:pPr lvl="1">
              <a:defRPr/>
            </a:pPr>
            <a:r>
              <a:rPr lang="it-IT" sz="3200" b="1" dirty="0">
                <a:solidFill>
                  <a:srgbClr val="00B0F0"/>
                </a:solidFill>
              </a:rPr>
              <a:t>Ottobre 2010: Il Consiglio europeo decide di sostituire EFSM/EFSF con MECC.PERMANENTE gestione crisi/stabilità finanziaria Eurozona</a:t>
            </a:r>
          </a:p>
          <a:p>
            <a:pPr lvl="1" eaLnBrk="1" hangingPunct="1">
              <a:defRPr/>
            </a:pPr>
            <a:endParaRPr lang="it-IT" sz="2800" dirty="0">
              <a:latin typeface="Baskerville Old Face" panose="02020602080505020303" pitchFamily="18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376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3B44DD-36B3-1C31-D044-D4AC26FBC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7F6F3D-6552-F5CE-CAA4-521E20366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Fondo  «salva-Stati»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Capacità effettiva di prestito: 500 MLD Euro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Finalità dell’assistenza finanziaria: stabilità finanziaria ed economica </a:t>
            </a:r>
            <a:r>
              <a:rPr lang="it-IT" altLang="it-IT" u="sng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dell’Eurozona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Condizionalità: misure per aggiustamento macroeconomico + sostenibilità del debito</a:t>
            </a:r>
          </a:p>
          <a:p>
            <a:pPr eaLnBrk="1" hangingPunct="1"/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Fondamento giuridico: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Trattato internazionale tra Stati Eurozona </a:t>
            </a:r>
            <a:r>
              <a:rPr lang="it-IT" alt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(ratifiche da parte di tutti gli Stati interessati)</a:t>
            </a:r>
            <a:endParaRPr lang="it-IT" alt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Inserimento di disposizione di collegamento  (NON base giuridica) nel TFUE </a:t>
            </a:r>
            <a:r>
              <a:rPr lang="it-IT" altLang="it-IT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(art. 136, par. 3)</a:t>
            </a:r>
            <a:r>
              <a:rPr lang="it-IT" altLang="it-IT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mezzo di procedura di revisione semplificata</a:t>
            </a:r>
            <a:r>
              <a:rPr lang="it-IT" altLang="it-IT" sz="2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altLang="it-IT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(decisione Consiglio europeo all’unanimità dietro pareri di PE, Commissione e BCE+ approvazione Stati)</a:t>
            </a:r>
          </a:p>
          <a:p>
            <a:pPr marL="457200" lvl="1" indent="0" eaLnBrk="1" hangingPunct="1">
              <a:buFontTx/>
              <a:buNone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meccanismo NON DELL’UE MA degli Stati</a:t>
            </a:r>
          </a:p>
          <a:p>
            <a:pPr marL="457200" lvl="1" indent="0" eaLnBrk="1" hangingPunct="1">
              <a:buFontTx/>
              <a:buNone/>
            </a:pP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integrazione differenziata </a:t>
            </a:r>
            <a:r>
              <a:rPr lang="it-IT" altLang="it-IT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altLang="it-IT" dirty="0">
                <a:latin typeface="Calibri" panose="020F0502020204030204" pitchFamily="34" charset="0"/>
                <a:cs typeface="Calibri" panose="020F0502020204030204" pitchFamily="34" charset="0"/>
              </a:rPr>
              <a:t>solo Stati membri dell’Eurozona)</a:t>
            </a:r>
            <a:endParaRPr lang="it-IT" altLang="it-IT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it-IT" altLang="it-IT" b="1" dirty="0">
              <a:solidFill>
                <a:schemeClr val="tx2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4505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7F00E-0BEC-2E84-0562-0812B04DD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69C5863-5E17-3EFA-5FD2-38147D61B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</a:pPr>
            <a:r>
              <a:rPr lang="it-IT" altLang="it-IT" sz="2400" dirty="0">
                <a:solidFill>
                  <a:srgbClr val="00B0F0"/>
                </a:solidFill>
              </a:rPr>
              <a:t>Il MES ha un proprio apparato istituzionale:</a:t>
            </a:r>
          </a:p>
          <a:p>
            <a:pPr marL="0" indent="0" eaLnBrk="1" hangingPunct="1">
              <a:buFontTx/>
              <a:buNone/>
            </a:pPr>
            <a:r>
              <a:rPr lang="it-IT" altLang="it-IT" dirty="0">
                <a:solidFill>
                  <a:srgbClr val="7030A0"/>
                </a:solidFill>
              </a:rPr>
              <a:t>	</a:t>
            </a:r>
            <a:r>
              <a:rPr lang="it-IT" altLang="it-IT" dirty="0">
                <a:solidFill>
                  <a:schemeClr val="tx2"/>
                </a:solidFill>
              </a:rPr>
              <a:t>° </a:t>
            </a:r>
            <a:r>
              <a:rPr lang="it-IT" altLang="it-IT" sz="2000" dirty="0">
                <a:solidFill>
                  <a:schemeClr val="tx2"/>
                </a:solidFill>
              </a:rPr>
              <a:t>Consiglio dei governatori (Min finanze SM)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° Consiglio di amministrazione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[VOTO PONDERATO – </a:t>
            </a:r>
            <a:r>
              <a:rPr lang="it-IT" altLang="it-IT" sz="2000" b="1" dirty="0">
                <a:solidFill>
                  <a:schemeClr val="tx2"/>
                </a:solidFill>
              </a:rPr>
              <a:t>base: contributi versati!</a:t>
            </a:r>
            <a:r>
              <a:rPr lang="it-IT" altLang="it-IT" sz="2000" dirty="0">
                <a:solidFill>
                  <a:schemeClr val="tx2"/>
                </a:solidFill>
              </a:rPr>
              <a:t>]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Unanimità se decisioni su assistenza finanziaria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Se Urgenza: 85% voti espressi</a:t>
            </a:r>
          </a:p>
          <a:p>
            <a:pPr marL="914400" lvl="2" indent="0" algn="just" eaLnBrk="1" hangingPunct="1">
              <a:buFontTx/>
              <a:buNone/>
            </a:pPr>
            <a:r>
              <a:rPr lang="it-IT" altLang="it-IT" u="sng" dirty="0">
                <a:solidFill>
                  <a:srgbClr val="00B0F0"/>
                </a:solidFill>
              </a:rPr>
              <a:t>MA saldo collegamento con apparato istituzionale/normativo UE! 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1) Condizionalità: protocollo d’intesa firmato per conto del MES da Commissione (negoziato anche con BCE e FMI  - c.d. </a:t>
            </a:r>
            <a:r>
              <a:rPr lang="it-IT" altLang="it-IT" sz="2000" i="1" dirty="0">
                <a:solidFill>
                  <a:schemeClr val="tx2"/>
                </a:solidFill>
              </a:rPr>
              <a:t>trojka</a:t>
            </a:r>
            <a:r>
              <a:rPr lang="it-IT" altLang="it-IT" sz="2000" dirty="0">
                <a:solidFill>
                  <a:schemeClr val="tx2"/>
                </a:solidFill>
              </a:rPr>
              <a:t>)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2) Protocollo d’intesa = programma di aggiustamento macroeconomico</a:t>
            </a:r>
          </a:p>
          <a:p>
            <a:pPr marL="914400" lvl="2" indent="0" eaLnBrk="1" hangingPunct="1">
              <a:buFontTx/>
              <a:buNone/>
            </a:pPr>
            <a:r>
              <a:rPr lang="it-IT" altLang="it-IT" sz="2000" dirty="0">
                <a:solidFill>
                  <a:schemeClr val="tx2"/>
                </a:solidFill>
              </a:rPr>
              <a:t>3) Applicazione della procedura di sorveglianza rafforzata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6922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AA77F9-EF61-9CFD-AE0B-F04305D6D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72916-070A-0EF2-ECA2-333057E94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400" dirty="0"/>
              <a:t>Riflessioni sul fondamento giuridico del MES:</a:t>
            </a:r>
          </a:p>
          <a:p>
            <a:pPr eaLnBrk="1" hangingPunct="1"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Perché non l’art. 122, par. 2?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Motivi espressi da CGUE in </a:t>
            </a:r>
            <a:r>
              <a:rPr lang="it-IT" sz="2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Pringle</a:t>
            </a:r>
            <a:endParaRPr lang="it-IT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Carattere permanente</a:t>
            </a: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 assistenza </a:t>
            </a:r>
            <a:r>
              <a:rPr lang="it-I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finanz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a singolo Stato in spec. crisi</a:t>
            </a:r>
          </a:p>
          <a:p>
            <a:pPr lvl="1" eaLnBrk="1" hangingPunct="1"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Scopo: stabilità intera Eurozona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Perplessità: l’EFSM aveva caratteristiche simili!</a:t>
            </a:r>
          </a:p>
          <a:p>
            <a:pPr marL="457200" lvl="1" indent="0" eaLnBrk="1" hangingPunct="1">
              <a:buFontTx/>
              <a:buNone/>
              <a:defRPr/>
            </a:pPr>
            <a:endParaRPr lang="it-IT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Base giuridica nei Trattati che avrebbe consentito l’</a:t>
            </a:r>
            <a:r>
              <a:rPr lang="it-IT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isituzione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del MES quale Meccanismo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dell</a:t>
            </a:r>
            <a:r>
              <a:rPr lang="it-IT" i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’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UE</a:t>
            </a: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art. 122(2) 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+ clausola </a:t>
            </a:r>
            <a:r>
              <a:rPr lang="it-IT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fless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(art. 352)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Pringle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la CGUE constata che è stata fatta scelta diversa </a:t>
            </a:r>
            <a:r>
              <a:rPr lang="it-IT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non la «sanziona»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!</a:t>
            </a:r>
          </a:p>
          <a:p>
            <a:pPr marL="457200" lvl="1" indent="0" eaLnBrk="1" hangingPunct="1">
              <a:buFontTx/>
              <a:buNone/>
              <a:defRPr/>
            </a:pPr>
            <a:endParaRPr lang="it-IT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r>
              <a:rPr lang="it-IT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→ </a:t>
            </a:r>
            <a:r>
              <a:rPr lang="it-IT" dirty="0">
                <a:solidFill>
                  <a:schemeClr val="tx1">
                    <a:lumMod val="95000"/>
                    <a:lumOff val="5000"/>
                  </a:schemeClr>
                </a:solidFill>
              </a:rPr>
              <a:t>SCOPO DI  MANTENERE IL MECCANISMO NELLE MANI DEGLI STATI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729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0BE626-848C-B23D-401B-86B21F0C5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Meccanismo europeo di Stabilità (MES)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E19FB7-D832-3B9F-AE91-EBBA59C0A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2475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it-IT" altLang="it-IT" b="1" dirty="0">
                <a:solidFill>
                  <a:srgbClr val="00B0F0"/>
                </a:solidFill>
                <a:cs typeface="Calibri" panose="020F0502020204030204" pitchFamily="34" charset="0"/>
              </a:rPr>
              <a:t>Fiscal Compact (2012)</a:t>
            </a:r>
            <a:b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(Patto di bilancio)</a:t>
            </a:r>
            <a:b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</a:br>
            <a:r>
              <a:rPr lang="it-IT" altLang="it-IT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Rafforza il Patto di Stabilità e crescita </a:t>
            </a:r>
          </a:p>
          <a:p>
            <a:pPr eaLnBrk="1" hangingPunct="1">
              <a:defRPr/>
            </a:pPr>
            <a:r>
              <a:rPr lang="it-IT" altLang="it-IT" dirty="0">
                <a:solidFill>
                  <a:srgbClr val="00B0F0"/>
                </a:solidFill>
                <a:cs typeface="Calibri" panose="020F0502020204030204" pitchFamily="34" charset="0"/>
              </a:rPr>
              <a:t>Trattato internazionale (</a:t>
            </a:r>
            <a:r>
              <a:rPr lang="it-IT" altLang="it-IT" i="1" dirty="0">
                <a:solidFill>
                  <a:srgbClr val="00B0F0"/>
                </a:solidFill>
                <a:cs typeface="Calibri" panose="020F0502020204030204" pitchFamily="34" charset="0"/>
              </a:rPr>
              <a:t>extra</a:t>
            </a:r>
            <a:r>
              <a:rPr lang="it-IT" altLang="it-IT" dirty="0">
                <a:solidFill>
                  <a:srgbClr val="00B0F0"/>
                </a:solidFill>
                <a:cs typeface="Calibri" panose="020F0502020204030204" pitchFamily="34" charset="0"/>
              </a:rPr>
              <a:t> Trattati UE!)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Perché ?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«veto» di UK e Rep. Ceca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Anche la Croazia (adesione 2013) ne è fuori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Integrazione differenziata </a:t>
            </a:r>
            <a:r>
              <a:rPr lang="it-IT" altLang="it-IT" sz="2800" u="sng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all’esterno dei Trattati istitutivi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  <a:cs typeface="Calibri" panose="020F0502020204030204" pitchFamily="34" charset="0"/>
              </a:rPr>
              <a:t>: 25 Stati parti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rgbClr val="00B0F0"/>
                </a:solidFill>
              </a:rPr>
              <a:t>Governance: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Eurogruppo: da meccanismo di concertazione a </a:t>
            </a:r>
            <a:r>
              <a:rPr lang="it-IT" altLang="it-IT" sz="28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organo decisionale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Vertice Euro: istituzionalizzazione + elezione del suo Presidente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Alle riunioni partecipa il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Commissione +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BCE + possibile invito </a:t>
            </a:r>
            <a:r>
              <a:rPr lang="it-IT" altLang="it-IT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Pres</a:t>
            </a: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PE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Commissione: ruolo propositivo + </a:t>
            </a: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compliance</a:t>
            </a:r>
          </a:p>
          <a:p>
            <a:pPr marL="457200" lvl="1" indent="0" eaLnBrk="1" hangingPunct="1">
              <a:buFontTx/>
              <a:buNone/>
              <a:defRPr/>
            </a:pPr>
            <a:r>
              <a:rPr lang="it-IT" altLang="it-IT" sz="28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PE: rapporto dopo ogni </a:t>
            </a:r>
            <a:r>
              <a:rPr lang="it-IT" altLang="it-IT" sz="2800" i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Eurosummit</a:t>
            </a:r>
            <a:endParaRPr lang="it-IT" altLang="it-IT" sz="2800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57200" lvl="1" indent="0" eaLnBrk="1" hangingPunct="1">
              <a:buFontTx/>
              <a:buNone/>
              <a:defRPr/>
            </a:pPr>
            <a:endParaRPr lang="it-IT" altLang="it-IT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2298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Governance: Procedure &amp; istituzioni coinvolte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Indirizzi di massima per le politiche economiche degli Stati (art. 121, </a:t>
            </a:r>
            <a:r>
              <a:rPr lang="it-IT" altLang="it-IT" sz="2800" dirty="0" err="1"/>
              <a:t>parr</a:t>
            </a:r>
            <a:r>
              <a:rPr lang="it-IT" altLang="it-IT" sz="2800" dirty="0"/>
              <a:t>. 1-2):</a:t>
            </a:r>
            <a:r>
              <a:rPr lang="it-IT" altLang="it-IT" dirty="0"/>
              <a:t> </a:t>
            </a:r>
            <a:r>
              <a:rPr lang="it-IT" altLang="it-IT" dirty="0">
                <a:solidFill>
                  <a:srgbClr val="00B0F0"/>
                </a:solidFill>
              </a:rPr>
              <a:t>Consiglio, Consiglio europeo </a:t>
            </a:r>
            <a:r>
              <a:rPr lang="it-IT" altLang="it-IT" sz="2800" i="1" dirty="0">
                <a:solidFill>
                  <a:srgbClr val="00B0F0"/>
                </a:solidFill>
              </a:rPr>
              <a:t>(Commissione, Parlamento europeo)</a:t>
            </a:r>
          </a:p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Sorveglianza multilaterale (art. 121, </a:t>
            </a:r>
            <a:r>
              <a:rPr lang="it-IT" altLang="it-IT" sz="2800" dirty="0" err="1"/>
              <a:t>parr</a:t>
            </a:r>
            <a:r>
              <a:rPr lang="it-IT" altLang="it-IT" sz="2800" dirty="0"/>
              <a:t>. 3-4 + regolamento 1466/97 per ulteriori aspetti):</a:t>
            </a:r>
            <a:r>
              <a:rPr lang="it-IT" altLang="it-IT" dirty="0"/>
              <a:t> </a:t>
            </a:r>
            <a:r>
              <a:rPr lang="it-IT" altLang="it-IT" dirty="0">
                <a:solidFill>
                  <a:srgbClr val="00B0F0"/>
                </a:solidFill>
              </a:rPr>
              <a:t>Consiglio </a:t>
            </a:r>
            <a:r>
              <a:rPr lang="it-IT" altLang="it-IT" i="1" dirty="0">
                <a:solidFill>
                  <a:srgbClr val="00B0F0"/>
                </a:solidFill>
              </a:rPr>
              <a:t>(</a:t>
            </a:r>
            <a:r>
              <a:rPr lang="it-IT" altLang="it-IT" i="1" u="sng" dirty="0">
                <a:solidFill>
                  <a:srgbClr val="00B0F0"/>
                </a:solidFill>
              </a:rPr>
              <a:t>nuova</a:t>
            </a:r>
            <a:r>
              <a:rPr lang="it-IT" altLang="it-IT" i="1" dirty="0">
                <a:solidFill>
                  <a:srgbClr val="00B0F0"/>
                </a:solidFill>
              </a:rPr>
              <a:t> maggioranza qualificata, senza SM interessato),</a:t>
            </a:r>
            <a:r>
              <a:rPr lang="it-IT" altLang="it-IT" dirty="0">
                <a:solidFill>
                  <a:srgbClr val="00B0F0"/>
                </a:solidFill>
              </a:rPr>
              <a:t> Commissione)</a:t>
            </a:r>
          </a:p>
          <a:p>
            <a:pPr marL="514350" indent="-514350" eaLnBrk="1" hangingPunct="1">
              <a:buFontTx/>
              <a:buAutoNum type="arabicParenR"/>
            </a:pPr>
            <a:r>
              <a:rPr lang="it-IT" altLang="it-IT" sz="2800" dirty="0"/>
              <a:t>Procedura Disavanzo pubblico eccessivo (art. 126 + regolamento 1467/97 per ulteriori aspetti): </a:t>
            </a:r>
            <a:r>
              <a:rPr lang="it-IT" altLang="it-IT" dirty="0">
                <a:solidFill>
                  <a:srgbClr val="00B0F0"/>
                </a:solidFill>
              </a:rPr>
              <a:t>Consiglio </a:t>
            </a:r>
            <a:r>
              <a:rPr lang="it-IT" altLang="it-IT" i="1" dirty="0">
                <a:solidFill>
                  <a:srgbClr val="00B0F0"/>
                </a:solidFill>
              </a:rPr>
              <a:t>(</a:t>
            </a:r>
            <a:r>
              <a:rPr lang="it-IT" altLang="it-IT" i="1" u="sng" dirty="0">
                <a:solidFill>
                  <a:srgbClr val="00B0F0"/>
                </a:solidFill>
              </a:rPr>
              <a:t>nuova</a:t>
            </a:r>
            <a:r>
              <a:rPr lang="it-IT" altLang="it-IT" i="1" dirty="0">
                <a:solidFill>
                  <a:srgbClr val="00B0F0"/>
                </a:solidFill>
              </a:rPr>
              <a:t> maggioranza qualificata, senza SM interessato),</a:t>
            </a:r>
            <a:r>
              <a:rPr lang="it-IT" altLang="it-IT" dirty="0">
                <a:solidFill>
                  <a:srgbClr val="00B0F0"/>
                </a:solidFill>
              </a:rPr>
              <a:t> Commissione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Governance: Procedure &amp; istituzioni coinvolte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it-IT" altLang="it-IT" sz="32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«nuova» maggioranza qualificata (c.d. inversa) nel Consiglio</a:t>
            </a:r>
          </a:p>
          <a:p>
            <a:pPr lvl="1">
              <a:defRPr/>
            </a:pPr>
            <a:r>
              <a:rPr lang="it-IT" alt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Definizione: una raccomandazione della Commissione è considerata adottata </a:t>
            </a:r>
            <a:r>
              <a:rPr lang="it-IT" altLang="it-IT" sz="2800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meno che il Consiglio decida a maggioranza qualificata di </a:t>
            </a:r>
            <a:r>
              <a:rPr lang="it-IT" altLang="it-IT" sz="2800" u="dbl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respingere</a:t>
            </a:r>
            <a:r>
              <a:rPr lang="it-IT" altLang="it-IT" sz="2800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raccomandazione </a:t>
            </a:r>
            <a:r>
              <a:rPr lang="it-IT" altLang="it-IT" sz="28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entro un determinato termine a decorrere dall'adozione della raccomandazione stessa da parte della Commissione.</a:t>
            </a:r>
          </a:p>
          <a:p>
            <a:pPr lvl="1">
              <a:defRPr/>
            </a:pP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Effetto: il numero degli Stati necessari all’adozione di una decisione </a:t>
            </a:r>
            <a:r>
              <a:rPr lang="it-IT" alt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è più basso</a:t>
            </a: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che nella maggioranza qualificata «regolare» = la Commissione ha più forza!</a:t>
            </a:r>
          </a:p>
          <a:p>
            <a:pPr lvl="1">
              <a:defRPr/>
            </a:pPr>
            <a:r>
              <a:rPr lang="it-IT" alt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NB: il TFUE, agli artt. 121 e 126, prevede </a:t>
            </a:r>
            <a:r>
              <a:rPr lang="it-IT" alt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maggioranza «regolare»!</a:t>
            </a:r>
            <a:endParaRPr lang="it-IT" altLang="it-IT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15DDE2-200D-0D83-8B98-1577EB0C1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  <a:latin typeface="+mn-lt"/>
              </a:rPr>
              <a:t>Procedura del «Semestre europeo»</a:t>
            </a:r>
            <a:endParaRPr lang="it-IT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4FF8EF-0E1F-3311-F931-A67D78905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51411"/>
          </a:xfrm>
        </p:spPr>
        <p:txBody>
          <a:bodyPr>
            <a:normAutofit fontScale="62500" lnSpcReduction="20000"/>
          </a:bodyPr>
          <a:lstStyle/>
          <a:p>
            <a:pPr eaLnBrk="1" hangingPunct="1"/>
            <a:r>
              <a:rPr lang="it-IT" alt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Ciclo annuale di coordinamento e sorveglianza delle politiche economiche nazionali</a:t>
            </a:r>
          </a:p>
          <a:p>
            <a:pPr lvl="1"/>
            <a:r>
              <a:rPr lang="it-IT" altLang="it-IT" sz="2900" b="1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c.d. Braccio Preventivo</a:t>
            </a:r>
            <a:endParaRPr lang="it-IT" altLang="it-IT" sz="29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lvl="1"/>
            <a:r>
              <a:rPr lang="it-IT" alt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TUTTI SM (con nuances)</a:t>
            </a:r>
            <a:endParaRPr lang="it-IT" altLang="it-IT" sz="2900" dirty="0">
              <a:solidFill>
                <a:srgbClr val="7030A0"/>
              </a:solidFill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lvl="1"/>
            <a:r>
              <a:rPr lang="it-IT" alt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Disciplinata nel diritto derivato: Six Pack (in vigore dicembre 2011)+ Two Pack (in vigore maggio 2013)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Novembre: la Commissione pubblica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Analisi annuale della crescita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Relazione sul Meccanismo di Allerta</a:t>
            </a:r>
          </a:p>
          <a:p>
            <a:pPr marL="1371600" lvl="2" indent="-514350">
              <a:buFontTx/>
              <a:buAutoNum type="arabicParenR"/>
              <a:defRPr/>
            </a:pP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Raccomandazioni per l’Eurozona</a:t>
            </a:r>
          </a:p>
          <a:p>
            <a:pPr marL="971550" lvl="1" indent="-514350">
              <a:buFontTx/>
              <a:buAutoNum type="arabicParenR"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Febbraio: 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Commissione: pubblica Rapporto-Paese; Consiglio: adotta </a:t>
            </a:r>
            <a:r>
              <a:rPr lang="it-IT" sz="2900" dirty="0" err="1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raccomand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. Eurozona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3) Marzo: discussione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4) aprile: gli Stati presentano </a:t>
            </a:r>
            <a:r>
              <a:rPr lang="it-IT" sz="29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programmi di stabilità/convergenza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5) maggio: Commissione indirizza raccomandazioni specifiche a ciascun Paese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6) giugno: Cons. europeo discute (e concorda) le raccomandazioni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7) luglio: Consiglio ECOFIN le adotta ufficialmente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8) 15 ottobre: Stati → bozza di bilancio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9) </a:t>
            </a:r>
            <a:r>
              <a:rPr lang="it-IT" sz="2900" dirty="0" err="1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Nov</a:t>
            </a: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 Parere Commissione su bozze bilancio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9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10) Consiglio ECOFIN</a:t>
            </a:r>
            <a:endParaRPr lang="it-IT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it-IT" altLang="it-IT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75891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533C43-1B2A-60ED-F800-0850DD77F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4424F6-7A55-DBC9-4F0D-8BC6F8FC1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c.d. Braccio correttivo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Tutti gli Stati membri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In parte solo Stati Eurozona</a:t>
            </a:r>
          </a:p>
          <a:p>
            <a:pPr lvl="1"/>
            <a:r>
              <a:rPr lang="it-IT" alt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 TFUE + Six Pack + Two Pack 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Superata o rischio di superare soglia del 3% PIL (disavanzo)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OPPURE: Superata soglia 60% PIL (debito)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Commissione: rapporto, proposta, parere, raccomandazione + Consiglio 	(scadenza)</a:t>
            </a:r>
            <a:endParaRPr lang="it-IT" sz="2800" dirty="0">
              <a:solidFill>
                <a:srgbClr val="D60093"/>
              </a:solidFill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2) Azione non efficace</a:t>
            </a:r>
            <a:r>
              <a:rPr lang="it-IT" sz="28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8 TFUE (pubblicità)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Multa fino a 0,2% PIL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9 TFUE (Intimazione)</a:t>
            </a:r>
          </a:p>
          <a:p>
            <a:pPr lvl="1">
              <a:buFontTx/>
              <a:buChar char="-"/>
              <a:defRPr/>
            </a:pPr>
            <a:r>
              <a:rPr lang="it-IT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126, par. 11 TFUE (info prima di emissione di altri titoli + BEI + deposito infruttifero + ammende)</a:t>
            </a:r>
          </a:p>
          <a:p>
            <a:pPr eaLnBrk="1" hangingPunct="1"/>
            <a:endParaRPr lang="it-IT" altLang="it-IT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3926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FF9BEA-9D39-EBAF-5FD9-7EA108833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52656E-DED8-976F-3FA9-AEDCB9BD5A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Art. 126 TFUE + Six Pack + Two Pack 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ATTENZIONE</a:t>
            </a:r>
          </a:p>
          <a:p>
            <a:pPr lvl="1"/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General Escape </a:t>
            </a:r>
            <a:r>
              <a:rPr lang="it-IT" altLang="it-IT" dirty="0" err="1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Clause</a:t>
            </a:r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: evento inconsueto al di fuori del controllo dello Stato membro interessato che abbia rilevanti ripercussioni sulla situazione finanziaria generale di detto Stato</a:t>
            </a:r>
          </a:p>
          <a:p>
            <a:pPr lvl="1"/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OPPURE grave recessione economica della zona Euro o dell’intera Unione: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Allontanamento temporaneo OMT sul disavanzo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→ deviazione spesa pubblica «non significativa»</a:t>
            </a:r>
          </a:p>
          <a:p>
            <a:pPr marL="0" indent="0" eaLnBrk="1" hangingPunct="1">
              <a:buFontTx/>
              <a:buNone/>
            </a:pPr>
            <a:r>
              <a:rPr lang="it-IT" alt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	NB: soglie!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7050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C2AEBC-F977-35EE-B8AE-51303D2C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Procedura disavanzi eccessivi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5951C9-C171-A9B3-06F3-981C58C52D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eaLnBrk="1" hangingPunct="1">
              <a:buFontTx/>
              <a:buAutoNum type="arabicParenR"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2011: applicata a 24 Stati </a:t>
            </a: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(*)</a:t>
            </a:r>
          </a:p>
          <a:p>
            <a:pPr marL="514350" indent="-514350" eaLnBrk="1" hangingPunct="1">
              <a:buFontTx/>
              <a:buAutoNum type="arabicParenR"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5 giugno 2019: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per </a:t>
            </a:r>
            <a:r>
              <a:rPr lang="it-IT" sz="3200" u="sng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Belgio, Francia, Italia e Cipro: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Commissione adotta rapporto ex art. 126(3) TFUE= i criteri sono rispettati ma sussiste rischio di disavanzo eccessivo 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per Spagna: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Chiudere la procedura (=chiuse tutte le procedure aperte nel 2011)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32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3) 4 marzo 2020: Commissione raccomanda </a:t>
            </a:r>
            <a:r>
              <a:rPr lang="it-IT" sz="32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l’apertura per Romania</a:t>
            </a:r>
            <a:r>
              <a:rPr lang="it-IT" sz="3200" dirty="0">
                <a:solidFill>
                  <a:srgbClr val="D60093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 </a:t>
            </a:r>
            <a:r>
              <a:rPr lang="it-IT" sz="2800" dirty="0"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(aprile: Consiglio raccomanda percorso e scadenze)</a:t>
            </a:r>
          </a:p>
          <a:p>
            <a:pPr marL="0" indent="0" eaLnBrk="1" hangingPunct="1">
              <a:buFontTx/>
              <a:buNone/>
              <a:defRPr/>
            </a:pPr>
            <a:endParaRPr lang="it-IT" sz="2800" dirty="0">
              <a:latin typeface="Calibri" panose="020F0502020204030204" pitchFamily="34" charset="0"/>
              <a:ea typeface="Arial Unicode MS" panose="020B0604020202020204" pitchFamily="34" charset="-128"/>
              <a:cs typeface="Calibri" panose="020F0502020204030204" pitchFamily="34" charset="0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it-IT" sz="2800" dirty="0">
                <a:solidFill>
                  <a:srgbClr val="00B0F0"/>
                </a:solidFill>
                <a:latin typeface="Calibri" panose="020F0502020204030204" pitchFamily="34" charset="0"/>
                <a:ea typeface="Arial Unicode MS" panose="020B0604020202020204" pitchFamily="34" charset="-128"/>
                <a:cs typeface="Calibri" panose="020F0502020204030204" pitchFamily="34" charset="0"/>
              </a:rPr>
              <a:t>(*) per l’Italia procedura chiusa a giugno 2013</a:t>
            </a:r>
            <a:endParaRPr lang="it-IT" sz="2800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96087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25EB-5251-7E0F-2091-75E0FB62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Sorveglianza rafforzata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D075D3B-3310-F766-8CB0-466718C5D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Solo Stati Eurozona</a:t>
            </a:r>
          </a:p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Two Pack </a:t>
            </a:r>
          </a:p>
          <a:p>
            <a:pPr eaLnBrk="1" hangingPunct="1"/>
            <a:r>
              <a:rPr lang="it-IT" altLang="it-IT" sz="28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(reg. 472/2013)</a:t>
            </a:r>
          </a:p>
          <a:p>
            <a:pPr marL="1428750" lvl="2" indent="-514350">
              <a:buFontTx/>
              <a:buAutoNum type="arabicParenR"/>
              <a:defRPr/>
            </a:pPr>
            <a:r>
              <a:rPr lang="it-IT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Stati che si trovino o rischino di trovarsi in gravi difficoltà per stabilità finanziaria</a:t>
            </a:r>
          </a:p>
          <a:p>
            <a:pPr marL="0" indent="0" eaLnBrk="1" hangingPunct="1">
              <a:buFontTx/>
              <a:buNone/>
              <a:defRPr/>
            </a:pPr>
            <a:r>
              <a:rPr lang="it-IT" sz="2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2) Stati beneficiari di assistenza finanziaria di MES-FMI-altro</a:t>
            </a:r>
            <a:endParaRPr lang="it-IT" sz="2400" dirty="0">
              <a:solidFill>
                <a:srgbClr val="D60093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>
              <a:defRPr/>
            </a:pPr>
            <a:r>
              <a:rPr lang="it-IT" sz="2800" b="1" dirty="0">
                <a:solidFill>
                  <a:srgbClr val="00B0F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Verifiche periodiche e stringenti</a:t>
            </a:r>
          </a:p>
          <a:p>
            <a:pPr>
              <a:defRPr/>
            </a:pPr>
            <a:r>
              <a:rPr lang="it-IT" sz="2800" b="1" dirty="0">
                <a:solidFill>
                  <a:srgbClr val="00B0F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Programma di aggiustamento macroeconomico (Commissione)</a:t>
            </a:r>
          </a:p>
          <a:p>
            <a:pPr eaLnBrk="1" hangingPunct="1"/>
            <a:endParaRPr lang="it-IT" altLang="it-IT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89366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D3663D-2808-B75A-776B-64AF052FC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Rimedi in caso di crisi finanziaria di uno Stato membro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58C53E-BF26-21DF-9799-D5FF31CF9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ASSETTO MAASTRICHT (</a:t>
            </a:r>
            <a:r>
              <a:rPr lang="it-IT" altLang="it-IT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PRIMA DI CRISI 2010-1013)</a:t>
            </a:r>
          </a:p>
          <a:p>
            <a:pPr lvl="1" eaLnBrk="1" hangingPunct="1"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Principio del </a:t>
            </a:r>
            <a:r>
              <a:rPr lang="it-IT" sz="2800" i="1" dirty="0">
                <a:latin typeface="Calibri" panose="020F0502020204030204" pitchFamily="34" charset="0"/>
                <a:cs typeface="Calibri" panose="020F0502020204030204" pitchFamily="34" charset="0"/>
              </a:rPr>
              <a:t>no bail-out 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(art. 125)</a:t>
            </a:r>
          </a:p>
          <a:p>
            <a:pPr lvl="1" eaLnBrk="1" hangingPunct="1"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Divieto per BCE e banche centrali nazionali di concedere 1) scoperti di conto corrente 2) qualsiasi altra forma di agevolazione creditizia 3) acquisto diretto di titoli di debito (art. 123)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Assistenza finanziaria dell’UE per serie difficoltà </a:t>
            </a:r>
            <a:r>
              <a:rPr lang="it-IT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presenti o minacciate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dovute a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calamità naturali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o a </a:t>
            </a:r>
            <a:r>
              <a:rPr lang="it-IT" sz="2800" b="1" dirty="0">
                <a:latin typeface="Calibri" panose="020F0502020204030204" pitchFamily="34" charset="0"/>
                <a:cs typeface="Calibri" panose="020F0502020204030204" pitchFamily="34" charset="0"/>
              </a:rPr>
              <a:t>situazioni eccezionali fuori del suo controllo </a:t>
            </a:r>
            <a:r>
              <a:rPr lang="it-IT" sz="2800" b="1" dirty="0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(proposta Commissione + </a:t>
            </a:r>
            <a:r>
              <a:rPr lang="it-IT" sz="2800" b="1" dirty="0" err="1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</a:t>
            </a:r>
            <a:r>
              <a:rPr lang="it-IT" sz="2800" b="1" dirty="0">
                <a:solidFill>
                  <a:srgbClr val="771D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Consiglio + info PE) </a:t>
            </a: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(art. 122, par. 2, TFUE)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Scarsità di meccanismi per la gestione di crisi</a:t>
            </a:r>
          </a:p>
          <a:p>
            <a:pPr lvl="1" eaLnBrk="1" hangingPunct="1">
              <a:buFontTx/>
              <a:buChar char="-"/>
              <a:defRPr/>
            </a:pPr>
            <a:r>
              <a:rPr lang="it-IT" sz="2800" b="1" u="sng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NB: No integrazione differenziata (TUTTI gli Stati membri)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23005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</TotalTime>
  <Words>1397</Words>
  <Application>Microsoft Macintosh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 Unicode MS</vt:lpstr>
      <vt:lpstr>Arial</vt:lpstr>
      <vt:lpstr>Baskerville Old Face</vt:lpstr>
      <vt:lpstr>Calibri</vt:lpstr>
      <vt:lpstr>Calibri Light</vt:lpstr>
      <vt:lpstr>Tema di Office</vt:lpstr>
      <vt:lpstr>Diritto del Mercato Unico Europeo Prof. Dr. Alessandro Nato</vt:lpstr>
      <vt:lpstr>Governance: Procedure &amp; istituzioni coinvolte</vt:lpstr>
      <vt:lpstr>Governance: Procedure &amp; istituzioni coinvolte</vt:lpstr>
      <vt:lpstr>Procedura del «Semestre europeo»</vt:lpstr>
      <vt:lpstr>Procedura disavanzi eccessivi</vt:lpstr>
      <vt:lpstr>Procedura disavanzi eccessivi</vt:lpstr>
      <vt:lpstr>Procedura disavanzi eccessivi</vt:lpstr>
      <vt:lpstr>Sorveglianza rafforzata</vt:lpstr>
      <vt:lpstr>Rimedi in caso di crisi finanziaria di uno Stato membro</vt:lpstr>
      <vt:lpstr>Rimedi in caso di crisi finanziaria di uno Stato membro</vt:lpstr>
      <vt:lpstr>Meccanismo europeo di Stabilità (MES)</vt:lpstr>
      <vt:lpstr>Meccanismo europeo di Stabilità (MES)</vt:lpstr>
      <vt:lpstr>Meccanismo europeo di Stabilità (MES)</vt:lpstr>
      <vt:lpstr>Meccanismo europeo di Stabilità (MES)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114</cp:revision>
  <dcterms:created xsi:type="dcterms:W3CDTF">2022-09-09T08:27:37Z</dcterms:created>
  <dcterms:modified xsi:type="dcterms:W3CDTF">2025-07-01T10:34:08Z</dcterms:modified>
</cp:coreProperties>
</file>