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sldIdLst>
    <p:sldId id="258" r:id="rId2"/>
    <p:sldId id="261" r:id="rId3"/>
    <p:sldId id="306" r:id="rId4"/>
    <p:sldId id="305" r:id="rId5"/>
    <p:sldId id="282" r:id="rId6"/>
    <p:sldId id="278" r:id="rId7"/>
    <p:sldId id="316" r:id="rId8"/>
    <p:sldId id="318" r:id="rId9"/>
    <p:sldId id="326" r:id="rId10"/>
    <p:sldId id="329" r:id="rId11"/>
    <p:sldId id="334" r:id="rId12"/>
    <p:sldId id="339" r:id="rId13"/>
    <p:sldId id="340" r:id="rId14"/>
    <p:sldId id="342" r:id="rId15"/>
    <p:sldId id="343" r:id="rId16"/>
    <p:sldId id="34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3251"/>
    <p:restoredTop sz="95878"/>
  </p:normalViewPr>
  <p:slideViewPr>
    <p:cSldViewPr snapToGrid="0">
      <p:cViewPr>
        <p:scale>
          <a:sx n="48" d="100"/>
          <a:sy n="48" d="100"/>
        </p:scale>
        <p:origin x="1048"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smtClean="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0036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997168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0298CD5-6C1E-4009-B41F-6DF62E31D3BE}" type="datetimeFigureOut">
              <a:rPr lang="en-US" smtClean="0"/>
              <a:pPr/>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6007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4019436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smtClean="0"/>
              <a:t>4/23/2024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9854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4089334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4/23/2024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315075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4/23/2024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255314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4/23/2024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559527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smtClean="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1736022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smtClean="0"/>
              <a:t>4/23/2024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4524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smtClean="0"/>
              <a:pPr/>
              <a:t>4/23/2024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080497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03F0E-EA32-1511-9E7D-43007C2DDD20}"/>
              </a:ext>
            </a:extLst>
          </p:cNvPr>
          <p:cNvSpPr>
            <a:spLocks noGrp="1"/>
          </p:cNvSpPr>
          <p:nvPr>
            <p:ph type="ctrTitle"/>
          </p:nvPr>
        </p:nvSpPr>
        <p:spPr>
          <a:xfrm>
            <a:off x="457200" y="4960137"/>
            <a:ext cx="6815138" cy="1463040"/>
          </a:xfrm>
        </p:spPr>
        <p:txBody>
          <a:bodyPr>
            <a:normAutofit/>
          </a:bodyPr>
          <a:lstStyle/>
          <a:p>
            <a:br>
              <a:rPr lang="it-IT" sz="2800" b="1" dirty="0">
                <a:solidFill>
                  <a:schemeClr val="accent6"/>
                </a:solidFill>
                <a:latin typeface="Trebuchet MS" panose="020B0703020202090204" pitchFamily="34" charset="0"/>
              </a:rPr>
            </a:br>
            <a:r>
              <a:rPr lang="it-IT" sz="2800" b="1" dirty="0">
                <a:solidFill>
                  <a:schemeClr val="accent2">
                    <a:lumMod val="75000"/>
                  </a:schemeClr>
                </a:solidFill>
                <a:latin typeface="Trebuchet MS" panose="020B0703020202090204" pitchFamily="34" charset="0"/>
              </a:rPr>
              <a:t>PORTAFOGLIO, GERARCHIA E ARCHITETTURA DI MARCA</a:t>
            </a:r>
          </a:p>
        </p:txBody>
      </p:sp>
      <p:sp>
        <p:nvSpPr>
          <p:cNvPr id="3" name="Sottotitolo 2">
            <a:extLst>
              <a:ext uri="{FF2B5EF4-FFF2-40B4-BE49-F238E27FC236}">
                <a16:creationId xmlns:a16="http://schemas.microsoft.com/office/drawing/2014/main" id="{F64C1BAC-BE05-610F-AB38-2F4DEC067060}"/>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8EF07F00-1517-223A-696E-5DE828542958}"/>
              </a:ext>
            </a:extLst>
          </p:cNvPr>
          <p:cNvPicPr>
            <a:picLocks noChangeAspect="1"/>
          </p:cNvPicPr>
          <p:nvPr/>
        </p:nvPicPr>
        <p:blipFill>
          <a:blip r:embed="rId2"/>
          <a:stretch>
            <a:fillRect/>
          </a:stretch>
        </p:blipFill>
        <p:spPr>
          <a:xfrm>
            <a:off x="7832725" y="4624479"/>
            <a:ext cx="3978275" cy="2134355"/>
          </a:xfrm>
          <a:prstGeom prst="rect">
            <a:avLst/>
          </a:prstGeom>
        </p:spPr>
      </p:pic>
    </p:spTree>
    <p:extLst>
      <p:ext uri="{BB962C8B-B14F-4D97-AF65-F5344CB8AC3E}">
        <p14:creationId xmlns:p14="http://schemas.microsoft.com/office/powerpoint/2010/main" val="3014220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4301A057-35D1-3D47-B1FF-664573AB7479}"/>
              </a:ext>
            </a:extLst>
          </p:cNvPr>
          <p:cNvSpPr txBox="1"/>
          <p:nvPr/>
        </p:nvSpPr>
        <p:spPr>
          <a:xfrm>
            <a:off x="1474573" y="1089898"/>
            <a:ext cx="9242854" cy="4108817"/>
          </a:xfrm>
          <a:prstGeom prst="rect">
            <a:avLst/>
          </a:prstGeom>
          <a:noFill/>
        </p:spPr>
        <p:txBody>
          <a:bodyPr wrap="square" rtlCol="0">
            <a:spAutoFit/>
          </a:bodyPr>
          <a:lstStyle/>
          <a:p>
            <a:r>
              <a:rPr lang="it-IT" sz="2700" b="1" dirty="0">
                <a:solidFill>
                  <a:schemeClr val="accent6">
                    <a:lumMod val="75000"/>
                  </a:schemeClr>
                </a:solidFill>
                <a:latin typeface="Trebuchet MS" panose="020B0703020202090204" pitchFamily="34" charset="0"/>
              </a:rPr>
              <a:t>N</a:t>
            </a:r>
            <a:r>
              <a:rPr lang="it-IT" sz="2700" b="1" dirty="0">
                <a:solidFill>
                  <a:schemeClr val="accent6">
                    <a:lumMod val="75000"/>
                  </a:schemeClr>
                </a:solidFill>
                <a:effectLst/>
                <a:latin typeface="Trebuchet MS" panose="020B0703020202090204" pitchFamily="34" charset="0"/>
              </a:rPr>
              <a:t>ella nuova era</a:t>
            </a:r>
            <a:r>
              <a:rPr lang="it-IT" sz="2700" dirty="0">
                <a:solidFill>
                  <a:schemeClr val="accent6">
                    <a:lumMod val="75000"/>
                  </a:schemeClr>
                </a:solidFill>
                <a:effectLst/>
                <a:latin typeface="Trebuchet MS" panose="020B0703020202090204" pitchFamily="34" charset="0"/>
              </a:rPr>
              <a:t> digitale il brand manager dovrebbe rivestire un ruolo chiave di (orchestratore»", </a:t>
            </a:r>
          </a:p>
          <a:p>
            <a:r>
              <a:rPr lang="it-IT" sz="2700" dirty="0">
                <a:solidFill>
                  <a:schemeClr val="accent6">
                    <a:lumMod val="75000"/>
                  </a:schemeClr>
                </a:solidFill>
                <a:effectLst/>
                <a:latin typeface="Trebuchet MS" panose="020B0703020202090204" pitchFamily="34" charset="0"/>
              </a:rPr>
              <a:t>teso al coordinamento di compiti e mansioni molto più sfaccettate per il complesso processo di integrazione tra </a:t>
            </a:r>
            <a:r>
              <a:rPr lang="it-IT" sz="2700" b="1" dirty="0">
                <a:solidFill>
                  <a:schemeClr val="accent6">
                    <a:lumMod val="75000"/>
                  </a:schemeClr>
                </a:solidFill>
                <a:effectLst/>
                <a:latin typeface="Trebuchet MS" panose="020B0703020202090204" pitchFamily="34" charset="0"/>
              </a:rPr>
              <a:t>ecosistemi</a:t>
            </a:r>
            <a:r>
              <a:rPr lang="it-IT" sz="2700" dirty="0">
                <a:solidFill>
                  <a:schemeClr val="accent6">
                    <a:lumMod val="75000"/>
                  </a:schemeClr>
                </a:solidFill>
                <a:effectLst/>
                <a:latin typeface="Trebuchet MS" panose="020B0703020202090204" pitchFamily="34" charset="0"/>
              </a:rPr>
              <a:t> e </a:t>
            </a:r>
            <a:r>
              <a:rPr lang="it-IT" sz="2700" b="1" dirty="0" err="1">
                <a:solidFill>
                  <a:schemeClr val="accent6">
                    <a:lumMod val="75000"/>
                  </a:schemeClr>
                </a:solidFill>
                <a:effectLst/>
                <a:latin typeface="Trebuchet MS" panose="020B0703020202090204" pitchFamily="34" charset="0"/>
              </a:rPr>
              <a:t>touchpoint</a:t>
            </a:r>
            <a:r>
              <a:rPr lang="it-IT" sz="2700" dirty="0">
                <a:solidFill>
                  <a:schemeClr val="accent6">
                    <a:lumMod val="75000"/>
                  </a:schemeClr>
                </a:solidFill>
                <a:effectLst/>
                <a:latin typeface="Trebuchet MS" panose="020B0703020202090204" pitchFamily="34" charset="0"/>
              </a:rPr>
              <a:t> nella gestione del </a:t>
            </a:r>
            <a:r>
              <a:rPr lang="it-IT" sz="2700" b="1" dirty="0">
                <a:solidFill>
                  <a:schemeClr val="accent6">
                    <a:lumMod val="75000"/>
                  </a:schemeClr>
                </a:solidFill>
                <a:effectLst/>
                <a:latin typeface="Trebuchet MS" panose="020B0703020202090204" pitchFamily="34" charset="0"/>
              </a:rPr>
              <a:t>customer </a:t>
            </a:r>
            <a:r>
              <a:rPr lang="it-IT" sz="2700" b="1" dirty="0" err="1">
                <a:solidFill>
                  <a:schemeClr val="accent6">
                    <a:lumMod val="75000"/>
                  </a:schemeClr>
                </a:solidFill>
                <a:effectLst/>
                <a:latin typeface="Trebuchet MS" panose="020B0703020202090204" pitchFamily="34" charset="0"/>
              </a:rPr>
              <a:t>journey</a:t>
            </a:r>
            <a:r>
              <a:rPr lang="it-IT" sz="2700" dirty="0">
                <a:solidFill>
                  <a:schemeClr val="accent6">
                    <a:lumMod val="75000"/>
                  </a:schemeClr>
                </a:solidFill>
                <a:latin typeface="Trebuchet MS" panose="020B0703020202090204" pitchFamily="34" charset="0"/>
              </a:rPr>
              <a:t>, </a:t>
            </a:r>
            <a:r>
              <a:rPr lang="it-IT" sz="2700" dirty="0">
                <a:solidFill>
                  <a:schemeClr val="accent6">
                    <a:lumMod val="75000"/>
                  </a:schemeClr>
                </a:solidFill>
                <a:effectLst/>
                <a:latin typeface="Trebuchet MS" panose="020B0703020202090204" pitchFamily="34" charset="0"/>
              </a:rPr>
              <a:t>«combinando le intuizioni derivanti da capacità interpretativa delle ricerche e pensiero creativo, approccio imprenditoriale e orientamento all'implementazione»", in un contesto sempre più globale.</a:t>
            </a:r>
          </a:p>
          <a:p>
            <a:endParaRPr lang="it-IT" dirty="0"/>
          </a:p>
        </p:txBody>
      </p:sp>
    </p:spTree>
    <p:extLst>
      <p:ext uri="{BB962C8B-B14F-4D97-AF65-F5344CB8AC3E}">
        <p14:creationId xmlns:p14="http://schemas.microsoft.com/office/powerpoint/2010/main" val="180726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9D58F98B-B59B-53B6-C036-A5FCAFD4643C}"/>
              </a:ext>
            </a:extLst>
          </p:cNvPr>
          <p:cNvSpPr txBox="1"/>
          <p:nvPr/>
        </p:nvSpPr>
        <p:spPr>
          <a:xfrm>
            <a:off x="1512912" y="700447"/>
            <a:ext cx="9166176" cy="6047809"/>
          </a:xfrm>
          <a:prstGeom prst="rect">
            <a:avLst/>
          </a:prstGeom>
          <a:noFill/>
        </p:spPr>
        <p:txBody>
          <a:bodyPr wrap="square" rtlCol="0">
            <a:spAutoFit/>
          </a:bodyPr>
          <a:lstStyle/>
          <a:p>
            <a:r>
              <a:rPr lang="it-IT" sz="2700" dirty="0">
                <a:solidFill>
                  <a:schemeClr val="accent6">
                    <a:lumMod val="75000"/>
                  </a:schemeClr>
                </a:solidFill>
                <a:effectLst/>
                <a:latin typeface="Trebuchet MS" panose="020B0703020202090204" pitchFamily="34" charset="0"/>
              </a:rPr>
              <a:t>Il </a:t>
            </a:r>
            <a:r>
              <a:rPr lang="it-IT" sz="2700" b="1" dirty="0">
                <a:solidFill>
                  <a:schemeClr val="accent6">
                    <a:lumMod val="75000"/>
                  </a:schemeClr>
                </a:solidFill>
                <a:effectLst/>
                <a:latin typeface="Trebuchet MS" panose="020B0703020202090204" pitchFamily="34" charset="0"/>
              </a:rPr>
              <a:t>brand manager </a:t>
            </a:r>
            <a:r>
              <a:rPr lang="it-IT" sz="2700" dirty="0">
                <a:solidFill>
                  <a:schemeClr val="accent6">
                    <a:lumMod val="75000"/>
                  </a:schemeClr>
                </a:solidFill>
                <a:effectLst/>
                <a:latin typeface="Trebuchet MS" panose="020B0703020202090204" pitchFamily="34" charset="0"/>
              </a:rPr>
              <a:t>contemporaneo dev'essere in grado di lavorare in modo efficiente ed efficace all'interno di team </a:t>
            </a:r>
            <a:r>
              <a:rPr lang="it-IT" sz="2700" dirty="0" err="1">
                <a:solidFill>
                  <a:schemeClr val="accent6">
                    <a:lumMod val="75000"/>
                  </a:schemeClr>
                </a:solidFill>
                <a:effectLst/>
                <a:latin typeface="Trebuchet MS" panose="020B0703020202090204" pitchFamily="34" charset="0"/>
              </a:rPr>
              <a:t>interfunzionali</a:t>
            </a:r>
            <a:r>
              <a:rPr lang="it-IT" sz="2700" dirty="0">
                <a:solidFill>
                  <a:schemeClr val="accent6">
                    <a:lumMod val="75000"/>
                  </a:schemeClr>
                </a:solidFill>
                <a:effectLst/>
                <a:latin typeface="Trebuchet MS" panose="020B0703020202090204" pitchFamily="34" charset="0"/>
              </a:rPr>
              <a:t>, affinando la capacità di testare varie ipotesi decisionali attraverso gli esperimenti, sempre più essenziali per un brand management performante nell'economia digitale".</a:t>
            </a:r>
          </a:p>
          <a:p>
            <a:endParaRPr lang="it-IT" sz="2700" dirty="0">
              <a:solidFill>
                <a:schemeClr val="accent6">
                  <a:lumMod val="75000"/>
                </a:schemeClr>
              </a:solidFill>
              <a:effectLst/>
              <a:latin typeface="Trebuchet MS" panose="020B0703020202090204" pitchFamily="34" charset="0"/>
            </a:endParaRPr>
          </a:p>
          <a:p>
            <a:r>
              <a:rPr lang="it-IT" sz="2700" dirty="0">
                <a:solidFill>
                  <a:schemeClr val="accent6">
                    <a:lumMod val="75000"/>
                  </a:schemeClr>
                </a:solidFill>
                <a:effectLst/>
                <a:latin typeface="Trebuchet MS" panose="020B0703020202090204" pitchFamily="34" charset="0"/>
              </a:rPr>
              <a:t>I </a:t>
            </a:r>
            <a:r>
              <a:rPr lang="it-IT" sz="2700" b="1" dirty="0">
                <a:solidFill>
                  <a:schemeClr val="accent6">
                    <a:lumMod val="75000"/>
                  </a:schemeClr>
                </a:solidFill>
                <a:effectLst/>
                <a:latin typeface="Trebuchet MS" panose="020B0703020202090204" pitchFamily="34" charset="0"/>
              </a:rPr>
              <a:t>brand manager </a:t>
            </a:r>
            <a:r>
              <a:rPr lang="it-IT" sz="2700" dirty="0">
                <a:solidFill>
                  <a:schemeClr val="accent6">
                    <a:lumMod val="75000"/>
                  </a:schemeClr>
                </a:solidFill>
                <a:effectLst/>
                <a:latin typeface="Trebuchet MS" panose="020B0703020202090204" pitchFamily="34" charset="0"/>
              </a:rPr>
              <a:t>dovranno dunque svolgere il ruolo loro assegnato, coordinando persone e risorse - all'interno e all'esterno dell'impresa - attorno a obiettivi di marca e aspirazioni personali e, al contempo, fungendo da esperti del territorio di marca all'interno del quale amplificarne il valore.</a:t>
            </a:r>
          </a:p>
          <a:p>
            <a:endParaRPr lang="it-IT" dirty="0">
              <a:effectLst/>
              <a:latin typeface="Helvetica" pitchFamily="2" charset="0"/>
            </a:endParaRPr>
          </a:p>
          <a:p>
            <a:endParaRPr lang="it-IT" dirty="0"/>
          </a:p>
        </p:txBody>
      </p:sp>
    </p:spTree>
    <p:extLst>
      <p:ext uri="{BB962C8B-B14F-4D97-AF65-F5344CB8AC3E}">
        <p14:creationId xmlns:p14="http://schemas.microsoft.com/office/powerpoint/2010/main" val="3556921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3" name="Immagine 2" descr="Immagine che contiene diagramma&#10;&#10;Descrizione generata automaticamente">
            <a:extLst>
              <a:ext uri="{FF2B5EF4-FFF2-40B4-BE49-F238E27FC236}">
                <a16:creationId xmlns:a16="http://schemas.microsoft.com/office/drawing/2014/main" id="{CEDE325F-AE9B-E464-4EAB-138EB7DD5419}"/>
              </a:ext>
            </a:extLst>
          </p:cNvPr>
          <p:cNvPicPr>
            <a:picLocks noChangeAspect="1"/>
          </p:cNvPicPr>
          <p:nvPr/>
        </p:nvPicPr>
        <p:blipFill>
          <a:blip r:embed="rId2"/>
          <a:stretch>
            <a:fillRect/>
          </a:stretch>
        </p:blipFill>
        <p:spPr>
          <a:xfrm>
            <a:off x="578868" y="342900"/>
            <a:ext cx="11282574" cy="6311096"/>
          </a:xfrm>
          <a:prstGeom prst="rect">
            <a:avLst/>
          </a:prstGeom>
        </p:spPr>
      </p:pic>
    </p:spTree>
    <p:extLst>
      <p:ext uri="{BB962C8B-B14F-4D97-AF65-F5344CB8AC3E}">
        <p14:creationId xmlns:p14="http://schemas.microsoft.com/office/powerpoint/2010/main" val="709539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F211DA76-8084-29E7-B442-74CFC48628CC}"/>
              </a:ext>
            </a:extLst>
          </p:cNvPr>
          <p:cNvSpPr txBox="1"/>
          <p:nvPr/>
        </p:nvSpPr>
        <p:spPr>
          <a:xfrm>
            <a:off x="345583" y="1305341"/>
            <a:ext cx="11500833" cy="4247317"/>
          </a:xfrm>
          <a:prstGeom prst="rect">
            <a:avLst/>
          </a:prstGeom>
          <a:noFill/>
        </p:spPr>
        <p:txBody>
          <a:bodyPr wrap="square" rtlCol="0">
            <a:spAutoFit/>
          </a:bodyPr>
          <a:lstStyle/>
          <a:p>
            <a:r>
              <a:rPr lang="it-IT" sz="2800" b="1" dirty="0">
                <a:solidFill>
                  <a:schemeClr val="accent6">
                    <a:lumMod val="75000"/>
                  </a:schemeClr>
                </a:solidFill>
                <a:effectLst/>
                <a:latin typeface="Trebuchet MS" panose="020B0703020202090204" pitchFamily="34" charset="0"/>
              </a:rPr>
              <a:t>- BRAND BOOK -</a:t>
            </a:r>
          </a:p>
          <a:p>
            <a:endParaRPr lang="it-IT" sz="2800" b="1" dirty="0">
              <a:solidFill>
                <a:schemeClr val="accent6">
                  <a:lumMod val="75000"/>
                </a:schemeClr>
              </a:solidFill>
              <a:effectLst/>
              <a:latin typeface="Trebuchet MS" panose="020B0703020202090204" pitchFamily="34" charset="0"/>
            </a:endParaRPr>
          </a:p>
          <a:p>
            <a:r>
              <a:rPr lang="it-IT" sz="2800" dirty="0">
                <a:solidFill>
                  <a:schemeClr val="accent6">
                    <a:lumMod val="75000"/>
                  </a:schemeClr>
                </a:solidFill>
                <a:effectLst/>
                <a:latin typeface="Trebuchet MS" panose="020B0703020202090204" pitchFamily="34" charset="0"/>
              </a:rPr>
              <a:t>Per la creazione di un sistema di gestione del valore del brand è necessario formalizzare la visione aziendale della marca all'interno di un brand book contenente le linee guida per l'organizzazione (ossia le funzioni o i ruoli cui è delegato il compito di gestire, difendere e sviluppare la brand equity) e per i principali partner commerciali esterni (per esempio, le agenzie di comunicazione, i distributori, i marketplace ecc.).</a:t>
            </a:r>
          </a:p>
          <a:p>
            <a:endParaRPr lang="it-IT" dirty="0"/>
          </a:p>
        </p:txBody>
      </p:sp>
    </p:spTree>
    <p:extLst>
      <p:ext uri="{BB962C8B-B14F-4D97-AF65-F5344CB8AC3E}">
        <p14:creationId xmlns:p14="http://schemas.microsoft.com/office/powerpoint/2010/main" val="1228575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446B8AD-578D-2EF8-BFE2-7C28DA241780}"/>
              </a:ext>
            </a:extLst>
          </p:cNvPr>
          <p:cNvSpPr txBox="1"/>
          <p:nvPr/>
        </p:nvSpPr>
        <p:spPr>
          <a:xfrm>
            <a:off x="628918" y="360608"/>
            <a:ext cx="10934163" cy="6832640"/>
          </a:xfrm>
          <a:prstGeom prst="rect">
            <a:avLst/>
          </a:prstGeom>
          <a:noFill/>
        </p:spPr>
        <p:txBody>
          <a:bodyPr wrap="square" rtlCol="0">
            <a:spAutoFit/>
          </a:bodyPr>
          <a:lstStyle/>
          <a:p>
            <a:r>
              <a:rPr lang="it-IT" sz="2800" dirty="0">
                <a:solidFill>
                  <a:schemeClr val="accent6">
                    <a:lumMod val="75000"/>
                  </a:schemeClr>
                </a:solidFill>
                <a:effectLst>
                  <a:outerShdw blurRad="38100" dist="38100" dir="2700000" algn="tl">
                    <a:srgbClr val="000000">
                      <a:alpha val="43137"/>
                    </a:srgbClr>
                  </a:outerShdw>
                </a:effectLst>
                <a:highlight>
                  <a:srgbClr val="FFFF00"/>
                </a:highlight>
                <a:latin typeface="Trebuchet MS" panose="020B0703020202090204" pitchFamily="34" charset="0"/>
              </a:rPr>
              <a:t>Il documento persegue l'intento di realizzare quanto segue:</a:t>
            </a:r>
          </a:p>
          <a:p>
            <a:endParaRPr lang="it-IT" sz="2800" dirty="0">
              <a:solidFill>
                <a:schemeClr val="accent6">
                  <a:lumMod val="75000"/>
                </a:schemeClr>
              </a:solidFill>
              <a:effectLst>
                <a:outerShdw blurRad="38100" dist="38100" dir="2700000" algn="tl">
                  <a:srgbClr val="000000">
                    <a:alpha val="43137"/>
                  </a:srgbClr>
                </a:outerShdw>
              </a:effectLst>
              <a:highlight>
                <a:srgbClr val="FFFF00"/>
              </a:highlight>
              <a:latin typeface="Trebuchet MS" panose="020B0703020202090204" pitchFamily="34" charset="0"/>
            </a:endParaRPr>
          </a:p>
          <a:p>
            <a:pPr>
              <a:buFont typeface="Arial" panose="020B0604020202020204" pitchFamily="34" charset="0"/>
              <a:buChar char="•"/>
            </a:pPr>
            <a:r>
              <a:rPr lang="it-IT" sz="2800" dirty="0">
                <a:solidFill>
                  <a:schemeClr val="accent6">
                    <a:lumMod val="75000"/>
                  </a:schemeClr>
                </a:solidFill>
                <a:effectLst/>
                <a:latin typeface="Trebuchet MS" panose="020B0703020202090204" pitchFamily="34" charset="0"/>
              </a:rPr>
              <a:t>﻿ </a:t>
            </a:r>
            <a:r>
              <a:rPr lang="it-IT" sz="2800" b="1" dirty="0">
                <a:solidFill>
                  <a:schemeClr val="accent6">
                    <a:lumMod val="75000"/>
                  </a:schemeClr>
                </a:solidFill>
                <a:effectLst/>
                <a:latin typeface="Trebuchet MS" panose="020B0703020202090204" pitchFamily="34" charset="0"/>
              </a:rPr>
              <a:t>definire</a:t>
            </a:r>
            <a:r>
              <a:rPr lang="it-IT" sz="2800" dirty="0">
                <a:solidFill>
                  <a:schemeClr val="accent6">
                    <a:lumMod val="75000"/>
                  </a:schemeClr>
                </a:solidFill>
                <a:effectLst/>
                <a:latin typeface="Trebuchet MS" panose="020B0703020202090204" pitchFamily="34" charset="0"/>
              </a:rPr>
              <a:t> la visione aziendale del concetto di valore della marca e spiegare perché è importante;</a:t>
            </a:r>
          </a:p>
          <a:p>
            <a:pPr>
              <a:buFont typeface="Arial" panose="020B0604020202020204" pitchFamily="34" charset="0"/>
              <a:buChar char="•"/>
            </a:pPr>
            <a:r>
              <a:rPr lang="it-IT" sz="2800" dirty="0">
                <a:solidFill>
                  <a:schemeClr val="accent6">
                    <a:lumMod val="75000"/>
                  </a:schemeClr>
                </a:solidFill>
                <a:effectLst/>
                <a:latin typeface="Trebuchet MS" panose="020B0703020202090204" pitchFamily="34" charset="0"/>
              </a:rPr>
              <a:t>﻿ </a:t>
            </a:r>
            <a:r>
              <a:rPr lang="it-IT" sz="2800" b="1" dirty="0">
                <a:solidFill>
                  <a:schemeClr val="accent6">
                    <a:lumMod val="75000"/>
                  </a:schemeClr>
                </a:solidFill>
                <a:effectLst/>
                <a:latin typeface="Trebuchet MS" panose="020B0703020202090204" pitchFamily="34" charset="0"/>
              </a:rPr>
              <a:t>descrivere</a:t>
            </a:r>
            <a:r>
              <a:rPr lang="it-IT" sz="2800" dirty="0">
                <a:solidFill>
                  <a:schemeClr val="accent6">
                    <a:lumMod val="75000"/>
                  </a:schemeClr>
                </a:solidFill>
                <a:effectLst/>
                <a:latin typeface="Trebuchet MS" panose="020B0703020202090204" pitchFamily="34" charset="0"/>
              </a:rPr>
              <a:t> i tratti di fondo delle marche che fanno capo all'azienda, con riferimento ai prodotti da esse contraddistinti e alle modalità con cui sono stati identificati e commercializzati (in base a quanto emerge dall'archivio storico dell'impresa oltre che dagli inventari più recenti);</a:t>
            </a:r>
          </a:p>
          <a:p>
            <a:pPr>
              <a:buFont typeface="Arial" panose="020B0604020202020204" pitchFamily="34" charset="0"/>
              <a:buChar char="•"/>
            </a:pPr>
            <a:r>
              <a:rPr lang="it-IT" sz="2800" dirty="0">
                <a:solidFill>
                  <a:schemeClr val="accent6">
                    <a:lumMod val="75000"/>
                  </a:schemeClr>
                </a:solidFill>
                <a:effectLst/>
                <a:latin typeface="Trebuchet MS" panose="020B0703020202090204" pitchFamily="34" charset="0"/>
              </a:rPr>
              <a:t>﻿﻿ </a:t>
            </a:r>
            <a:r>
              <a:rPr lang="it-IT" sz="2800" b="1" dirty="0">
                <a:solidFill>
                  <a:schemeClr val="accent6">
                    <a:lumMod val="75000"/>
                  </a:schemeClr>
                </a:solidFill>
                <a:effectLst/>
                <a:latin typeface="Trebuchet MS" panose="020B0703020202090204" pitchFamily="34" charset="0"/>
              </a:rPr>
              <a:t>specificare il valore effettivo</a:t>
            </a:r>
            <a:r>
              <a:rPr lang="it-IT" sz="2800" dirty="0">
                <a:solidFill>
                  <a:schemeClr val="accent6">
                    <a:lumMod val="75000"/>
                  </a:schemeClr>
                </a:solidFill>
                <a:effectLst/>
                <a:latin typeface="Trebuchet MS" panose="020B0703020202090204" pitchFamily="34" charset="0"/>
              </a:rPr>
              <a:t> e </a:t>
            </a:r>
            <a:r>
              <a:rPr lang="it-IT" sz="2800" b="1" dirty="0">
                <a:solidFill>
                  <a:schemeClr val="accent6">
                    <a:lumMod val="75000"/>
                  </a:schemeClr>
                </a:solidFill>
                <a:effectLst/>
                <a:latin typeface="Trebuchet MS" panose="020B0703020202090204" pitchFamily="34" charset="0"/>
              </a:rPr>
              <a:t>quello desiderato</a:t>
            </a:r>
            <a:r>
              <a:rPr lang="it-IT" sz="2800" dirty="0">
                <a:solidFill>
                  <a:schemeClr val="accent6">
                    <a:lumMod val="75000"/>
                  </a:schemeClr>
                </a:solidFill>
                <a:effectLst/>
                <a:latin typeface="Trebuchet MS" panose="020B0703020202090204" pitchFamily="34" charset="0"/>
              </a:rPr>
              <a:t> in relazione a tutti i livelli della gerarchia di marca;</a:t>
            </a:r>
          </a:p>
          <a:p>
            <a:pPr>
              <a:buFont typeface="Arial" panose="020B0604020202020204" pitchFamily="34" charset="0"/>
              <a:buChar char="•"/>
            </a:pPr>
            <a:r>
              <a:rPr lang="it-IT" sz="2800" dirty="0">
                <a:solidFill>
                  <a:schemeClr val="accent6">
                    <a:lumMod val="75000"/>
                  </a:schemeClr>
                </a:solidFill>
                <a:effectLst/>
                <a:latin typeface="Trebuchet MS" panose="020B0703020202090204" pitchFamily="34" charset="0"/>
              </a:rPr>
              <a:t>﻿﻿ </a:t>
            </a:r>
            <a:r>
              <a:rPr lang="it-IT" sz="2800" b="1" dirty="0">
                <a:solidFill>
                  <a:schemeClr val="accent6">
                    <a:lumMod val="75000"/>
                  </a:schemeClr>
                </a:solidFill>
                <a:effectLst/>
                <a:latin typeface="Trebuchet MS" panose="020B0703020202090204" pitchFamily="34" charset="0"/>
              </a:rPr>
              <a:t>definire le associazioni mentali rilevanti</a:t>
            </a:r>
            <a:r>
              <a:rPr lang="it-IT" sz="2800" dirty="0">
                <a:solidFill>
                  <a:schemeClr val="accent6">
                    <a:lumMod val="75000"/>
                  </a:schemeClr>
                </a:solidFill>
                <a:effectLst/>
                <a:latin typeface="Trebuchet MS" panose="020B0703020202090204" pitchFamily="34" charset="0"/>
              </a:rPr>
              <a:t>, comprese quelle che costituiscono elementi di parità e di differenza con i concorrenti, nonché i principali valori e il mantra, ossia la promessa fondamentale della marca;</a:t>
            </a:r>
          </a:p>
          <a:p>
            <a:endParaRPr lang="it-IT" dirty="0"/>
          </a:p>
        </p:txBody>
      </p:sp>
    </p:spTree>
    <p:extLst>
      <p:ext uri="{BB962C8B-B14F-4D97-AF65-F5344CB8AC3E}">
        <p14:creationId xmlns:p14="http://schemas.microsoft.com/office/powerpoint/2010/main" val="1402209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EA20243-F41F-C790-724E-AEAE6D96291F}"/>
              </a:ext>
            </a:extLst>
          </p:cNvPr>
          <p:cNvSpPr txBox="1"/>
          <p:nvPr/>
        </p:nvSpPr>
        <p:spPr>
          <a:xfrm>
            <a:off x="652703" y="829933"/>
            <a:ext cx="10886593" cy="5539978"/>
          </a:xfrm>
          <a:prstGeom prst="rect">
            <a:avLst/>
          </a:prstGeom>
          <a:noFill/>
        </p:spPr>
        <p:txBody>
          <a:bodyPr wrap="square" rtlCol="0">
            <a:spAutoFit/>
          </a:bodyPr>
          <a:lstStyle/>
          <a:p>
            <a:pPr>
              <a:buFont typeface="Arial" panose="020B0604020202020204" pitchFamily="34" charset="0"/>
              <a:buChar char="•"/>
            </a:pPr>
            <a:r>
              <a:rPr lang="it-IT" dirty="0">
                <a:solidFill>
                  <a:schemeClr val="accent6">
                    <a:lumMod val="75000"/>
                  </a:schemeClr>
                </a:solidFill>
                <a:effectLst/>
                <a:latin typeface="Helvetica" pitchFamily="2" charset="0"/>
              </a:rPr>
              <a:t>﻿﻿ </a:t>
            </a:r>
            <a:r>
              <a:rPr lang="it-IT" sz="2800" b="1" dirty="0">
                <a:solidFill>
                  <a:schemeClr val="accent6">
                    <a:lumMod val="75000"/>
                  </a:schemeClr>
                </a:solidFill>
                <a:effectLst/>
                <a:latin typeface="Trebuchet MS" panose="020B0703020202090204" pitchFamily="34" charset="0"/>
              </a:rPr>
              <a:t>spiegare</a:t>
            </a:r>
            <a:r>
              <a:rPr lang="it-IT" sz="2800" dirty="0">
                <a:solidFill>
                  <a:schemeClr val="accent6">
                    <a:lumMod val="75000"/>
                  </a:schemeClr>
                </a:solidFill>
                <a:effectLst/>
                <a:latin typeface="Trebuchet MS" panose="020B0703020202090204" pitchFamily="34" charset="0"/>
              </a:rPr>
              <a:t> come viene misurato il valore della marca attraverso gli studi di tracking e le relative relazioni;</a:t>
            </a:r>
          </a:p>
          <a:p>
            <a:pPr>
              <a:buFont typeface="Arial" panose="020B0604020202020204" pitchFamily="34" charset="0"/>
              <a:buChar char="•"/>
            </a:pPr>
            <a:r>
              <a:rPr lang="it-IT" sz="2800" dirty="0">
                <a:solidFill>
                  <a:schemeClr val="accent6">
                    <a:lumMod val="75000"/>
                  </a:schemeClr>
                </a:solidFill>
                <a:effectLst/>
                <a:latin typeface="Trebuchet MS" panose="020B0703020202090204" pitchFamily="34" charset="0"/>
              </a:rPr>
              <a:t>﻿﻿ </a:t>
            </a:r>
            <a:r>
              <a:rPr lang="it-IT" sz="2800" b="1" dirty="0">
                <a:solidFill>
                  <a:schemeClr val="accent6">
                    <a:lumMod val="75000"/>
                  </a:schemeClr>
                </a:solidFill>
                <a:effectLst/>
                <a:latin typeface="Trebuchet MS" panose="020B0703020202090204" pitchFamily="34" charset="0"/>
              </a:rPr>
              <a:t>suggerire</a:t>
            </a:r>
            <a:r>
              <a:rPr lang="it-IT" sz="2800" dirty="0">
                <a:solidFill>
                  <a:schemeClr val="accent6">
                    <a:lumMod val="75000"/>
                  </a:schemeClr>
                </a:solidFill>
                <a:effectLst/>
                <a:latin typeface="Trebuchet MS" panose="020B0703020202090204" pitchFamily="34" charset="0"/>
              </a:rPr>
              <a:t> come si dovrebbe gestire il valore della marca fornendo linee guida strategiche generali (per esempio, sottolineando la rilevanza dei moltiplicatori all'interno della brand </a:t>
            </a:r>
            <a:r>
              <a:rPr lang="it-IT" sz="2800" dirty="0" err="1">
                <a:solidFill>
                  <a:schemeClr val="accent6">
                    <a:lumMod val="75000"/>
                  </a:schemeClr>
                </a:solidFill>
                <a:effectLst/>
                <a:latin typeface="Trebuchet MS" panose="020B0703020202090204" pitchFamily="34" charset="0"/>
              </a:rPr>
              <a:t>value</a:t>
            </a:r>
            <a:r>
              <a:rPr lang="it-IT" sz="2800" dirty="0">
                <a:solidFill>
                  <a:schemeClr val="accent6">
                    <a:lumMod val="75000"/>
                  </a:schemeClr>
                </a:solidFill>
                <a:effectLst/>
                <a:latin typeface="Trebuchet MS" panose="020B0703020202090204" pitchFamily="34" charset="0"/>
              </a:rPr>
              <a:t> chain, di cui si tratterà nel Capitolo 8);</a:t>
            </a:r>
          </a:p>
          <a:p>
            <a:pPr>
              <a:buFont typeface="Arial" panose="020B0604020202020204" pitchFamily="34" charset="0"/>
              <a:buChar char="•"/>
            </a:pPr>
            <a:r>
              <a:rPr lang="it-IT" sz="2800" dirty="0">
                <a:solidFill>
                  <a:schemeClr val="accent6">
                    <a:lumMod val="75000"/>
                  </a:schemeClr>
                </a:solidFill>
                <a:effectLst/>
                <a:latin typeface="Trebuchet MS" panose="020B0703020202090204" pitchFamily="34" charset="0"/>
              </a:rPr>
              <a:t>﻿ </a:t>
            </a:r>
            <a:r>
              <a:rPr lang="it-IT" sz="2800" b="1" dirty="0">
                <a:solidFill>
                  <a:schemeClr val="accent6">
                    <a:lumMod val="75000"/>
                  </a:schemeClr>
                </a:solidFill>
                <a:effectLst/>
                <a:latin typeface="Trebuchet MS" panose="020B0703020202090204" pitchFamily="34" charset="0"/>
              </a:rPr>
              <a:t>proporre</a:t>
            </a:r>
            <a:r>
              <a:rPr lang="it-IT" sz="2800" dirty="0">
                <a:solidFill>
                  <a:schemeClr val="accent6">
                    <a:lumMod val="75000"/>
                  </a:schemeClr>
                </a:solidFill>
                <a:effectLst/>
                <a:latin typeface="Trebuchet MS" panose="020B0703020202090204" pitchFamily="34" charset="0"/>
              </a:rPr>
              <a:t> possibili definizioni del programma di marketing fornendo le specifiche linee guida tattiche (per esempio, to do e to </a:t>
            </a:r>
            <a:r>
              <a:rPr lang="it-IT" sz="2800" dirty="0" err="1">
                <a:solidFill>
                  <a:schemeClr val="accent6">
                    <a:lumMod val="75000"/>
                  </a:schemeClr>
                </a:solidFill>
                <a:effectLst/>
                <a:latin typeface="Trebuchet MS" panose="020B0703020202090204" pitchFamily="34" charset="0"/>
              </a:rPr>
              <a:t>don't</a:t>
            </a:r>
            <a:r>
              <a:rPr lang="it-IT" sz="2800" dirty="0">
                <a:solidFill>
                  <a:schemeClr val="accent6">
                    <a:lumMod val="75000"/>
                  </a:schemeClr>
                </a:solidFill>
                <a:effectLst/>
                <a:latin typeface="Trebuchet MS" panose="020B0703020202090204" pitchFamily="34" charset="0"/>
              </a:rPr>
              <a:t>, griglie all'interno delle quali inserire i segni di riconoscimento, collocazioni suggerite o non ammesse ecc.);</a:t>
            </a:r>
          </a:p>
          <a:p>
            <a:pPr>
              <a:buFont typeface="Arial" panose="020B0604020202020204" pitchFamily="34" charset="0"/>
              <a:buChar char="•"/>
            </a:pPr>
            <a:r>
              <a:rPr lang="it-IT" sz="2800" dirty="0">
                <a:solidFill>
                  <a:schemeClr val="accent6">
                    <a:lumMod val="75000"/>
                  </a:schemeClr>
                </a:solidFill>
                <a:effectLst/>
                <a:latin typeface="Trebuchet MS" panose="020B0703020202090204" pitchFamily="34" charset="0"/>
              </a:rPr>
              <a:t>﻿﻿ </a:t>
            </a:r>
            <a:r>
              <a:rPr lang="it-IT" sz="2800" b="1" dirty="0">
                <a:solidFill>
                  <a:schemeClr val="accent6">
                    <a:lumMod val="75000"/>
                  </a:schemeClr>
                </a:solidFill>
                <a:effectLst/>
                <a:latin typeface="Trebuchet MS" panose="020B0703020202090204" pitchFamily="34" charset="0"/>
              </a:rPr>
              <a:t>specificare</a:t>
            </a:r>
            <a:r>
              <a:rPr lang="it-IT" sz="2800" dirty="0">
                <a:solidFill>
                  <a:schemeClr val="accent6">
                    <a:lumMod val="75000"/>
                  </a:schemeClr>
                </a:solidFill>
                <a:effectLst/>
                <a:latin typeface="Trebuchet MS" panose="020B0703020202090204" pitchFamily="34" charset="0"/>
              </a:rPr>
              <a:t> il corretto trattamento della marca con riferimento alla confezione e alle comunicazioni tradizionali e digitali.</a:t>
            </a:r>
          </a:p>
          <a:p>
            <a:endParaRPr lang="it-IT" dirty="0"/>
          </a:p>
        </p:txBody>
      </p:sp>
    </p:spTree>
    <p:extLst>
      <p:ext uri="{BB962C8B-B14F-4D97-AF65-F5344CB8AC3E}">
        <p14:creationId xmlns:p14="http://schemas.microsoft.com/office/powerpoint/2010/main" val="3308297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E69157D-5FFF-57EF-181F-31790DCE3E7B}"/>
              </a:ext>
            </a:extLst>
          </p:cNvPr>
          <p:cNvSpPr txBox="1"/>
          <p:nvPr/>
        </p:nvSpPr>
        <p:spPr>
          <a:xfrm>
            <a:off x="577403" y="579550"/>
            <a:ext cx="11037194" cy="2954655"/>
          </a:xfrm>
          <a:prstGeom prst="rect">
            <a:avLst/>
          </a:prstGeom>
          <a:noFill/>
        </p:spPr>
        <p:txBody>
          <a:bodyPr wrap="square" rtlCol="0">
            <a:spAutoFit/>
          </a:bodyPr>
          <a:lstStyle/>
          <a:p>
            <a:r>
              <a:rPr lang="it-IT" sz="2800" dirty="0">
                <a:solidFill>
                  <a:schemeClr val="accent1">
                    <a:lumMod val="75000"/>
                  </a:schemeClr>
                </a:solidFill>
                <a:effectLst/>
                <a:latin typeface="Trebuchet MS" panose="020B0703020202090204" pitchFamily="34" charset="0"/>
              </a:rPr>
              <a:t>Indipendentemente dalle dimensioni o da dove venga collocato, il brand book deve contenere quattro parti fondamentali che attengono a:</a:t>
            </a:r>
          </a:p>
          <a:p>
            <a:endParaRPr lang="it-IT" sz="2800" dirty="0">
              <a:solidFill>
                <a:schemeClr val="accent1">
                  <a:lumMod val="75000"/>
                </a:schemeClr>
              </a:solidFill>
              <a:effectLst/>
              <a:latin typeface="Trebuchet MS" panose="020B0703020202090204" pitchFamily="34" charset="0"/>
            </a:endParaRPr>
          </a:p>
          <a:p>
            <a:pPr>
              <a:buFont typeface="Arial" panose="020B0604020202020204" pitchFamily="34" charset="0"/>
              <a:buChar char="•"/>
            </a:pPr>
            <a:r>
              <a:rPr lang="it-IT" sz="2800" dirty="0">
                <a:solidFill>
                  <a:schemeClr val="accent1">
                    <a:lumMod val="75000"/>
                  </a:schemeClr>
                </a:solidFill>
                <a:effectLst/>
                <a:latin typeface="Trebuchet MS" panose="020B0703020202090204" pitchFamily="34" charset="0"/>
              </a:rPr>
              <a:t>﻿﻿ </a:t>
            </a:r>
            <a:r>
              <a:rPr lang="it-IT" sz="2800" b="1" dirty="0">
                <a:solidFill>
                  <a:schemeClr val="accent1">
                    <a:lumMod val="75000"/>
                  </a:schemeClr>
                </a:solidFill>
                <a:effectLst/>
                <a:latin typeface="Trebuchet MS" panose="020B0703020202090204" pitchFamily="34" charset="0"/>
              </a:rPr>
              <a:t>logo</a:t>
            </a:r>
            <a:r>
              <a:rPr lang="it-IT" sz="2800" dirty="0">
                <a:solidFill>
                  <a:schemeClr val="accent1">
                    <a:lumMod val="75000"/>
                  </a:schemeClr>
                </a:solidFill>
                <a:effectLst/>
                <a:latin typeface="Trebuchet MS" panose="020B0703020202090204" pitchFamily="34" charset="0"/>
              </a:rPr>
              <a:t> (simboli e logotipo);</a:t>
            </a:r>
          </a:p>
          <a:p>
            <a:pPr>
              <a:buFont typeface="Arial" panose="020B0604020202020204" pitchFamily="34" charset="0"/>
              <a:buChar char="•"/>
            </a:pPr>
            <a:r>
              <a:rPr lang="it-IT" sz="2800" dirty="0">
                <a:solidFill>
                  <a:schemeClr val="accent1">
                    <a:lumMod val="75000"/>
                  </a:schemeClr>
                </a:solidFill>
                <a:effectLst/>
                <a:latin typeface="Trebuchet MS" panose="020B0703020202090204" pitchFamily="34" charset="0"/>
              </a:rPr>
              <a:t>﻿﻿ </a:t>
            </a:r>
            <a:r>
              <a:rPr lang="it-IT" sz="2800" b="1" dirty="0">
                <a:solidFill>
                  <a:schemeClr val="accent1">
                    <a:lumMod val="75000"/>
                  </a:schemeClr>
                </a:solidFill>
                <a:effectLst/>
                <a:latin typeface="Trebuchet MS" panose="020B0703020202090204" pitchFamily="34" charset="0"/>
              </a:rPr>
              <a:t>colore</a:t>
            </a:r>
            <a:r>
              <a:rPr lang="it-IT" sz="2800" dirty="0">
                <a:solidFill>
                  <a:schemeClr val="accent1">
                    <a:lumMod val="75000"/>
                  </a:schemeClr>
                </a:solidFill>
                <a:effectLst/>
                <a:latin typeface="Trebuchet MS" panose="020B0703020202090204" pitchFamily="34" charset="0"/>
              </a:rPr>
              <a:t> (con riferimento ai codici pantone);</a:t>
            </a:r>
          </a:p>
          <a:p>
            <a:endParaRPr lang="it-IT" dirty="0"/>
          </a:p>
        </p:txBody>
      </p:sp>
      <p:sp>
        <p:nvSpPr>
          <p:cNvPr id="4" name="CasellaDiTesto 3">
            <a:extLst>
              <a:ext uri="{FF2B5EF4-FFF2-40B4-BE49-F238E27FC236}">
                <a16:creationId xmlns:a16="http://schemas.microsoft.com/office/drawing/2014/main" id="{F97EE5C9-2BF1-565A-0663-1D0CE43BCC8B}"/>
              </a:ext>
            </a:extLst>
          </p:cNvPr>
          <p:cNvSpPr txBox="1"/>
          <p:nvPr/>
        </p:nvSpPr>
        <p:spPr>
          <a:xfrm>
            <a:off x="577403" y="3534205"/>
            <a:ext cx="9017170" cy="2677656"/>
          </a:xfrm>
          <a:prstGeom prst="rect">
            <a:avLst/>
          </a:prstGeom>
          <a:noFill/>
        </p:spPr>
        <p:txBody>
          <a:bodyPr wrap="square">
            <a:spAutoFit/>
          </a:bodyPr>
          <a:lstStyle/>
          <a:p>
            <a:pPr>
              <a:buFont typeface="Arial" panose="020B0604020202020204" pitchFamily="34" charset="0"/>
              <a:buChar char="•"/>
            </a:pPr>
            <a:r>
              <a:rPr lang="it-IT" sz="2800" dirty="0">
                <a:solidFill>
                  <a:schemeClr val="accent1">
                    <a:lumMod val="75000"/>
                  </a:schemeClr>
                </a:solidFill>
                <a:effectLst/>
                <a:latin typeface="Trebuchet MS" panose="020B0703020202090204" pitchFamily="34" charset="0"/>
              </a:rPr>
              <a:t>﻿ </a:t>
            </a:r>
            <a:r>
              <a:rPr lang="it-IT" sz="2800" b="1" dirty="0">
                <a:solidFill>
                  <a:schemeClr val="accent1">
                    <a:lumMod val="75000"/>
                  </a:schemeClr>
                </a:solidFill>
                <a:effectLst/>
                <a:latin typeface="Trebuchet MS" panose="020B0703020202090204" pitchFamily="34" charset="0"/>
              </a:rPr>
              <a:t>aspetti tipografici </a:t>
            </a:r>
            <a:r>
              <a:rPr lang="it-IT" sz="2800" dirty="0">
                <a:solidFill>
                  <a:schemeClr val="accent1">
                    <a:lumMod val="75000"/>
                  </a:schemeClr>
                </a:solidFill>
                <a:effectLst/>
                <a:latin typeface="Trebuchet MS" panose="020B0703020202090204" pitchFamily="34" charset="0"/>
              </a:rPr>
              <a:t>(caratteri, formato, peso, interlinea, spaziatura delle lettere fondamentali per il tracciamento e le attività di </a:t>
            </a:r>
            <a:r>
              <a:rPr lang="it-IT" sz="2800" dirty="0" err="1">
                <a:solidFill>
                  <a:schemeClr val="accent1">
                    <a:lumMod val="75000"/>
                  </a:schemeClr>
                </a:solidFill>
                <a:effectLst/>
                <a:latin typeface="Trebuchet MS" panose="020B0703020202090204" pitchFamily="34" charset="0"/>
              </a:rPr>
              <a:t>search</a:t>
            </a:r>
            <a:r>
              <a:rPr lang="it-IT" sz="2800" dirty="0">
                <a:solidFill>
                  <a:schemeClr val="accent1">
                    <a:lumMod val="75000"/>
                  </a:schemeClr>
                </a:solidFill>
                <a:effectLst/>
                <a:latin typeface="Trebuchet MS" panose="020B0703020202090204" pitchFamily="34" charset="0"/>
              </a:rPr>
              <a:t> </a:t>
            </a:r>
            <a:r>
              <a:rPr lang="it-IT" sz="2800" dirty="0" err="1">
                <a:solidFill>
                  <a:schemeClr val="accent1">
                    <a:lumMod val="75000"/>
                  </a:schemeClr>
                </a:solidFill>
                <a:effectLst/>
                <a:latin typeface="Trebuchet MS" panose="020B0703020202090204" pitchFamily="34" charset="0"/>
              </a:rPr>
              <a:t>engine</a:t>
            </a:r>
            <a:r>
              <a:rPr lang="it-IT" sz="2800" dirty="0">
                <a:solidFill>
                  <a:schemeClr val="accent1">
                    <a:lumMod val="75000"/>
                  </a:schemeClr>
                </a:solidFill>
                <a:effectLst/>
                <a:latin typeface="Trebuchet MS" panose="020B0703020202090204" pitchFamily="34" charset="0"/>
              </a:rPr>
              <a:t> </a:t>
            </a:r>
            <a:r>
              <a:rPr lang="it-IT" sz="2800" dirty="0" err="1">
                <a:solidFill>
                  <a:schemeClr val="accent1">
                    <a:lumMod val="75000"/>
                  </a:schemeClr>
                </a:solidFill>
                <a:effectLst/>
                <a:latin typeface="Trebuchet MS" panose="020B0703020202090204" pitchFamily="34" charset="0"/>
              </a:rPr>
              <a:t>optimization</a:t>
            </a:r>
            <a:r>
              <a:rPr lang="it-IT" sz="2800" dirty="0">
                <a:solidFill>
                  <a:schemeClr val="accent1">
                    <a:lumMod val="75000"/>
                  </a:schemeClr>
                </a:solidFill>
                <a:effectLst/>
                <a:latin typeface="Trebuchet MS" panose="020B0703020202090204" pitchFamily="34" charset="0"/>
              </a:rPr>
              <a:t>);</a:t>
            </a:r>
          </a:p>
          <a:p>
            <a:pPr>
              <a:buFont typeface="Arial" panose="020B0604020202020204" pitchFamily="34" charset="0"/>
              <a:buChar char="•"/>
            </a:pPr>
            <a:r>
              <a:rPr lang="it-IT" sz="2800" dirty="0">
                <a:solidFill>
                  <a:schemeClr val="accent1">
                    <a:lumMod val="75000"/>
                  </a:schemeClr>
                </a:solidFill>
                <a:effectLst/>
                <a:latin typeface="Trebuchet MS" panose="020B0703020202090204" pitchFamily="34" charset="0"/>
              </a:rPr>
              <a:t>﻿ </a:t>
            </a:r>
            <a:r>
              <a:rPr lang="it-IT" sz="2800" b="1" dirty="0">
                <a:solidFill>
                  <a:schemeClr val="accent1">
                    <a:lumMod val="75000"/>
                  </a:schemeClr>
                </a:solidFill>
                <a:effectLst/>
                <a:latin typeface="Trebuchet MS" panose="020B0703020202090204" pitchFamily="34" charset="0"/>
              </a:rPr>
              <a:t>immagini</a:t>
            </a:r>
            <a:r>
              <a:rPr lang="it-IT" sz="2800" dirty="0">
                <a:solidFill>
                  <a:schemeClr val="accent1">
                    <a:lumMod val="75000"/>
                  </a:schemeClr>
                </a:solidFill>
                <a:effectLst/>
                <a:latin typeface="Trebuchet MS" panose="020B0703020202090204" pitchFamily="34" charset="0"/>
              </a:rPr>
              <a:t> (in termini di tipo, composizione e qualità).</a:t>
            </a:r>
          </a:p>
        </p:txBody>
      </p:sp>
    </p:spTree>
    <p:extLst>
      <p:ext uri="{BB962C8B-B14F-4D97-AF65-F5344CB8AC3E}">
        <p14:creationId xmlns:p14="http://schemas.microsoft.com/office/powerpoint/2010/main" val="3250545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DBC3D43-BD33-D574-380B-615832838E42}"/>
              </a:ext>
            </a:extLst>
          </p:cNvPr>
          <p:cNvSpPr txBox="1"/>
          <p:nvPr/>
        </p:nvSpPr>
        <p:spPr>
          <a:xfrm>
            <a:off x="542926" y="659011"/>
            <a:ext cx="4757738" cy="5539978"/>
          </a:xfrm>
          <a:prstGeom prst="rect">
            <a:avLst/>
          </a:prstGeom>
          <a:noFill/>
        </p:spPr>
        <p:txBody>
          <a:bodyPr wrap="square" rtlCol="0">
            <a:spAutoFit/>
          </a:bodyPr>
          <a:lstStyle/>
          <a:p>
            <a:pPr algn="ctr"/>
            <a:r>
              <a:rPr lang="it-IT" sz="2700" dirty="0">
                <a:solidFill>
                  <a:schemeClr val="accent2">
                    <a:lumMod val="75000"/>
                  </a:schemeClr>
                </a:solidFill>
                <a:effectLst/>
                <a:latin typeface="Trebuchet MS" panose="020B0703020202090204" pitchFamily="34" charset="0"/>
              </a:rPr>
              <a:t>Al fine di comprendere l'organizzazione del brand mix aziendale, è utile premettere un inquadramento del tema delle relazioni fra marche e prodotti mediante la matrice rappresentata, che propone in un'unica raffigurazione le marche di cui l'impresa si avvale e i prodotti da essa offerti.</a:t>
            </a:r>
          </a:p>
          <a:p>
            <a:endParaRPr lang="it-IT" dirty="0"/>
          </a:p>
        </p:txBody>
      </p:sp>
      <p:pic>
        <p:nvPicPr>
          <p:cNvPr id="6" name="Immagine 5">
            <a:extLst>
              <a:ext uri="{FF2B5EF4-FFF2-40B4-BE49-F238E27FC236}">
                <a16:creationId xmlns:a16="http://schemas.microsoft.com/office/drawing/2014/main" id="{96326359-CAC3-946E-20FD-D840A1D1CBDB}"/>
              </a:ext>
            </a:extLst>
          </p:cNvPr>
          <p:cNvPicPr>
            <a:picLocks noChangeAspect="1"/>
          </p:cNvPicPr>
          <p:nvPr/>
        </p:nvPicPr>
        <p:blipFill>
          <a:blip r:embed="rId2"/>
          <a:stretch>
            <a:fillRect/>
          </a:stretch>
        </p:blipFill>
        <p:spPr>
          <a:xfrm>
            <a:off x="5677574" y="1314451"/>
            <a:ext cx="5971500" cy="4005262"/>
          </a:xfrm>
          <a:prstGeom prst="rect">
            <a:avLst/>
          </a:prstGeom>
        </p:spPr>
      </p:pic>
    </p:spTree>
    <p:extLst>
      <p:ext uri="{BB962C8B-B14F-4D97-AF65-F5344CB8AC3E}">
        <p14:creationId xmlns:p14="http://schemas.microsoft.com/office/powerpoint/2010/main" val="3636368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96E054D-776E-1AD4-37C5-5E6448FB879A}"/>
              </a:ext>
            </a:extLst>
          </p:cNvPr>
          <p:cNvSpPr txBox="1"/>
          <p:nvPr/>
        </p:nvSpPr>
        <p:spPr>
          <a:xfrm>
            <a:off x="373062" y="297418"/>
            <a:ext cx="11605578" cy="4108817"/>
          </a:xfrm>
          <a:prstGeom prst="rect">
            <a:avLst/>
          </a:prstGeom>
          <a:noFill/>
        </p:spPr>
        <p:txBody>
          <a:bodyPr wrap="square" rtlCol="0">
            <a:spAutoFit/>
          </a:bodyPr>
          <a:lstStyle/>
          <a:p>
            <a:pPr>
              <a:buFont typeface="Arial" panose="020B0604020202020204" pitchFamily="34" charset="0"/>
              <a:buChar char="•"/>
            </a:pPr>
            <a:r>
              <a:rPr lang="it-IT" sz="2700" dirty="0">
                <a:solidFill>
                  <a:schemeClr val="accent6">
                    <a:lumMod val="75000"/>
                  </a:schemeClr>
                </a:solidFill>
                <a:effectLst/>
                <a:latin typeface="Trebuchet MS" panose="020B0703020202090204" pitchFamily="34" charset="0"/>
              </a:rPr>
              <a:t> </a:t>
            </a:r>
            <a:r>
              <a:rPr lang="it-IT" sz="2700" b="1" dirty="0">
                <a:solidFill>
                  <a:schemeClr val="accent6">
                    <a:lumMod val="75000"/>
                  </a:schemeClr>
                </a:solidFill>
                <a:effectLst/>
                <a:latin typeface="Trebuchet MS" panose="020B0703020202090204" pitchFamily="34" charset="0"/>
              </a:rPr>
              <a:t>nelle righe </a:t>
            </a:r>
            <a:r>
              <a:rPr lang="it-IT" sz="2700" dirty="0">
                <a:solidFill>
                  <a:schemeClr val="accent6">
                    <a:lumMod val="75000"/>
                  </a:schemeClr>
                </a:solidFill>
                <a:effectLst/>
                <a:latin typeface="Trebuchet MS" panose="020B0703020202090204" pitchFamily="34" charset="0"/>
              </a:rPr>
              <a:t>si leggono i prodotti commercializzati con la medesima marca</a:t>
            </a:r>
          </a:p>
          <a:p>
            <a:pPr>
              <a:buFont typeface="Arial" panose="020B0604020202020204" pitchFamily="34" charset="0"/>
              <a:buChar char="•"/>
            </a:pPr>
            <a:endParaRPr lang="it-IT" sz="2700" dirty="0">
              <a:solidFill>
                <a:schemeClr val="accent6">
                  <a:lumMod val="75000"/>
                </a:schemeClr>
              </a:solidFill>
              <a:latin typeface="Trebuchet MS" panose="020B0703020202090204" pitchFamily="34" charset="0"/>
            </a:endParaRPr>
          </a:p>
          <a:p>
            <a:pPr>
              <a:buFont typeface="Arial" panose="020B0604020202020204" pitchFamily="34" charset="0"/>
              <a:buChar char="•"/>
            </a:pPr>
            <a:r>
              <a:rPr lang="it-IT" sz="2700" dirty="0">
                <a:solidFill>
                  <a:schemeClr val="accent6">
                    <a:lumMod val="75000"/>
                  </a:schemeClr>
                </a:solidFill>
                <a:effectLst/>
                <a:latin typeface="Trebuchet MS" panose="020B0703020202090204" pitchFamily="34" charset="0"/>
              </a:rPr>
              <a:t> </a:t>
            </a:r>
            <a:r>
              <a:rPr lang="it-IT" sz="2700" b="1" dirty="0">
                <a:solidFill>
                  <a:schemeClr val="accent6">
                    <a:lumMod val="75000"/>
                  </a:schemeClr>
                </a:solidFill>
                <a:effectLst/>
                <a:latin typeface="Trebuchet MS" panose="020B0703020202090204" pitchFamily="34" charset="0"/>
              </a:rPr>
              <a:t>nelle colonne</a:t>
            </a:r>
            <a:r>
              <a:rPr lang="it-IT" sz="2700" dirty="0">
                <a:solidFill>
                  <a:schemeClr val="accent6">
                    <a:lumMod val="75000"/>
                  </a:schemeClr>
                </a:solidFill>
                <a:effectLst/>
                <a:latin typeface="Trebuchet MS" panose="020B0703020202090204" pitchFamily="34" charset="0"/>
              </a:rPr>
              <a:t> si leggono, invece, le marche utilizzate per competere in ogni linea di prodotti</a:t>
            </a:r>
          </a:p>
          <a:p>
            <a:pPr>
              <a:buFont typeface="Arial" panose="020B0604020202020204" pitchFamily="34" charset="0"/>
              <a:buChar char="•"/>
            </a:pPr>
            <a:endParaRPr lang="it-IT" sz="2700" dirty="0">
              <a:solidFill>
                <a:schemeClr val="accent6">
                  <a:lumMod val="75000"/>
                </a:schemeClr>
              </a:solidFill>
              <a:latin typeface="Trebuchet MS" panose="020B0703020202090204" pitchFamily="34" charset="0"/>
            </a:endParaRPr>
          </a:p>
          <a:p>
            <a:pPr>
              <a:buFont typeface="Arial" panose="020B0604020202020204" pitchFamily="34" charset="0"/>
              <a:buChar char="•"/>
            </a:pPr>
            <a:r>
              <a:rPr lang="it-IT" sz="2700" dirty="0">
                <a:solidFill>
                  <a:schemeClr val="accent6">
                    <a:lumMod val="75000"/>
                  </a:schemeClr>
                </a:solidFill>
                <a:effectLst/>
                <a:latin typeface="Trebuchet MS" panose="020B0703020202090204" pitchFamily="34" charset="0"/>
              </a:rPr>
              <a:t> </a:t>
            </a:r>
            <a:r>
              <a:rPr lang="it-IT" sz="2700" b="1" dirty="0">
                <a:solidFill>
                  <a:schemeClr val="accent6">
                    <a:lumMod val="75000"/>
                  </a:schemeClr>
                </a:solidFill>
                <a:effectLst/>
                <a:latin typeface="Trebuchet MS" panose="020B0703020202090204" pitchFamily="34" charset="0"/>
              </a:rPr>
              <a:t>la diagonale </a:t>
            </a:r>
            <a:r>
              <a:rPr lang="it-IT" sz="2700" dirty="0">
                <a:solidFill>
                  <a:schemeClr val="accent6">
                    <a:lumMod val="75000"/>
                  </a:schemeClr>
                </a:solidFill>
                <a:effectLst/>
                <a:latin typeface="Trebuchet MS" panose="020B0703020202090204" pitchFamily="34" charset="0"/>
              </a:rPr>
              <a:t>dello schema rappresentato nella figura evidenzia, infine, l'attuazione di strategie di crescita fondate sulla creazione di nuove marche per ampliare il portafoglio di business.</a:t>
            </a:r>
          </a:p>
          <a:p>
            <a:pPr>
              <a:buFont typeface="Arial" panose="020B0604020202020204" pitchFamily="34" charset="0"/>
              <a:buChar char="•"/>
            </a:pPr>
            <a:endParaRPr lang="it-IT" dirty="0"/>
          </a:p>
        </p:txBody>
      </p:sp>
    </p:spTree>
    <p:extLst>
      <p:ext uri="{BB962C8B-B14F-4D97-AF65-F5344CB8AC3E}">
        <p14:creationId xmlns:p14="http://schemas.microsoft.com/office/powerpoint/2010/main" val="2570273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69D93E6C-8762-FFD7-0AF6-CB7FE38499E0}"/>
              </a:ext>
            </a:extLst>
          </p:cNvPr>
          <p:cNvSpPr txBox="1"/>
          <p:nvPr/>
        </p:nvSpPr>
        <p:spPr>
          <a:xfrm>
            <a:off x="173831" y="453212"/>
            <a:ext cx="10227469" cy="2954655"/>
          </a:xfrm>
          <a:prstGeom prst="rect">
            <a:avLst/>
          </a:prstGeom>
          <a:noFill/>
        </p:spPr>
        <p:txBody>
          <a:bodyPr wrap="square" rtlCol="0">
            <a:spAutoFit/>
          </a:bodyPr>
          <a:lstStyle/>
          <a:p>
            <a:r>
              <a:rPr lang="it-IT" sz="2800" dirty="0">
                <a:solidFill>
                  <a:schemeClr val="accent6">
                    <a:lumMod val="75000"/>
                  </a:schemeClr>
                </a:solidFill>
                <a:latin typeface="Trebuchet MS" panose="020B0703020202090204" pitchFamily="34" charset="0"/>
              </a:rPr>
              <a:t>N</a:t>
            </a:r>
            <a:r>
              <a:rPr lang="it-IT" sz="2800" dirty="0">
                <a:solidFill>
                  <a:schemeClr val="accent6">
                    <a:lumMod val="75000"/>
                  </a:schemeClr>
                </a:solidFill>
                <a:effectLst/>
                <a:latin typeface="Trebuchet MS" panose="020B0703020202090204" pitchFamily="34" charset="0"/>
              </a:rPr>
              <a:t>ell'analisi delle strategie di branding è utile fare riferimento a due dimensioni: l'</a:t>
            </a:r>
            <a:r>
              <a:rPr lang="it-IT" sz="2800" b="1" dirty="0">
                <a:solidFill>
                  <a:schemeClr val="accent6">
                    <a:lumMod val="75000"/>
                  </a:schemeClr>
                </a:solidFill>
                <a:effectLst/>
                <a:latin typeface="Trebuchet MS" panose="020B0703020202090204" pitchFamily="34" charset="0"/>
              </a:rPr>
              <a:t>ampiezza</a:t>
            </a:r>
            <a:r>
              <a:rPr lang="it-IT" sz="2800" dirty="0">
                <a:solidFill>
                  <a:schemeClr val="accent6">
                    <a:lumMod val="75000"/>
                  </a:schemeClr>
                </a:solidFill>
                <a:effectLst/>
                <a:latin typeface="Trebuchet MS" panose="020B0703020202090204" pitchFamily="34" charset="0"/>
              </a:rPr>
              <a:t> e la </a:t>
            </a:r>
            <a:r>
              <a:rPr lang="it-IT" sz="2800" b="1" dirty="0">
                <a:solidFill>
                  <a:schemeClr val="accent6">
                    <a:lumMod val="75000"/>
                  </a:schemeClr>
                </a:solidFill>
                <a:effectLst/>
                <a:latin typeface="Trebuchet MS" panose="020B0703020202090204" pitchFamily="34" charset="0"/>
              </a:rPr>
              <a:t>profondità</a:t>
            </a:r>
            <a:r>
              <a:rPr lang="it-IT" sz="2800" dirty="0">
                <a:solidFill>
                  <a:schemeClr val="accent6">
                    <a:lumMod val="75000"/>
                  </a:schemeClr>
                </a:solidFill>
                <a:effectLst/>
                <a:latin typeface="Trebuchet MS" panose="020B0703020202090204" pitchFamily="34" charset="0"/>
              </a:rPr>
              <a:t>. La strategia di branding è ampia allorché la medesima marca è applicata a diverse linee di prodotti, mentre è profonda nel caso in cui i vari prodotti offerti dall'impresa nella medesima linea sono contraddistinti da marche diverse.</a:t>
            </a:r>
          </a:p>
          <a:p>
            <a:pPr algn="ctr"/>
            <a:endParaRPr lang="it-IT" dirty="0"/>
          </a:p>
        </p:txBody>
      </p:sp>
      <p:sp>
        <p:nvSpPr>
          <p:cNvPr id="3" name="CasellaDiTesto 2">
            <a:extLst>
              <a:ext uri="{FF2B5EF4-FFF2-40B4-BE49-F238E27FC236}">
                <a16:creationId xmlns:a16="http://schemas.microsoft.com/office/drawing/2014/main" id="{3014C60C-67D3-14C0-489D-A08692D9D259}"/>
              </a:ext>
            </a:extLst>
          </p:cNvPr>
          <p:cNvSpPr txBox="1"/>
          <p:nvPr/>
        </p:nvSpPr>
        <p:spPr>
          <a:xfrm>
            <a:off x="2470150" y="3903345"/>
            <a:ext cx="9598819" cy="2954655"/>
          </a:xfrm>
          <a:prstGeom prst="rect">
            <a:avLst/>
          </a:prstGeom>
          <a:noFill/>
        </p:spPr>
        <p:txBody>
          <a:bodyPr wrap="square" rtlCol="0">
            <a:spAutoFit/>
          </a:bodyPr>
          <a:lstStyle/>
          <a:p>
            <a:pPr algn="r"/>
            <a:r>
              <a:rPr lang="it-IT" sz="2800" dirty="0">
                <a:solidFill>
                  <a:schemeClr val="accent2">
                    <a:lumMod val="75000"/>
                  </a:schemeClr>
                </a:solidFill>
                <a:effectLst/>
                <a:latin typeface="Trebuchet MS" panose="020B0703020202090204" pitchFamily="34" charset="0"/>
              </a:rPr>
              <a:t>Un </a:t>
            </a:r>
            <a:r>
              <a:rPr lang="it-IT" sz="2800" b="1" dirty="0">
                <a:solidFill>
                  <a:schemeClr val="accent2">
                    <a:lumMod val="75000"/>
                  </a:schemeClr>
                </a:solidFill>
                <a:effectLst/>
                <a:latin typeface="Trebuchet MS" panose="020B0703020202090204" pitchFamily="34" charset="0"/>
              </a:rPr>
              <a:t>brand mix</a:t>
            </a:r>
            <a:r>
              <a:rPr lang="it-IT" sz="2800" dirty="0">
                <a:solidFill>
                  <a:schemeClr val="accent2">
                    <a:lumMod val="75000"/>
                  </a:schemeClr>
                </a:solidFill>
                <a:effectLst/>
                <a:latin typeface="Trebuchet MS" panose="020B0703020202090204" pitchFamily="34" charset="0"/>
              </a:rPr>
              <a:t> dev'essere valutato in base alla sua capacità di massimizzare la brand equity complessiva, nel senso che nessuna marca che ne fa parte dovrebbe danneggiare le altre. In buona sostanza: il brand mix ottimale è quello in cui ogni marca, in combinazione con le altre, massimizza il valore collettivo.</a:t>
            </a:r>
          </a:p>
          <a:p>
            <a:pPr algn="r"/>
            <a:endParaRPr lang="it-IT" dirty="0"/>
          </a:p>
        </p:txBody>
      </p:sp>
    </p:spTree>
    <p:extLst>
      <p:ext uri="{BB962C8B-B14F-4D97-AF65-F5344CB8AC3E}">
        <p14:creationId xmlns:p14="http://schemas.microsoft.com/office/powerpoint/2010/main" val="3061454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046043B4-AAE9-77F9-F8B7-61DA53F454D8}"/>
              </a:ext>
            </a:extLst>
          </p:cNvPr>
          <p:cNvSpPr txBox="1"/>
          <p:nvPr/>
        </p:nvSpPr>
        <p:spPr>
          <a:xfrm>
            <a:off x="3249827" y="25360"/>
            <a:ext cx="8178114" cy="6555641"/>
          </a:xfrm>
          <a:prstGeom prst="rect">
            <a:avLst/>
          </a:prstGeom>
          <a:noFill/>
        </p:spPr>
        <p:txBody>
          <a:bodyPr wrap="square" numCol="2" spcCol="504000" rtlCol="0">
            <a:spAutoFit/>
          </a:bodyPr>
          <a:lstStyle/>
          <a:p>
            <a:r>
              <a:rPr lang="it-IT" sz="2800" dirty="0">
                <a:solidFill>
                  <a:schemeClr val="accent2">
                    <a:lumMod val="75000"/>
                  </a:schemeClr>
                </a:solidFill>
                <a:effectLst/>
                <a:latin typeface="Trebuchet MS" panose="020B0703020202090204" pitchFamily="34" charset="0"/>
              </a:rPr>
              <a:t>Il grado di sinergia tra il corporate brand e gli altri livelli della gerarchia, tra cui in particolare la marca individuale e i suoi modificatori, dipende dall' «architettura di marca» adottata dal gruppo aziendale o dall'impresa. Con questa espressione - che volutamente richiama l'idea di un edificio costruito secondo determinati criteri progettuali - ci si riferisce alla struttura organizzativa del brand mix, tramite la quale si specifica quale ruolo è svolto da ciascun brand, quali rapporti vi sono fra le diverse marche e come queste si distribuiscono a seconda dei contesti di prodotto/mercato.</a:t>
            </a:r>
          </a:p>
          <a:p>
            <a:endParaRPr lang="it-IT" sz="2800" dirty="0">
              <a:solidFill>
                <a:schemeClr val="accent2">
                  <a:lumMod val="75000"/>
                </a:schemeClr>
              </a:solidFill>
              <a:effectLst/>
              <a:latin typeface="Trebuchet MS" panose="020B0703020202090204" pitchFamily="34" charset="0"/>
            </a:endParaRPr>
          </a:p>
          <a:p>
            <a:endParaRPr lang="it-IT" dirty="0"/>
          </a:p>
        </p:txBody>
      </p:sp>
      <p:sp>
        <p:nvSpPr>
          <p:cNvPr id="3" name="CasellaDiTesto 2">
            <a:extLst>
              <a:ext uri="{FF2B5EF4-FFF2-40B4-BE49-F238E27FC236}">
                <a16:creationId xmlns:a16="http://schemas.microsoft.com/office/drawing/2014/main" id="{80D649E3-4B30-F8FF-16D2-58ADFF8893D9}"/>
              </a:ext>
            </a:extLst>
          </p:cNvPr>
          <p:cNvSpPr txBox="1"/>
          <p:nvPr/>
        </p:nvSpPr>
        <p:spPr>
          <a:xfrm>
            <a:off x="353907" y="280997"/>
            <a:ext cx="2673499" cy="1231106"/>
          </a:xfrm>
          <a:prstGeom prst="rect">
            <a:avLst/>
          </a:prstGeom>
          <a:noFill/>
        </p:spPr>
        <p:txBody>
          <a:bodyPr wrap="square" rtlCol="0">
            <a:spAutoFit/>
          </a:bodyPr>
          <a:lstStyle/>
          <a:p>
            <a:r>
              <a:rPr lang="it-IT" sz="2800" b="1" dirty="0">
                <a:solidFill>
                  <a:srgbClr val="92D050"/>
                </a:solidFill>
                <a:effectLst/>
                <a:latin typeface="Trebuchet MS" panose="020B0703020202090204" pitchFamily="34" charset="0"/>
              </a:rPr>
              <a:t>L'architettura di marca</a:t>
            </a:r>
          </a:p>
          <a:p>
            <a:endParaRPr lang="it-IT" dirty="0"/>
          </a:p>
        </p:txBody>
      </p:sp>
    </p:spTree>
    <p:extLst>
      <p:ext uri="{BB962C8B-B14F-4D97-AF65-F5344CB8AC3E}">
        <p14:creationId xmlns:p14="http://schemas.microsoft.com/office/powerpoint/2010/main" val="1174582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3" name="Immagine 2" descr="Immagine che contiene diagramma, testo&#10;&#10;Descrizione generata automaticamente">
            <a:extLst>
              <a:ext uri="{FF2B5EF4-FFF2-40B4-BE49-F238E27FC236}">
                <a16:creationId xmlns:a16="http://schemas.microsoft.com/office/drawing/2014/main" id="{26C06951-6EFE-9BBF-15A5-4D5798AEDF89}"/>
              </a:ext>
            </a:extLst>
          </p:cNvPr>
          <p:cNvPicPr>
            <a:picLocks noChangeAspect="1"/>
          </p:cNvPicPr>
          <p:nvPr/>
        </p:nvPicPr>
        <p:blipFill>
          <a:blip r:embed="rId2"/>
          <a:stretch>
            <a:fillRect/>
          </a:stretch>
        </p:blipFill>
        <p:spPr>
          <a:xfrm>
            <a:off x="421341" y="240060"/>
            <a:ext cx="11349318" cy="6617940"/>
          </a:xfrm>
          <a:prstGeom prst="rect">
            <a:avLst/>
          </a:prstGeom>
        </p:spPr>
      </p:pic>
    </p:spTree>
    <p:extLst>
      <p:ext uri="{BB962C8B-B14F-4D97-AF65-F5344CB8AC3E}">
        <p14:creationId xmlns:p14="http://schemas.microsoft.com/office/powerpoint/2010/main" val="2225472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77792EC8-8980-A023-0A86-BD9F77CBCEAC}"/>
              </a:ext>
            </a:extLst>
          </p:cNvPr>
          <p:cNvSpPr txBox="1"/>
          <p:nvPr/>
        </p:nvSpPr>
        <p:spPr>
          <a:xfrm>
            <a:off x="869092" y="1282227"/>
            <a:ext cx="10453816" cy="4832092"/>
          </a:xfrm>
          <a:prstGeom prst="rect">
            <a:avLst/>
          </a:prstGeom>
          <a:noFill/>
        </p:spPr>
        <p:txBody>
          <a:bodyPr wrap="square" rtlCol="0">
            <a:spAutoFit/>
          </a:bodyPr>
          <a:lstStyle/>
          <a:p>
            <a:r>
              <a:rPr lang="it-IT" sz="2800" b="1" dirty="0">
                <a:solidFill>
                  <a:srgbClr val="92D050"/>
                </a:solidFill>
                <a:effectLst/>
                <a:latin typeface="Trebuchet MS" panose="020B0703020202090204" pitchFamily="34" charset="0"/>
              </a:rPr>
              <a:t>Le strutture organizzative di brand management</a:t>
            </a:r>
          </a:p>
          <a:p>
            <a:endParaRPr lang="it-IT" sz="2800" b="1" dirty="0">
              <a:solidFill>
                <a:srgbClr val="92D050"/>
              </a:solidFill>
              <a:effectLst/>
              <a:latin typeface="Trebuchet MS" panose="020B0703020202090204" pitchFamily="34" charset="0"/>
            </a:endParaRPr>
          </a:p>
          <a:p>
            <a:r>
              <a:rPr lang="it-IT" sz="2600" dirty="0">
                <a:solidFill>
                  <a:schemeClr val="accent2">
                    <a:lumMod val="75000"/>
                  </a:schemeClr>
                </a:solidFill>
                <a:effectLst/>
                <a:latin typeface="Trebuchet MS" panose="020B0703020202090204" pitchFamily="34" charset="0"/>
              </a:rPr>
              <a:t>Nell'organizzazione sono molti i membri responsabili di decisioni in grado di influire sul valore della marca: </a:t>
            </a:r>
            <a:r>
              <a:rPr lang="it-IT" sz="2600" b="1" dirty="0">
                <a:solidFill>
                  <a:schemeClr val="accent2">
                    <a:lumMod val="75000"/>
                  </a:schemeClr>
                </a:solidFill>
                <a:effectLst/>
                <a:latin typeface="Trebuchet MS" panose="020B0703020202090204" pitchFamily="34" charset="0"/>
              </a:rPr>
              <a:t>brand manager, product manager, direttore marketing, responsabile commerciale, amministratore delegato e direttore generale</a:t>
            </a:r>
            <a:r>
              <a:rPr lang="it-IT" sz="2600" b="1" dirty="0">
                <a:solidFill>
                  <a:schemeClr val="accent2">
                    <a:lumMod val="75000"/>
                  </a:schemeClr>
                </a:solidFill>
                <a:latin typeface="Trebuchet MS" panose="020B0703020202090204" pitchFamily="34" charset="0"/>
              </a:rPr>
              <a:t>. </a:t>
            </a:r>
          </a:p>
          <a:p>
            <a:endParaRPr lang="it-IT" sz="2600" b="1" dirty="0">
              <a:solidFill>
                <a:schemeClr val="accent2">
                  <a:lumMod val="75000"/>
                </a:schemeClr>
              </a:solidFill>
              <a:effectLst/>
              <a:latin typeface="Trebuchet MS" panose="020B0703020202090204" pitchFamily="34" charset="0"/>
            </a:endParaRPr>
          </a:p>
          <a:p>
            <a:r>
              <a:rPr lang="it-IT" sz="2600" dirty="0">
                <a:solidFill>
                  <a:schemeClr val="accent2">
                    <a:lumMod val="75000"/>
                  </a:schemeClr>
                </a:solidFill>
                <a:effectLst/>
                <a:latin typeface="Trebuchet MS" panose="020B0703020202090204" pitchFamily="34" charset="0"/>
              </a:rPr>
              <a:t>A questi, nei rispettivi ruoli e con specifiche mansioni organizzative, compete incanalare le decisioni e metterle a sistema, in una serie di processi organizzativi volti alla gestione della marca all'interno dell'impresa.</a:t>
            </a:r>
          </a:p>
          <a:p>
            <a:endParaRPr lang="it-IT" dirty="0"/>
          </a:p>
        </p:txBody>
      </p:sp>
    </p:spTree>
    <p:extLst>
      <p:ext uri="{BB962C8B-B14F-4D97-AF65-F5344CB8AC3E}">
        <p14:creationId xmlns:p14="http://schemas.microsoft.com/office/powerpoint/2010/main" val="1719011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BBAF783D-D010-432B-2521-330A9D674CFD}"/>
              </a:ext>
            </a:extLst>
          </p:cNvPr>
          <p:cNvSpPr txBox="1"/>
          <p:nvPr/>
        </p:nvSpPr>
        <p:spPr>
          <a:xfrm>
            <a:off x="2003724" y="1305341"/>
            <a:ext cx="8184551" cy="4247317"/>
          </a:xfrm>
          <a:prstGeom prst="rect">
            <a:avLst/>
          </a:prstGeom>
          <a:noFill/>
        </p:spPr>
        <p:txBody>
          <a:bodyPr wrap="square" rtlCol="0">
            <a:spAutoFit/>
          </a:bodyPr>
          <a:lstStyle/>
          <a:p>
            <a:r>
              <a:rPr lang="it-IT" sz="2800" b="1" dirty="0">
                <a:solidFill>
                  <a:srgbClr val="92D050"/>
                </a:solidFill>
                <a:effectLst/>
                <a:latin typeface="Trebuchet MS" panose="020B0703020202090204" pitchFamily="34" charset="0"/>
              </a:rPr>
              <a:t>Le fasi del brand management system</a:t>
            </a:r>
          </a:p>
          <a:p>
            <a:endParaRPr lang="it-IT" sz="2800" b="1" dirty="0">
              <a:solidFill>
                <a:srgbClr val="92D050"/>
              </a:solidFill>
              <a:effectLst/>
              <a:latin typeface="Trebuchet MS" panose="020B0703020202090204" pitchFamily="34" charset="0"/>
            </a:endParaRPr>
          </a:p>
          <a:p>
            <a:r>
              <a:rPr lang="it-IT" sz="2800" dirty="0">
                <a:solidFill>
                  <a:schemeClr val="accent6">
                    <a:lumMod val="75000"/>
                  </a:schemeClr>
                </a:solidFill>
                <a:effectLst/>
                <a:latin typeface="Trebuchet MS" panose="020B0703020202090204" pitchFamily="34" charset="0"/>
              </a:rPr>
              <a:t>Nel corso del tempo, il BMS si è imposto gradualmente nel mondo, riuscendo ad adattarsi ad ambienti in continua evoluzione, mostrando resilienza e versatilità all'interno delle differenti tipologie di aziende, di aree geografiche, di contesti sociali, economici e tecnologici sempre diversi.</a:t>
            </a:r>
          </a:p>
          <a:p>
            <a:endParaRPr lang="it-IT" dirty="0"/>
          </a:p>
        </p:txBody>
      </p:sp>
    </p:spTree>
    <p:extLst>
      <p:ext uri="{BB962C8B-B14F-4D97-AF65-F5344CB8AC3E}">
        <p14:creationId xmlns:p14="http://schemas.microsoft.com/office/powerpoint/2010/main" val="3813379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F372BB37-6D26-717A-DA5B-0EF0377F820E}"/>
              </a:ext>
            </a:extLst>
          </p:cNvPr>
          <p:cNvSpPr txBox="1"/>
          <p:nvPr/>
        </p:nvSpPr>
        <p:spPr>
          <a:xfrm>
            <a:off x="492210" y="456247"/>
            <a:ext cx="11207579" cy="4431983"/>
          </a:xfrm>
          <a:prstGeom prst="rect">
            <a:avLst/>
          </a:prstGeom>
          <a:noFill/>
        </p:spPr>
        <p:txBody>
          <a:bodyPr wrap="square" rtlCol="0">
            <a:spAutoFit/>
          </a:bodyPr>
          <a:lstStyle/>
          <a:p>
            <a:r>
              <a:rPr lang="it-IT" sz="2800" b="1" dirty="0">
                <a:solidFill>
                  <a:srgbClr val="92D050"/>
                </a:solidFill>
                <a:effectLst/>
                <a:latin typeface="Trebuchet MS" panose="020B0703020202090204" pitchFamily="34" charset="0"/>
              </a:rPr>
              <a:t>Il BMS nell'era digitale (dal 2000 a oggi)</a:t>
            </a:r>
          </a:p>
          <a:p>
            <a:endParaRPr lang="it-IT" sz="2800" b="1" dirty="0">
              <a:solidFill>
                <a:srgbClr val="92D050"/>
              </a:solidFill>
              <a:effectLst/>
              <a:latin typeface="Trebuchet MS" panose="020B0703020202090204" pitchFamily="34" charset="0"/>
            </a:endParaRPr>
          </a:p>
          <a:p>
            <a:r>
              <a:rPr lang="it-IT" sz="2600" dirty="0">
                <a:solidFill>
                  <a:schemeClr val="accent6">
                    <a:lumMod val="75000"/>
                  </a:schemeClr>
                </a:solidFill>
                <a:effectLst/>
                <a:latin typeface="Trebuchet MS" panose="020B0703020202090204" pitchFamily="34" charset="0"/>
              </a:rPr>
              <a:t>Con l'inizio del nuovo millennio, l'era digitale ha portato una molteplicità di innovazioni tecnologiche trasformative nelle pratiche di marketing, strettamente connesse sia alle modifiche dell'ambiente economico sia all'inesorabile crescita della disponibilità dei dati.</a:t>
            </a:r>
          </a:p>
          <a:p>
            <a:endParaRPr lang="it-IT" sz="2600" dirty="0">
              <a:solidFill>
                <a:schemeClr val="accent6">
                  <a:lumMod val="75000"/>
                </a:schemeClr>
              </a:solidFill>
              <a:effectLst/>
              <a:latin typeface="Trebuchet MS" panose="020B0703020202090204" pitchFamily="34" charset="0"/>
            </a:endParaRPr>
          </a:p>
          <a:p>
            <a:r>
              <a:rPr lang="it-IT" sz="2600" dirty="0">
                <a:solidFill>
                  <a:schemeClr val="accent6">
                    <a:lumMod val="75000"/>
                  </a:schemeClr>
                </a:solidFill>
                <a:effectLst/>
                <a:latin typeface="Trebuchet MS" panose="020B0703020202090204" pitchFamily="34" charset="0"/>
              </a:rPr>
              <a:t>Lo sviluppo diffuso di internet e la sempre più ampia disponibilità di dati click-stream hanno favorito l'introduzione del customer </a:t>
            </a:r>
            <a:r>
              <a:rPr lang="it-IT" sz="2600" dirty="0" err="1">
                <a:solidFill>
                  <a:schemeClr val="accent6">
                    <a:lumMod val="75000"/>
                  </a:schemeClr>
                </a:solidFill>
                <a:effectLst/>
                <a:latin typeface="Trebuchet MS" panose="020B0703020202090204" pitchFamily="34" charset="0"/>
              </a:rPr>
              <a:t>relationship</a:t>
            </a:r>
            <a:r>
              <a:rPr lang="it-IT" sz="2600" dirty="0">
                <a:solidFill>
                  <a:schemeClr val="accent6">
                    <a:lumMod val="75000"/>
                  </a:schemeClr>
                </a:solidFill>
                <a:effectLst/>
                <a:latin typeface="Trebuchet MS" panose="020B0703020202090204" pitchFamily="34" charset="0"/>
              </a:rPr>
              <a:t> management e dei sistemi di cloud computing. </a:t>
            </a:r>
          </a:p>
          <a:p>
            <a:endParaRPr lang="it-IT" dirty="0"/>
          </a:p>
        </p:txBody>
      </p:sp>
    </p:spTree>
    <p:extLst>
      <p:ext uri="{BB962C8B-B14F-4D97-AF65-F5344CB8AC3E}">
        <p14:creationId xmlns:p14="http://schemas.microsoft.com/office/powerpoint/2010/main" val="32927697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verde">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{CD46270D-758E-B641-8D33-F0388FBDA082}tf10001061</Template>
  <TotalTime>223</TotalTime>
  <Words>1098</Words>
  <Application>Microsoft Office PowerPoint</Application>
  <PresentationFormat>Widescreen</PresentationFormat>
  <Paragraphs>48</Paragraphs>
  <Slides>16</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16</vt:i4>
      </vt:variant>
    </vt:vector>
  </HeadingPairs>
  <TitlesOfParts>
    <vt:vector size="23" baseType="lpstr">
      <vt:lpstr>Arial</vt:lpstr>
      <vt:lpstr>Helvetica</vt:lpstr>
      <vt:lpstr>Trebuchet MS</vt:lpstr>
      <vt:lpstr>Tw Cen MT</vt:lpstr>
      <vt:lpstr>Tw Cen MT Condensed</vt:lpstr>
      <vt:lpstr>Wingdings 3</vt:lpstr>
      <vt:lpstr>Integrale</vt:lpstr>
      <vt:lpstr> PORTAFOGLIO, GERARCHIA E ARCHITETTURA DI MARCA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GIANFRANCO SKOWRONEK</dc:creator>
  <cp:lastModifiedBy>Rossana Piccolo</cp:lastModifiedBy>
  <cp:revision>5</cp:revision>
  <dcterms:created xsi:type="dcterms:W3CDTF">2023-04-21T19:04:09Z</dcterms:created>
  <dcterms:modified xsi:type="dcterms:W3CDTF">2024-04-23T08:05:55Z</dcterms:modified>
</cp:coreProperties>
</file>