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01" r:id="rId4"/>
    <p:sldId id="264" r:id="rId5"/>
    <p:sldId id="346" r:id="rId6"/>
    <p:sldId id="351" r:id="rId7"/>
    <p:sldId id="342" r:id="rId8"/>
    <p:sldId id="349" r:id="rId9"/>
    <p:sldId id="287" r:id="rId10"/>
    <p:sldId id="348" r:id="rId11"/>
    <p:sldId id="261" r:id="rId12"/>
    <p:sldId id="298" r:id="rId13"/>
    <p:sldId id="345" r:id="rId14"/>
    <p:sldId id="352" r:id="rId15"/>
    <p:sldId id="347" r:id="rId16"/>
    <p:sldId id="35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931651"/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/>
    <p:restoredTop sz="91454"/>
  </p:normalViewPr>
  <p:slideViewPr>
    <p:cSldViewPr snapToGrid="0">
      <p:cViewPr varScale="1">
        <p:scale>
          <a:sx n="87" d="100"/>
          <a:sy n="87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19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27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63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95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09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14/10/25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ubi.com/it/films/j-accuse/traile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1dO0JC2E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.fr/ina-eclaire-actu/26-aout-1970-depot-gerbe-femme-soldat-inconnu-ml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na.fr/ina-eclaire-actu/video/caf95053722/il-y-a-plus-inconnu-que-le-soldat-inconnu-sa-fem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loc.gov/resource/ds.07411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800" b="1" dirty="0">
                <a:solidFill>
                  <a:srgbClr val="C00000"/>
                </a:solidFill>
              </a:rPr>
              <a:t>2.1. La Grande Guerra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400" dirty="0"/>
              <a:t>Storia e immagine</a:t>
            </a:r>
          </a:p>
          <a:p>
            <a:pPr algn="r"/>
            <a:r>
              <a:rPr lang="it-IT" sz="14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42912"/>
            <a:ext cx="3932237" cy="1600200"/>
          </a:xfrm>
        </p:spPr>
        <p:txBody>
          <a:bodyPr>
            <a:normAutofit fontScale="90000"/>
          </a:bodyPr>
          <a:lstStyle/>
          <a:p>
            <a:b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Giacomo Balla, </a:t>
            </a:r>
            <a:r>
              <a:rPr lang="it-IT" sz="31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vestito antineutrale. Manifesto futurista, </a:t>
            </a:r>
            <a:r>
              <a:rPr lang="it-IT" sz="3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ed. 1914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21450B-8624-DC55-072C-FD73BC48F7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53" y="987425"/>
            <a:ext cx="4003870" cy="487362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6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0D111-283F-9849-A568-DB32DCBE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12" y="489473"/>
            <a:ext cx="3932237" cy="16002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Otto Dix, </a:t>
            </a:r>
            <a:r>
              <a:rPr lang="it-IT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Trittico della guerra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1929-1932</a:t>
            </a:r>
            <a:endParaRPr lang="it-IT" sz="36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Otto Dix: vita e opere del maestro">
            <a:extLst>
              <a:ext uri="{FF2B5EF4-FFF2-40B4-BE49-F238E27FC236}">
                <a16:creationId xmlns:a16="http://schemas.microsoft.com/office/drawing/2014/main" id="{5472011C-6D9B-07A2-5091-D45CE0134E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244" y="1715754"/>
            <a:ext cx="7508311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9CD0D19-207C-1AB6-83D9-BB61156E5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513" y="2175734"/>
            <a:ext cx="3932237" cy="3811588"/>
          </a:xfrm>
        </p:spPr>
        <p:txBody>
          <a:bodyPr/>
          <a:lstStyle/>
          <a:p>
            <a:r>
              <a:rPr lang="it-IT" dirty="0"/>
              <a:t>Olio e tempera su tavola</a:t>
            </a:r>
          </a:p>
          <a:p>
            <a:r>
              <a:rPr lang="it-IT" dirty="0"/>
              <a:t>204 x 112 cm.</a:t>
            </a:r>
          </a:p>
          <a:p>
            <a:r>
              <a:rPr lang="it-IT" dirty="0" err="1"/>
              <a:t>Galerie</a:t>
            </a:r>
            <a:r>
              <a:rPr lang="it-IT" dirty="0"/>
              <a:t> </a:t>
            </a:r>
            <a:r>
              <a:rPr lang="it-IT" dirty="0" err="1"/>
              <a:t>Neue</a:t>
            </a:r>
            <a:r>
              <a:rPr lang="it-IT" dirty="0"/>
              <a:t> Meister, Dresda</a:t>
            </a:r>
          </a:p>
        </p:txBody>
      </p:sp>
    </p:spTree>
    <p:extLst>
      <p:ext uri="{BB962C8B-B14F-4D97-AF65-F5344CB8AC3E}">
        <p14:creationId xmlns:p14="http://schemas.microsoft.com/office/powerpoint/2010/main" val="291653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Abel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Gance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J’accuse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(1919;1938)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F44BA31-2CF4-E035-E4F7-8C2ED649D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Due uomini, uno sposato, l’altro amante della moglie di questi, si incontrano nelle trincee della prima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uerra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ondiale. I loro racconti diventano il microcosmo degli orrori della guerra.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2DB6DB58-7C53-334A-527B-8B717C034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7520" y="2352171"/>
            <a:ext cx="5181600" cy="3824792"/>
          </a:xfrm>
          <a:prstGeom prst="rect">
            <a:avLst/>
          </a:prstGeom>
          <a:ln>
            <a:solidFill>
              <a:srgbClr val="2E379E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53C450B-ABD9-15CE-C57D-F9487F1DAF70}"/>
              </a:ext>
            </a:extLst>
          </p:cNvPr>
          <p:cNvSpPr txBox="1"/>
          <p:nvPr/>
        </p:nvSpPr>
        <p:spPr>
          <a:xfrm>
            <a:off x="6467520" y="1690688"/>
            <a:ext cx="4886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https://mubi.com/it/films/j-accuse/trailer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35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Shock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F44BA31-2CF4-E035-E4F7-8C2ED649D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3"/>
              </a:rPr>
              <a:t>https://www.youtube.com/watch?v=SS1dO0JC2EE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A Shattered Mind: Shell Shock in the First World War">
            <a:extLst>
              <a:ext uri="{FF2B5EF4-FFF2-40B4-BE49-F238E27FC236}">
                <a16:creationId xmlns:a16="http://schemas.microsoft.com/office/drawing/2014/main" id="{785F91F0-DC72-3F27-DBAA-A0C15374D4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45" y="1825625"/>
            <a:ext cx="4261310" cy="4351338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7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Army in Italy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F44BA31-2CF4-E035-E4F7-8C2ED649D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/>
              <a:t>https://</a:t>
            </a:r>
            <a:r>
              <a:rPr lang="it-IT" dirty="0" err="1"/>
              <a:t>patrimonio.archivioluce.com</a:t>
            </a:r>
            <a:r>
              <a:rPr lang="it-IT" dirty="0"/>
              <a:t>/luce-web/</a:t>
            </a:r>
            <a:r>
              <a:rPr lang="it-IT" dirty="0" err="1"/>
              <a:t>detail</a:t>
            </a:r>
            <a:r>
              <a:rPr lang="it-IT" dirty="0"/>
              <a:t>/IL5000052570/2/l-esercito-americano-italia-durante-prima-guerra-mondiale-111-h-1228.html?startPage=0&amp;jsonVal={%22jsonVal%22:{%22query%22:[%22prima%20guerra%20mondiale%22],%22fieldDate%22:%22dataNormal%22,%22_perPage%22:20}}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ACE752E-D5F4-BCD6-FA9F-6CD28144CB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71561"/>
            <a:ext cx="5181600" cy="38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3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plus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soldat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sa femme</a:t>
            </a:r>
            <a:b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agosto 1970,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libération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femmes (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Mlf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99D1CB-491B-064A-53E5-EFC801905C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39" y="1690688"/>
            <a:ext cx="3294276" cy="33120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naissance du MLF : “Il y a encore plus inconnu que le Soldat inconnu, sa  femme” | France Culture">
            <a:extLst>
              <a:ext uri="{FF2B5EF4-FFF2-40B4-BE49-F238E27FC236}">
                <a16:creationId xmlns:a16="http://schemas.microsoft.com/office/drawing/2014/main" id="{7CAA7DCC-4884-9AA2-5BD3-FFF48F986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690688"/>
            <a:ext cx="5654482" cy="32040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3D014B-97B5-3C20-970B-7B7AABD01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869" y="3094688"/>
            <a:ext cx="3169131" cy="38160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8734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plus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soldat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sa femme</a:t>
            </a:r>
            <a:b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agosto 1970,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libération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femmes (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Mlf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BFD3F0-01EC-EA0C-8346-CB588DCEE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3165" y="2038349"/>
            <a:ext cx="5181600" cy="4351338"/>
          </a:xfr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3"/>
              </a:rPr>
              <a:t>https://www.ina.fr/ina-eclaire-actu/26-aout-1970-depot-gerbe-femme-soldat-inconnu-mlf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C38F194-29DA-6057-62DD-F6CDC269D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37" y="2038349"/>
            <a:ext cx="5181600" cy="435133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4"/>
              </a:rPr>
              <a:t>https://www.ina.fr/ina-eclaire-actu/video/caf95053722/il-y-a-plus-inconnu-que-le-soldat-inconnu-sa-femme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240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941651"/>
                </a:solidFill>
              </a:rPr>
              <a:t>2.1. La Grande Guerra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931651"/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gli </a:t>
            </a:r>
            <a:r>
              <a:rPr lang="fr-FR" dirty="0" err="1"/>
              <a:t>eventi</a:t>
            </a:r>
            <a:endParaRPr lang="fr-FR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la </a:t>
            </a:r>
            <a:r>
              <a:rPr lang="fr-FR" dirty="0" err="1"/>
              <a:t>cultura</a:t>
            </a:r>
            <a:r>
              <a:rPr lang="fr-FR" dirty="0"/>
              <a:t> di </a:t>
            </a:r>
            <a:r>
              <a:rPr lang="fr-FR" dirty="0" err="1"/>
              <a:t>guerra</a:t>
            </a:r>
            <a:endParaRPr lang="fr-FR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la </a:t>
            </a:r>
            <a:r>
              <a:rPr lang="fr-FR" dirty="0" err="1"/>
              <a:t>memoria</a:t>
            </a:r>
            <a:r>
              <a:rPr lang="fr-FR" dirty="0"/>
              <a:t> della </a:t>
            </a:r>
            <a:r>
              <a:rPr lang="fr-FR" dirty="0" err="1"/>
              <a:t>guerra</a:t>
            </a:r>
            <a:endParaRPr lang="fr-FR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le </a:t>
            </a:r>
            <a:r>
              <a:rPr lang="fr-FR" dirty="0" err="1"/>
              <a:t>fonti</a:t>
            </a:r>
            <a:r>
              <a:rPr lang="fr-FR" dirty="0"/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le </a:t>
            </a:r>
            <a:r>
              <a:rPr lang="fr-FR" dirty="0" err="1"/>
              <a:t>fonti</a:t>
            </a:r>
            <a:r>
              <a:rPr lang="fr-FR" dirty="0"/>
              <a:t> visive</a:t>
            </a: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>
              <a:solidFill>
                <a:schemeClr val="accent2"/>
              </a:solidFill>
            </a:endParaRPr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 primi campi di concentramento del Novecento">
            <a:extLst>
              <a:ext uri="{FF2B5EF4-FFF2-40B4-BE49-F238E27FC236}">
                <a16:creationId xmlns:a16="http://schemas.microsoft.com/office/drawing/2014/main" id="{5FE4C028-C614-51BB-3EF1-C8268E577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5750" cy="1980000"/>
          </a:xfrm>
          <a:prstGeom prst="rect">
            <a:avLst/>
          </a:prstGeom>
          <a:noFill/>
          <a:ln w="25400">
            <a:solidFill>
              <a:srgbClr val="94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conda guerra boera, campo di concentramento a Norval's Pont (Norvalspont)  Northern Cape, Sud Africa Foto stock - Alamy">
            <a:extLst>
              <a:ext uri="{FF2B5EF4-FFF2-40B4-BE49-F238E27FC236}">
                <a16:creationId xmlns:a16="http://schemas.microsoft.com/office/drawing/2014/main" id="{E1CE5D69-DF84-C8DC-E56E-DCAF253E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32100"/>
            <a:ext cx="5715000" cy="4025900"/>
          </a:xfrm>
          <a:prstGeom prst="rect">
            <a:avLst/>
          </a:prstGeom>
          <a:noFill/>
          <a:ln w="25400">
            <a:solidFill>
              <a:srgbClr val="94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er war camp immagini e fotografie stock ad alta risoluzione - Alamy">
            <a:extLst>
              <a:ext uri="{FF2B5EF4-FFF2-40B4-BE49-F238E27FC236}">
                <a16:creationId xmlns:a16="http://schemas.microsoft.com/office/drawing/2014/main" id="{BED8F73A-5031-A583-883A-7EC9205D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403" y="2814030"/>
            <a:ext cx="5040000" cy="4043970"/>
          </a:xfrm>
          <a:prstGeom prst="rect">
            <a:avLst/>
          </a:prstGeom>
          <a:noFill/>
          <a:ln w="25400">
            <a:solidFill>
              <a:srgbClr val="94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5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09723CE2-A9C1-1F4D-CA2C-8BEFE46758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99119"/>
            <a:ext cx="5181600" cy="3604349"/>
          </a:xfrm>
          <a:ln w="25400">
            <a:solidFill>
              <a:srgbClr val="941651"/>
            </a:solidFill>
          </a:ln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A45044C2-358C-609B-F5CC-5C9E3A30D1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95887"/>
            <a:ext cx="5181600" cy="4010813"/>
          </a:xfrm>
          <a:solidFill>
            <a:schemeClr val="bg1">
              <a:lumMod val="85000"/>
            </a:schemeClr>
          </a:solidFill>
          <a:ln w="25400">
            <a:solidFill>
              <a:srgbClr val="941651"/>
            </a:solidFill>
          </a:ln>
        </p:spPr>
      </p:pic>
    </p:spTree>
    <p:extLst>
      <p:ext uri="{BB962C8B-B14F-4D97-AF65-F5344CB8AC3E}">
        <p14:creationId xmlns:p14="http://schemas.microsoft.com/office/powerpoint/2010/main" val="83698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4586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trincee/No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it-IT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99E76F62-4445-4BB7-C363-97C192D16D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0" y="1386000"/>
            <a:ext cx="3648000" cy="5472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F4CC6837-18B9-907A-41A0-803AF5C73A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528"/>
            <a:ext cx="4525963" cy="339447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Segnaposto contenuto 6">
            <a:extLst>
              <a:ext uri="{FF2B5EF4-FFF2-40B4-BE49-F238E27FC236}">
                <a16:creationId xmlns:a16="http://schemas.microsoft.com/office/drawing/2014/main" id="{3B2A7E74-2E95-2B50-C338-81E020864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8765"/>
            <a:ext cx="3971905" cy="2232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Segnaposto contenuto 8">
            <a:extLst>
              <a:ext uri="{FF2B5EF4-FFF2-40B4-BE49-F238E27FC236}">
                <a16:creationId xmlns:a16="http://schemas.microsoft.com/office/drawing/2014/main" id="{552AB560-5070-BD50-5B86-63ABDAC7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298" y="1690688"/>
            <a:ext cx="3829367" cy="2700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id="{AA55FBF0-39D0-8BD7-F382-0BCEA974A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240" y="5287077"/>
            <a:ext cx="4162425" cy="109537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3850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4586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trincee/No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it-IT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E843C9-0EB7-500F-56F9-A644F8E1D0DA}"/>
              </a:ext>
            </a:extLst>
          </p:cNvPr>
          <p:cNvSpPr txBox="1"/>
          <p:nvPr/>
        </p:nvSpPr>
        <p:spPr>
          <a:xfrm>
            <a:off x="5663381" y="1932909"/>
            <a:ext cx="6194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William Lester King. </a:t>
            </a:r>
            <a:r>
              <a:rPr lang="it-IT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No-Mans Land, Flanders Field, France, 1919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Panoramic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photograph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Print and </a:t>
            </a:r>
            <a:r>
              <a:rPr lang="it-IT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Photographs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Library of Congress (159.00.00)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4AEE56-D242-1641-7D4D-55E5783D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75"/>
            <a:ext cx="1219200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propaganda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8B4C7C-9B21-A8C2-CA2E-6449B9B6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08" y="489712"/>
            <a:ext cx="3403600" cy="614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6E5130-609A-E71A-8D05-23B54012F474}"/>
              </a:ext>
            </a:extLst>
          </p:cNvPr>
          <p:cNvSpPr txBox="1"/>
          <p:nvPr/>
        </p:nvSpPr>
        <p:spPr>
          <a:xfrm>
            <a:off x="90424" y="1995023"/>
            <a:ext cx="600557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Poster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showing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disabled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 with a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crutch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standing in a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doorway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with Red Cross nurse and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it-IT" sz="1400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Caption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label from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exhibit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"World War I ...": C.F. Chambers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Portrays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Veteran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Empowerment. With the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war's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end, the American Red Cross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support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returning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veterans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psychiatric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and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disabled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veterans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Despite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legislative acts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stipulated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vocational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training for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honorably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discharged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veterans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bureaucratic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hampered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provision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services.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poster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accentuates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empowerment, with a strong support system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amputee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veteran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standing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poised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bright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future. The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image's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aesthetic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forward-looking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modernist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trends in art Art Deco,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Cubist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Provincetown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white-line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woodcut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styles.</a:t>
            </a:r>
          </a:p>
          <a:p>
            <a:pPr algn="l"/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Title from item.</a:t>
            </a:r>
          </a:p>
          <a:p>
            <a:pPr algn="l"/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Exhibited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American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Treasures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Library of Congress, 2005.</a:t>
            </a:r>
          </a:p>
          <a:p>
            <a:pPr algn="l"/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Exhibited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"World War I : American Artists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Great War" in the Graphic Arts Gallery, Thomas Jefferson Building, Library of Congress, Washington, D.C.,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November 2016.</a:t>
            </a:r>
          </a:p>
          <a:p>
            <a:pPr algn="l"/>
            <a:endParaRPr lang="it-IT" sz="1400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(poster) : offset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lithograph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color ;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sheet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91 x 51 cm.</a:t>
            </a:r>
            <a:endParaRPr lang="it-IT" sz="1400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1917</a:t>
            </a:r>
          </a:p>
          <a:p>
            <a:br>
              <a:rPr lang="it-IT" dirty="0"/>
            </a:br>
            <a:endParaRPr lang="it-IT" b="0" i="0" dirty="0">
              <a:solidFill>
                <a:srgbClr val="24242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propaganda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DFB865-A6A2-671D-6B3A-FE23560B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0"/>
            <a:ext cx="34036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E96B0C-4A12-DB89-9B44-8D081F420771}"/>
              </a:ext>
            </a:extLst>
          </p:cNvPr>
          <p:cNvSpPr txBox="1"/>
          <p:nvPr/>
        </p:nvSpPr>
        <p:spPr>
          <a:xfrm>
            <a:off x="3403600" y="1537822"/>
            <a:ext cx="38872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Poster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showing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Liberty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presenting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sword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"Service" to a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woman;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Liberty's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shield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inscribed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State &amp; National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Councils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Defense.</a:t>
            </a:r>
          </a:p>
          <a:p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(poster) : </a:t>
            </a:r>
            <a:r>
              <a:rPr lang="it-IT" sz="1400" b="0" i="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lithograph</a:t>
            </a:r>
            <a:r>
              <a:rPr lang="it-IT" sz="14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color ; 117 x 76 cm.</a:t>
            </a:r>
          </a:p>
          <a:p>
            <a:pPr algn="l"/>
            <a:r>
              <a:rPr lang="it-IT" sz="14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</a:t>
            </a:r>
            <a:endParaRPr lang="it-IT" sz="1400" b="0" i="0" dirty="0">
              <a:solidFill>
                <a:srgbClr val="2424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BAE9B93-4B3C-79A6-6369-AE368561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0"/>
            <a:ext cx="455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2C9C6A-BA16-12CE-E374-00FD52794AF9}"/>
              </a:ext>
            </a:extLst>
          </p:cNvPr>
          <p:cNvSpPr txBox="1"/>
          <p:nvPr/>
        </p:nvSpPr>
        <p:spPr>
          <a:xfrm>
            <a:off x="4966519" y="3920436"/>
            <a:ext cx="25699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it-IT" sz="1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it-IT" sz="1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an </a:t>
            </a:r>
            <a:r>
              <a:rPr lang="it-IT" sz="1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it-IT" sz="1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british poster</a:t>
            </a:r>
          </a:p>
          <a:p>
            <a:r>
              <a:rPr lang="it-IT" sz="1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1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1917 and 1918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3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Manifesto futurista, </a:t>
            </a:r>
            <a:r>
              <a:rPr lang="it-IT" sz="3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Sintesi della guerra mondiale </a:t>
            </a:r>
            <a:r>
              <a:rPr lang="it-IT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(1918)</a:t>
            </a:r>
          </a:p>
        </p:txBody>
      </p:sp>
      <p:pic>
        <p:nvPicPr>
          <p:cNvPr id="5" name="Segnaposto contenuto 4" descr="aavv-sintesi-futurista-guerra-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13" r="-5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20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602</Words>
  <Application>Microsoft Macintosh PowerPoint</Application>
  <PresentationFormat>Widescreen</PresentationFormat>
  <Paragraphs>61</Paragraphs>
  <Slides>16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Wingdings</vt:lpstr>
      <vt:lpstr>Tema di Office</vt:lpstr>
      <vt:lpstr>2.1. La Grande Guerra</vt:lpstr>
      <vt:lpstr>2.1. La Grande Guerra</vt:lpstr>
      <vt:lpstr>Presentazione standard di PowerPoint</vt:lpstr>
      <vt:lpstr>Presentazione standard di PowerPoint</vt:lpstr>
      <vt:lpstr>Le trincee/No man’s land</vt:lpstr>
      <vt:lpstr>Le trincee/No man’s land</vt:lpstr>
      <vt:lpstr>La propaganda</vt:lpstr>
      <vt:lpstr>La propaganda</vt:lpstr>
      <vt:lpstr>Manifesto futurista, Sintesi della guerra mondiale (1918)</vt:lpstr>
      <vt:lpstr>   Giacomo Balla, Il vestito antineutrale. Manifesto futurista, 2a ed. 1914</vt:lpstr>
      <vt:lpstr>Otto Dix, Trittico della guerra, 1929-1932</vt:lpstr>
      <vt:lpstr>Abel Gance, J’accuse (1919;1938)</vt:lpstr>
      <vt:lpstr>Shell Shock</vt:lpstr>
      <vt:lpstr>US Army in Italy</vt:lpstr>
      <vt:lpstr>Il y a plus inconnu que le soldat inconnu – sa femme 26 agosto 1970, Mouvement de libération des femmes (Mlf)</vt:lpstr>
      <vt:lpstr>Il y a plus inconnu que le soldat inconnu – sa femme 26 agosto 1970, Mouvement de libération des femmes (Mlf)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71</cp:revision>
  <dcterms:created xsi:type="dcterms:W3CDTF">2025-05-28T06:59:09Z</dcterms:created>
  <dcterms:modified xsi:type="dcterms:W3CDTF">2025-10-14T16:50:37Z</dcterms:modified>
</cp:coreProperties>
</file>