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38" r:id="rId4"/>
    <p:sldId id="337" r:id="rId5"/>
    <p:sldId id="345" r:id="rId6"/>
    <p:sldId id="346" r:id="rId7"/>
    <p:sldId id="323" r:id="rId8"/>
    <p:sldId id="329" r:id="rId9"/>
    <p:sldId id="347" r:id="rId10"/>
    <p:sldId id="348" r:id="rId11"/>
    <p:sldId id="349" r:id="rId12"/>
    <p:sldId id="35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 autoAdjust="0"/>
  </p:normalViewPr>
  <p:slideViewPr>
    <p:cSldViewPr snapToGrid="0">
      <p:cViewPr>
        <p:scale>
          <a:sx n="88" d="100"/>
          <a:sy n="88" d="100"/>
        </p:scale>
        <p:origin x="255" y="5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12.03.2025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06186"/>
            <a:ext cx="9144000" cy="37120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r>
              <a:rPr lang="it-IT" sz="8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Libertà di stabilimento/libera circolazione dei servizi</a:t>
            </a:r>
            <a:br>
              <a:rPr lang="it-IT" sz="8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225074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  <a:p>
            <a:r>
              <a:rPr lang="it-IT" sz="48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INTRODUZIONE</a:t>
            </a: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Perchè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non 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un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diritto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societario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UE?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 err="1">
                <a:latin typeface="Baskerville Old Face" panose="02020602080505020303" pitchFamily="18" charset="0"/>
              </a:rPr>
              <a:t>Assenza</a:t>
            </a:r>
            <a:r>
              <a:rPr lang="en-US" sz="4000" dirty="0">
                <a:latin typeface="Baskerville Old Face" panose="02020602080505020303" pitchFamily="18" charset="0"/>
              </a:rPr>
              <a:t> di base </a:t>
            </a:r>
            <a:r>
              <a:rPr lang="en-US" sz="4000" dirty="0" err="1">
                <a:latin typeface="Baskerville Old Face" panose="02020602080505020303" pitchFamily="18" charset="0"/>
              </a:rPr>
              <a:t>giuridiche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pertinenti</a:t>
            </a:r>
            <a:r>
              <a:rPr lang="en-US" sz="4000" dirty="0">
                <a:latin typeface="Baskerville Old Face" panose="02020602080505020303" pitchFamily="18" charset="0"/>
              </a:rPr>
              <a:t> (principio di </a:t>
            </a:r>
            <a:r>
              <a:rPr lang="en-US" sz="4000" dirty="0" err="1">
                <a:latin typeface="Baskerville Old Face" panose="02020602080505020303" pitchFamily="18" charset="0"/>
              </a:rPr>
              <a:t>attribuzione</a:t>
            </a:r>
            <a:r>
              <a:rPr lang="en-US" sz="4000" dirty="0">
                <a:latin typeface="Baskerville Old Face" panose="02020602080505020303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 err="1">
                <a:latin typeface="Baskerville Old Face" panose="02020602080505020303" pitchFamily="18" charset="0"/>
              </a:rPr>
              <a:t>tuttavia</a:t>
            </a:r>
            <a:endParaRPr lang="en-US" sz="4000" b="1" dirty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latin typeface="Baskerville Old Face" panose="02020602080505020303" pitchFamily="18" charset="0"/>
              </a:rPr>
              <a:t>Art. 50 TFUE </a:t>
            </a:r>
            <a:r>
              <a:rPr lang="en-US" sz="3200" dirty="0">
                <a:latin typeface="Calibri"/>
                <a:cs typeface="Calibri"/>
              </a:rPr>
              <a:t>→ </a:t>
            </a:r>
            <a:r>
              <a:rPr lang="en-US" sz="3200" dirty="0" err="1">
                <a:latin typeface="Calibri"/>
                <a:cs typeface="Calibri"/>
              </a:rPr>
              <a:t>ravvicinamento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delle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legislazioni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nazionali</a:t>
            </a:r>
            <a:r>
              <a:rPr lang="en-US" sz="3200" dirty="0">
                <a:latin typeface="Calibri"/>
                <a:cs typeface="Calibri"/>
              </a:rPr>
              <a:t> in </a:t>
            </a:r>
            <a:r>
              <a:rPr lang="en-US" sz="3200" dirty="0" err="1">
                <a:latin typeface="Calibri"/>
                <a:cs typeface="Calibri"/>
              </a:rPr>
              <a:t>tema</a:t>
            </a:r>
            <a:r>
              <a:rPr lang="en-US" sz="3200" dirty="0">
                <a:latin typeface="Calibri"/>
                <a:cs typeface="Calibri"/>
              </a:rPr>
              <a:t> di </a:t>
            </a:r>
            <a:r>
              <a:rPr lang="en-US" sz="3200" dirty="0" err="1">
                <a:latin typeface="Calibri"/>
                <a:cs typeface="Calibri"/>
              </a:rPr>
              <a:t>diritto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societario</a:t>
            </a:r>
            <a:endParaRPr lang="en-US" sz="3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/>
                <a:cs typeface="Calibri"/>
              </a:rPr>
              <a:t>Art. 352 TFUE (</a:t>
            </a:r>
            <a:r>
              <a:rPr lang="en-US" sz="3200" dirty="0" err="1">
                <a:latin typeface="Calibri"/>
                <a:cs typeface="Calibri"/>
              </a:rPr>
              <a:t>clausola</a:t>
            </a:r>
            <a:r>
              <a:rPr lang="en-US" sz="3200" dirty="0">
                <a:latin typeface="Calibri"/>
                <a:cs typeface="Calibri"/>
              </a:rPr>
              <a:t> di </a:t>
            </a:r>
            <a:r>
              <a:rPr lang="en-US" sz="3200" dirty="0" err="1">
                <a:latin typeface="Calibri"/>
                <a:cs typeface="Calibri"/>
              </a:rPr>
              <a:t>flessibilità</a:t>
            </a:r>
            <a:r>
              <a:rPr lang="en-US" sz="3200" dirty="0">
                <a:latin typeface="Calibri"/>
                <a:cs typeface="Calibri"/>
              </a:rPr>
              <a:t>) → </a:t>
            </a:r>
            <a:r>
              <a:rPr lang="en-US" sz="3200" dirty="0" err="1">
                <a:latin typeface="Calibri"/>
                <a:cs typeface="Calibri"/>
              </a:rPr>
              <a:t>regolamenti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istitutivi</a:t>
            </a:r>
            <a:r>
              <a:rPr lang="en-US" sz="3200" dirty="0">
                <a:latin typeface="Calibri"/>
                <a:cs typeface="Calibri"/>
              </a:rPr>
              <a:t> di tipi </a:t>
            </a:r>
            <a:r>
              <a:rPr lang="en-US" sz="3200" dirty="0" err="1">
                <a:latin typeface="Calibri"/>
                <a:cs typeface="Calibri"/>
              </a:rPr>
              <a:t>societari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dirty="0" err="1">
                <a:latin typeface="Calibri"/>
                <a:cs typeface="Calibri"/>
              </a:rPr>
              <a:t>europei</a:t>
            </a:r>
            <a:r>
              <a:rPr lang="en-US" sz="3200" dirty="0">
                <a:latin typeface="Calibri"/>
                <a:cs typeface="Calibri"/>
              </a:rPr>
              <a:t> (</a:t>
            </a:r>
            <a:r>
              <a:rPr lang="en-US" sz="3200" dirty="0" err="1">
                <a:latin typeface="Calibri"/>
                <a:cs typeface="Calibri"/>
              </a:rPr>
              <a:t>tutti</a:t>
            </a:r>
            <a:r>
              <a:rPr lang="en-US" sz="3200" dirty="0">
                <a:latin typeface="Calibri"/>
                <a:cs typeface="Calibri"/>
              </a:rPr>
              <a:t> con </a:t>
            </a:r>
            <a:r>
              <a:rPr lang="en-US" sz="3200" dirty="0" err="1">
                <a:latin typeface="Calibri"/>
                <a:cs typeface="Calibri"/>
              </a:rPr>
              <a:t>elementi</a:t>
            </a:r>
            <a:r>
              <a:rPr lang="en-US" sz="3200" dirty="0">
                <a:latin typeface="Calibri"/>
                <a:cs typeface="Calibri"/>
              </a:rPr>
              <a:t> di </a:t>
            </a:r>
            <a:r>
              <a:rPr lang="en-US" sz="3200" dirty="0" err="1">
                <a:latin typeface="Calibri"/>
                <a:cs typeface="Calibri"/>
              </a:rPr>
              <a:t>transnazionalità</a:t>
            </a:r>
            <a:r>
              <a:rPr lang="en-US" sz="3200" dirty="0">
                <a:latin typeface="Calibri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794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LIBERA 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 DEI SERVIZI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1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Fenomenologie</a:t>
            </a:r>
            <a:endParaRPr lang="de-DE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</a:rPr>
              <a:t>si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sposta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il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prestatore</a:t>
            </a:r>
            <a:r>
              <a:rPr lang="en-US" sz="3200" dirty="0">
                <a:latin typeface="Baskerville Old Face" panose="02020602080505020303" pitchFamily="18" charset="0"/>
              </a:rPr>
              <a:t> del </a:t>
            </a:r>
            <a:r>
              <a:rPr lang="en-US" sz="3200" dirty="0" err="1">
                <a:latin typeface="Baskerville Old Face" panose="02020602080505020303" pitchFamily="18" charset="0"/>
              </a:rPr>
              <a:t>servizio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beneficiario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servizio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turista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: sent. 186/87, </a:t>
            </a:r>
            <a:r>
              <a:rPr lang="en-US" sz="3200" i="1" dirty="0">
                <a:latin typeface="Baskerville Old Face" panose="02020602080505020303" pitchFamily="18" charset="0"/>
                <a:cs typeface="Calibri"/>
              </a:rPr>
              <a:t>Cowan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;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paziente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: sent. C-157/99, </a:t>
            </a:r>
            <a:r>
              <a:rPr lang="en-US" sz="3200" i="1" dirty="0">
                <a:latin typeface="Baskerville Old Face" panose="02020602080505020303" pitchFamily="18" charset="0"/>
                <a:cs typeface="Calibri"/>
              </a:rPr>
              <a:t>B.S.M. Smits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prestatore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beneficiario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(guide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turistiche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: sent. C-198/89, </a:t>
            </a:r>
            <a:r>
              <a:rPr lang="en-US" sz="3200" i="1" dirty="0" err="1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3200" i="1" dirty="0">
                <a:latin typeface="Baskerville Old Face" panose="02020602080505020303" pitchFamily="18" charset="0"/>
                <a:cs typeface="Calibri"/>
              </a:rPr>
              <a:t> c. </a:t>
            </a:r>
            <a:r>
              <a:rPr lang="en-US" sz="3200" i="1" dirty="0" err="1">
                <a:latin typeface="Baskerville Old Face" panose="02020602080505020303" pitchFamily="18" charset="0"/>
                <a:cs typeface="Calibri"/>
              </a:rPr>
              <a:t>Grecia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;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maestri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sci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sposta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il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servizio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programmi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televisivi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servizi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finanziari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4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Libertà di </a:t>
            </a:r>
            <a:r>
              <a:rPr lang="en-US" sz="40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b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e</a:t>
            </a:r>
            <a:b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libera </a:t>
            </a:r>
            <a:r>
              <a:rPr lang="en-US" sz="40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40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Ambito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b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beneficiari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LAVORATORI AUTONOMI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Senza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vincolo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subordinazione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(=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esclusiva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responsabilità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prestatore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Dietro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corrispettivo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LA NOZIONE INCLUDE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Persone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fisiche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incluso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liberi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professionisti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Persone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giuridiche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(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4022864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b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600" b="1" i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versus</a:t>
            </a:r>
            <a:b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Libera</a:t>
            </a: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circolazione</a:t>
            </a: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dei</a:t>
            </a:r>
            <a: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servizi</a:t>
            </a:r>
            <a:br>
              <a:rPr lang="en-US" sz="3600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92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Ambito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b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DIVERSO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Lo </a:t>
            </a:r>
            <a:r>
              <a:rPr lang="en-US" sz="3200" u="sng" dirty="0" err="1">
                <a:latin typeface="Baskerville Old Face" panose="02020602080505020303" pitchFamily="18" charset="0"/>
              </a:rPr>
              <a:t>stesso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soggetto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può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beneficiare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vuoi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dell’una</a:t>
            </a:r>
            <a:r>
              <a:rPr lang="en-US" sz="3200" dirty="0">
                <a:latin typeface="Baskerville Old Face" panose="02020602080505020303" pitchFamily="18" charset="0"/>
              </a:rPr>
              <a:t>, </a:t>
            </a:r>
            <a:r>
              <a:rPr lang="en-US" sz="3200" dirty="0" err="1">
                <a:latin typeface="Baskerville Old Face" panose="02020602080505020303" pitchFamily="18" charset="0"/>
              </a:rPr>
              <a:t>vuoi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dell’altra</a:t>
            </a:r>
            <a:r>
              <a:rPr lang="en-US" sz="3200" dirty="0">
                <a:latin typeface="Baskerville Old Face" panose="02020602080505020303" pitchFamily="18" charset="0"/>
              </a:rPr>
              <a:t>, </a:t>
            </a:r>
            <a:r>
              <a:rPr lang="en-US" sz="3200" u="sng" dirty="0">
                <a:latin typeface="Baskerville Old Face" panose="02020602080505020303" pitchFamily="18" charset="0"/>
              </a:rPr>
              <a:t>a </a:t>
            </a:r>
            <a:r>
              <a:rPr lang="en-US" sz="3200" u="sng" dirty="0" err="1">
                <a:latin typeface="Baskerville Old Face" panose="02020602080505020303" pitchFamily="18" charset="0"/>
              </a:rPr>
              <a:t>seconda</a:t>
            </a:r>
            <a:r>
              <a:rPr lang="en-US" sz="3200" u="sng" dirty="0">
                <a:latin typeface="Baskerville Old Face" panose="02020602080505020303" pitchFamily="18" charset="0"/>
              </a:rPr>
              <a:t> del </a:t>
            </a:r>
            <a:r>
              <a:rPr lang="en-US" sz="3200" u="sng" dirty="0" err="1">
                <a:latin typeface="Baskerville Old Face" panose="02020602080505020303" pitchFamily="18" charset="0"/>
              </a:rPr>
              <a:t>modo</a:t>
            </a:r>
            <a:r>
              <a:rPr lang="en-US" sz="3200" u="sng" dirty="0">
                <a:latin typeface="Baskerville Old Face" panose="02020602080505020303" pitchFamily="18" charset="0"/>
              </a:rPr>
              <a:t> in cui </a:t>
            </a:r>
            <a:r>
              <a:rPr lang="en-US" sz="3200" u="sng" dirty="0" err="1">
                <a:latin typeface="Baskerville Old Face" panose="02020602080505020303" pitchFamily="18" charset="0"/>
              </a:rPr>
              <a:t>svolge</a:t>
            </a:r>
            <a:r>
              <a:rPr lang="en-US" sz="3200" u="sng" dirty="0">
                <a:latin typeface="Baskerville Old Face" panose="02020602080505020303" pitchFamily="18" charset="0"/>
              </a:rPr>
              <a:t> la </a:t>
            </a:r>
            <a:r>
              <a:rPr lang="en-US" sz="3200" u="sng" dirty="0" err="1">
                <a:latin typeface="Baskerville Old Face" panose="02020602080505020303" pitchFamily="18" charset="0"/>
              </a:rPr>
              <a:t>propria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attività</a:t>
            </a:r>
            <a:endParaRPr lang="en-US" sz="3200" u="sng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QUALE DIVERSITÀ</a:t>
            </a:r>
            <a:b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dell‘ambito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applicazione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>
                <a:latin typeface="Baskerville Old Face" panose="02020602080505020303" pitchFamily="18" charset="0"/>
              </a:rPr>
              <a:t>Natura stabile e </a:t>
            </a:r>
            <a:r>
              <a:rPr lang="en-US" sz="4000" dirty="0" err="1">
                <a:latin typeface="Baskerville Old Face" panose="02020602080505020303" pitchFamily="18" charset="0"/>
              </a:rPr>
              <a:t>continuativa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dell’attività</a:t>
            </a:r>
            <a:r>
              <a:rPr lang="en-US" sz="4000" dirty="0">
                <a:latin typeface="Baskerville Old Face" panose="02020602080505020303" pitchFamily="18" charset="0"/>
              </a:rPr>
              <a:t> o </a:t>
            </a:r>
            <a:r>
              <a:rPr lang="en-US" sz="4000" dirty="0" err="1">
                <a:latin typeface="Baskerville Old Face" panose="02020602080505020303" pitchFamily="18" charset="0"/>
              </a:rPr>
              <a:t>meno</a:t>
            </a:r>
            <a:endParaRPr lang="en-US" sz="40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>
                <a:latin typeface="Baskerville Old Face" panose="02020602080505020303" pitchFamily="18" charset="0"/>
              </a:rPr>
              <a:t>(</a:t>
            </a:r>
            <a:r>
              <a:rPr lang="en-US" sz="2400" dirty="0" err="1">
                <a:latin typeface="Baskerville Old Face" panose="02020602080505020303" pitchFamily="18" charset="0"/>
              </a:rPr>
              <a:t>sentenza</a:t>
            </a:r>
            <a:r>
              <a:rPr lang="en-US" sz="2400" dirty="0">
                <a:latin typeface="Baskerville Old Face" panose="02020602080505020303" pitchFamily="18" charset="0"/>
              </a:rPr>
              <a:t> C-55/94, </a:t>
            </a:r>
            <a:r>
              <a:rPr lang="en-US" sz="2400" i="1" dirty="0" err="1">
                <a:latin typeface="Baskerville Old Face" panose="02020602080505020303" pitchFamily="18" charset="0"/>
              </a:rPr>
              <a:t>Gebhard</a:t>
            </a:r>
            <a:r>
              <a:rPr lang="en-US" sz="2400" dirty="0">
                <a:latin typeface="Baskerville Old Face" panose="02020602080505020303" pitchFamily="18" charset="0"/>
              </a:rPr>
              <a:t>)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latin typeface="Baskerville Old Face" panose="02020602080505020303" pitchFamily="18" charset="0"/>
              </a:rPr>
              <a:t>Attività</a:t>
            </a:r>
            <a:r>
              <a:rPr lang="en-US" sz="3200" dirty="0">
                <a:latin typeface="Baskerville Old Face" panose="02020602080505020303" pitchFamily="18" charset="0"/>
              </a:rPr>
              <a:t> stabile e </a:t>
            </a:r>
            <a:r>
              <a:rPr lang="en-US" sz="3200" dirty="0" err="1">
                <a:latin typeface="Baskerville Old Face" panose="02020602080505020303" pitchFamily="18" charset="0"/>
              </a:rPr>
              <a:t>continuativa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u="sng" dirty="0">
                <a:latin typeface="Baskerville Old Face" panose="02020602080505020303" pitchFamily="18" charset="0"/>
              </a:rPr>
              <a:t>in un </a:t>
            </a:r>
            <a:r>
              <a:rPr lang="en-US" sz="3200" u="sng" dirty="0" err="1">
                <a:latin typeface="Baskerville Old Face" panose="02020602080505020303" pitchFamily="18" charset="0"/>
              </a:rPr>
              <a:t>altro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Stato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membro</a:t>
            </a: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Calibri"/>
                <a:cs typeface="Calibri"/>
              </a:rPr>
              <a:t>→ </a:t>
            </a:r>
            <a:r>
              <a:rPr lang="en-US" sz="3200" dirty="0">
                <a:latin typeface="Baskerville Old Face" panose="02020602080505020303" pitchFamily="18" charset="0"/>
              </a:rPr>
              <a:t>LIBERTÀ DI STABILIMENTO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latin typeface="Baskerville Old Face" panose="02020602080505020303" pitchFamily="18" charset="0"/>
              </a:rPr>
              <a:t>Attività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occasionale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u="sng" dirty="0">
                <a:latin typeface="Baskerville Old Face" panose="02020602080505020303" pitchFamily="18" charset="0"/>
              </a:rPr>
              <a:t>in un </a:t>
            </a:r>
            <a:r>
              <a:rPr lang="en-US" sz="3200" u="sng" dirty="0" err="1">
                <a:latin typeface="Baskerville Old Face" panose="02020602080505020303" pitchFamily="18" charset="0"/>
              </a:rPr>
              <a:t>altro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Stato</a:t>
            </a:r>
            <a:r>
              <a:rPr lang="en-US" sz="3200" u="sng" dirty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>
                <a:latin typeface="Baskerville Old Face" panose="02020602080505020303" pitchFamily="18" charset="0"/>
              </a:rPr>
              <a:t>membro</a:t>
            </a: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Calibri"/>
                <a:cs typeface="Calibri"/>
              </a:rPr>
              <a:t>→ </a:t>
            </a:r>
            <a:r>
              <a:rPr lang="en-US" sz="3200" dirty="0">
                <a:latin typeface="Baskerville Old Face" panose="02020602080505020303" pitchFamily="18" charset="0"/>
              </a:rPr>
              <a:t>LIBERA CIRCOLAZIONE DEI SERVIZI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DI STABILIMENTO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3001" y="931178"/>
            <a:ext cx="10476360" cy="5687736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>¤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stabilimento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a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titolo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primario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/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principale</a:t>
            </a:r>
            <a:b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 “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lavoratore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autonomo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trasferisce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in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membro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diverso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dal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centro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unico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attività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principale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)</a:t>
            </a: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>¤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stabilimento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a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titolo</a:t>
            </a:r>
            <a:r>
              <a:rPr lang="en-US" sz="44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4400" dirty="0" err="1">
                <a:solidFill>
                  <a:srgbClr val="00B0F0"/>
                </a:solidFill>
                <a:latin typeface="Calibri"/>
                <a:cs typeface="Calibri"/>
              </a:rPr>
              <a:t>secondario</a:t>
            </a:r>
            <a:b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</a:br>
            <a:r>
              <a:rPr lang="en-US" sz="4400" b="1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 “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lavoratore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autonomo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trasferisce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apre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in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membro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diverso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dal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proprio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un’agenzia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,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succursale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filiale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(art. 49, co. 1,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seconda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frase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TFUE)</a:t>
            </a:r>
            <a:endParaRPr lang="en-US" sz="3600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Peculiarità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delle 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persone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giuridiche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 (</a:t>
            </a:r>
            <a:r>
              <a:rPr lang="de-DE" b="1" dirty="0" err="1">
                <a:solidFill>
                  <a:srgbClr val="00B0F0"/>
                </a:solidFill>
                <a:latin typeface="Baskerville Old Face" panose="02020602080505020303" pitchFamily="18" charset="0"/>
              </a:rPr>
              <a:t>società</a:t>
            </a:r>
            <a:r>
              <a:rPr lang="de-DE" b="1" dirty="0">
                <a:solidFill>
                  <a:srgbClr val="00B0F0"/>
                </a:solidFill>
                <a:latin typeface="Baskerville Old Face" panose="02020602080505020303" pitchFamily="18" charset="0"/>
              </a:rPr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err="1">
                <a:latin typeface="Baskerville Old Face" panose="02020602080505020303" pitchFamily="18" charset="0"/>
              </a:rPr>
              <a:t>Sentenze</a:t>
            </a:r>
            <a:r>
              <a:rPr lang="en-US" sz="3200" dirty="0">
                <a:latin typeface="Baskerville Old Face" panose="02020602080505020303" pitchFamily="18" charset="0"/>
              </a:rPr>
              <a:t> 81-87, </a:t>
            </a:r>
            <a:r>
              <a:rPr lang="en-US" sz="3200" i="1" dirty="0">
                <a:latin typeface="Baskerville Old Face" panose="02020602080505020303" pitchFamily="18" charset="0"/>
              </a:rPr>
              <a:t>Daily Mail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e C-210/06, </a:t>
            </a:r>
            <a:r>
              <a:rPr lang="en-US" sz="3200" i="1" dirty="0" err="1">
                <a:latin typeface="Baskerville Old Face" panose="02020602080505020303" pitchFamily="18" charset="0"/>
              </a:rPr>
              <a:t>Cartesio</a:t>
            </a:r>
            <a:endParaRPr lang="en-US" sz="3200" i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40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Baskerville Old Face" panose="02020602080505020303" pitchFamily="18" charset="0"/>
              </a:rPr>
              <a:t>Per </a:t>
            </a:r>
            <a:r>
              <a:rPr lang="en-US" sz="4000" dirty="0" err="1">
                <a:latin typeface="Baskerville Old Face" panose="02020602080505020303" pitchFamily="18" charset="0"/>
              </a:rPr>
              <a:t>il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motivo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pratico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che</a:t>
            </a:r>
            <a:r>
              <a:rPr lang="en-US" sz="4000" dirty="0">
                <a:latin typeface="Baskerville Old Face" panose="02020602080505020303" pitchFamily="18" charset="0"/>
              </a:rPr>
              <a:t> le </a:t>
            </a:r>
            <a:r>
              <a:rPr lang="en-US" sz="4000" dirty="0" err="1">
                <a:latin typeface="Baskerville Old Face" panose="02020602080505020303" pitchFamily="18" charset="0"/>
              </a:rPr>
              <a:t>persone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giuridiche</a:t>
            </a:r>
            <a:r>
              <a:rPr lang="en-US" sz="4000" dirty="0">
                <a:latin typeface="Baskerville Old Face" panose="02020602080505020303" pitchFamily="18" charset="0"/>
              </a:rPr>
              <a:t> per </a:t>
            </a:r>
            <a:r>
              <a:rPr lang="en-US" sz="4000" dirty="0" err="1">
                <a:latin typeface="Baskerville Old Face" panose="02020602080505020303" pitchFamily="18" charset="0"/>
              </a:rPr>
              <a:t>loro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stessa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natura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legano</a:t>
            </a:r>
            <a:r>
              <a:rPr lang="en-US" sz="4000" dirty="0">
                <a:latin typeface="Baskerville Old Face" panose="02020602080505020303" pitchFamily="18" charset="0"/>
              </a:rPr>
              <a:t> la </a:t>
            </a:r>
            <a:r>
              <a:rPr lang="en-US" sz="4000" dirty="0" err="1">
                <a:latin typeface="Baskerville Old Face" panose="02020602080505020303" pitchFamily="18" charset="0"/>
              </a:rPr>
              <a:t>propria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esistenza</a:t>
            </a:r>
            <a:r>
              <a:rPr lang="en-US" sz="4000" dirty="0">
                <a:latin typeface="Baskerville Old Face" panose="02020602080505020303" pitchFamily="18" charset="0"/>
              </a:rPr>
              <a:t> a un </a:t>
            </a:r>
            <a:r>
              <a:rPr lang="en-US" sz="4000" dirty="0" err="1">
                <a:latin typeface="Baskerville Old Face" panose="02020602080505020303" pitchFamily="18" charset="0"/>
              </a:rPr>
              <a:t>ordinamento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giuridico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statale</a:t>
            </a:r>
            <a:r>
              <a:rPr lang="en-US" sz="4000" dirty="0">
                <a:latin typeface="Baskerville Old Face" panose="02020602080505020303" pitchFamily="18" charset="0"/>
              </a:rPr>
              <a:t>, e </a:t>
            </a:r>
            <a:r>
              <a:rPr lang="en-US" sz="4000" dirty="0" err="1">
                <a:latin typeface="Baskerville Old Face" panose="02020602080505020303" pitchFamily="18" charset="0"/>
              </a:rPr>
              <a:t>che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detta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esistenza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si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deve</a:t>
            </a:r>
            <a:r>
              <a:rPr lang="en-US" sz="4000" dirty="0">
                <a:latin typeface="Baskerville Old Face" panose="02020602080505020303" pitchFamily="18" charset="0"/>
              </a:rPr>
              <a:t> al </a:t>
            </a:r>
            <a:r>
              <a:rPr lang="en-US" sz="4000" dirty="0" err="1">
                <a:latin typeface="Baskerville Old Face" panose="02020602080505020303" pitchFamily="18" charset="0"/>
              </a:rPr>
              <a:t>fatto</a:t>
            </a:r>
            <a:r>
              <a:rPr lang="en-US" sz="4000" dirty="0">
                <a:latin typeface="Baskerville Old Face" panose="02020602080505020303" pitchFamily="18" charset="0"/>
              </a:rPr>
              <a:t> di </a:t>
            </a:r>
            <a:r>
              <a:rPr lang="en-US" sz="4000" dirty="0" err="1">
                <a:latin typeface="Baskerville Old Face" panose="02020602080505020303" pitchFamily="18" charset="0"/>
              </a:rPr>
              <a:t>stabilire</a:t>
            </a:r>
            <a:r>
              <a:rPr lang="en-US" sz="4000" dirty="0">
                <a:latin typeface="Baskerville Old Face" panose="02020602080505020303" pitchFamily="18" charset="0"/>
              </a:rPr>
              <a:t> la </a:t>
            </a:r>
            <a:r>
              <a:rPr lang="en-US" sz="4000" dirty="0" err="1">
                <a:latin typeface="Baskerville Old Face" panose="02020602080505020303" pitchFamily="18" charset="0"/>
              </a:rPr>
              <a:t>sede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principale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nel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territorio</a:t>
            </a:r>
            <a:r>
              <a:rPr lang="en-US" sz="4000" dirty="0">
                <a:latin typeface="Baskerville Old Face" panose="02020602080505020303" pitchFamily="18" charset="0"/>
              </a:rPr>
              <a:t> di </a:t>
            </a:r>
            <a:r>
              <a:rPr lang="en-US" sz="4000" dirty="0" err="1">
                <a:latin typeface="Baskerville Old Face" panose="02020602080505020303" pitchFamily="18" charset="0"/>
              </a:rPr>
              <a:t>quello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Stato</a:t>
            </a:r>
            <a:r>
              <a:rPr lang="en-US" sz="4000" dirty="0">
                <a:latin typeface="Baskerville Old Face" panose="02020602080505020303" pitchFamily="18" charset="0"/>
              </a:rPr>
              <a:t>, </a:t>
            </a:r>
            <a:r>
              <a:rPr lang="en-US" sz="4000" b="1" dirty="0" err="1">
                <a:latin typeface="Baskerville Old Face" panose="02020602080505020303" pitchFamily="18" charset="0"/>
              </a:rPr>
              <a:t>esse</a:t>
            </a:r>
            <a:r>
              <a:rPr lang="en-US" sz="4000" b="1" dirty="0">
                <a:latin typeface="Baskerville Old Face" panose="02020602080505020303" pitchFamily="18" charset="0"/>
              </a:rPr>
              <a:t> </a:t>
            </a:r>
            <a:r>
              <a:rPr lang="en-US" sz="4000" b="1" dirty="0" err="1">
                <a:latin typeface="Baskerville Old Face" panose="02020602080505020303" pitchFamily="18" charset="0"/>
              </a:rPr>
              <a:t>sono</a:t>
            </a:r>
            <a:r>
              <a:rPr lang="en-US" sz="4000" b="1" dirty="0">
                <a:latin typeface="Baskerville Old Face" panose="02020602080505020303" pitchFamily="18" charset="0"/>
              </a:rPr>
              <a:t> </a:t>
            </a:r>
            <a:r>
              <a:rPr lang="en-US" sz="4000" b="1" dirty="0" err="1">
                <a:latin typeface="Baskerville Old Face" panose="02020602080505020303" pitchFamily="18" charset="0"/>
              </a:rPr>
              <a:t>impossibilitate</a:t>
            </a:r>
            <a:r>
              <a:rPr lang="en-US" sz="4000" b="1" dirty="0">
                <a:latin typeface="Baskerville Old Face" panose="02020602080505020303" pitchFamily="18" charset="0"/>
              </a:rPr>
              <a:t> a </a:t>
            </a:r>
            <a:r>
              <a:rPr lang="en-US" sz="4000" b="1" dirty="0" err="1">
                <a:latin typeface="Baskerville Old Face" panose="02020602080505020303" pitchFamily="18" charset="0"/>
              </a:rPr>
              <a:t>esercitare</a:t>
            </a:r>
            <a:r>
              <a:rPr lang="en-US" sz="4000" b="1" dirty="0">
                <a:latin typeface="Baskerville Old Face" panose="02020602080505020303" pitchFamily="18" charset="0"/>
              </a:rPr>
              <a:t> la </a:t>
            </a:r>
            <a:r>
              <a:rPr lang="en-US" sz="4000" b="1" dirty="0" err="1">
                <a:latin typeface="Baskerville Old Face" panose="02020602080505020303" pitchFamily="18" charset="0"/>
              </a:rPr>
              <a:t>libertà</a:t>
            </a:r>
            <a:r>
              <a:rPr lang="en-US" sz="4000" b="1" dirty="0">
                <a:latin typeface="Baskerville Old Face" panose="02020602080505020303" pitchFamily="18" charset="0"/>
              </a:rPr>
              <a:t> di </a:t>
            </a:r>
            <a:r>
              <a:rPr lang="en-US" sz="4000" b="1" dirty="0" err="1">
                <a:latin typeface="Baskerville Old Face" panose="02020602080505020303" pitchFamily="18" charset="0"/>
              </a:rPr>
              <a:t>stabilimento</a:t>
            </a:r>
            <a:r>
              <a:rPr lang="en-US" sz="4000" b="1" dirty="0">
                <a:latin typeface="Baskerville Old Face" panose="02020602080505020303" pitchFamily="18" charset="0"/>
              </a:rPr>
              <a:t> a </a:t>
            </a:r>
            <a:r>
              <a:rPr lang="en-US" sz="4000" b="1" dirty="0" err="1">
                <a:latin typeface="Baskerville Old Face" panose="02020602080505020303" pitchFamily="18" charset="0"/>
              </a:rPr>
              <a:t>titolo</a:t>
            </a:r>
            <a:r>
              <a:rPr lang="en-US" sz="4000" b="1" dirty="0">
                <a:latin typeface="Baskerville Old Face" panose="02020602080505020303" pitchFamily="18" charset="0"/>
              </a:rPr>
              <a:t> </a:t>
            </a:r>
            <a:r>
              <a:rPr lang="en-US" sz="4000" b="1" dirty="0" err="1">
                <a:latin typeface="Baskerville Old Face" panose="02020602080505020303" pitchFamily="18" charset="0"/>
              </a:rPr>
              <a:t>primario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448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</TotalTime>
  <Words>437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Arial</vt:lpstr>
      <vt:lpstr>Baskerville Old Face</vt:lpstr>
      <vt:lpstr>Bauhaus 93</vt:lpstr>
      <vt:lpstr>Calibri</vt:lpstr>
      <vt:lpstr>Garamond</vt:lpstr>
      <vt:lpstr>Wingdings</vt:lpstr>
      <vt:lpstr>Office Theme</vt:lpstr>
      <vt:lpstr>       Libertà di stabilimento/libera circolazione dei servizi </vt:lpstr>
      <vt:lpstr> Libertà di stabilimento e libera circolazione dei servizi </vt:lpstr>
      <vt:lpstr>Ambito di applicazione (beneficiari)</vt:lpstr>
      <vt:lpstr>Libertà di stabilimento versus Libera circolazione dei servizi  </vt:lpstr>
      <vt:lpstr>Ambito di applicazione DIVERSO</vt:lpstr>
      <vt:lpstr>QUALE DIVERSITÀ dell‘ambito di applicazione?</vt:lpstr>
      <vt:lpstr>LIBERTÀ DI STABILIMENTO </vt:lpstr>
      <vt:lpstr>  ¤ stabilimento a titolo primario/principale un “lavoratore autonomo” trasferisce in uno Stato membro diverso dal proprio il proprio centro unico di attività (o il principale)  ¤ stabilimento a titolo secondario  un “lavoratore autonomo” trasferisce o apre in uno Stato membro diverso dal proprio un’agenzia, succursale o filiale (art. 49, co. 1, seconda frase TFUE)</vt:lpstr>
      <vt:lpstr>Peculiarità delle persone giuridiche (società)</vt:lpstr>
      <vt:lpstr>Perchè non un diritto societario UE?</vt:lpstr>
      <vt:lpstr>LIBERA  CIRCOLAZIONE DEI SERVIZI </vt:lpstr>
      <vt:lpstr>Fenomenologie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276</cp:revision>
  <dcterms:created xsi:type="dcterms:W3CDTF">2015-06-03T12:37:49Z</dcterms:created>
  <dcterms:modified xsi:type="dcterms:W3CDTF">2025-03-12T16:50:07Z</dcterms:modified>
</cp:coreProperties>
</file>