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BDA7DD-D645-8CA7-0407-4BB2C89D9E6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BE14539-FF9C-0566-BA06-E9CD0D7C9FE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28FBA5-6C38-9901-BC60-5B6486788AB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3FF6FF-9DB0-4729-8F38-4E6494EF95A8}" type="datetime1">
              <a:rPr lang="it-IT"/>
              <a:pPr lvl="0"/>
              <a:t>04/03/2025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FCB2C8-EAC4-840B-4289-050F5D1C5A7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5A278C-E7CD-3E95-9387-C09773FE72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73535E-C9E0-425A-B88B-096B2D0F08EB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099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45A97C-734E-F46B-7C83-26EB081072B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3A35391-2E4E-8506-539D-56ABBD3CAB5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2BA5C2-0935-86C7-FC12-D4C36A6454F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35EB81-0E0A-4D0E-BD93-9554CDC61224}" type="datetime1">
              <a:rPr lang="it-IT"/>
              <a:pPr lvl="0"/>
              <a:t>04/03/2025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94545A-66A5-0C01-2971-0CA18411541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656A8D-D265-E279-FE9B-42A91CC22A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167510-892B-4A14-9631-B7BC4761FDAB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35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E1E30E0-1E6E-2F65-957B-E626EBD39DFB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FCB5188-086E-61F2-D511-56B6C0A7AA4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4136E3-B08D-6E60-EEB7-9686D5997EC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5B7FE5-83CA-4DE0-AFE0-B72146F10300}" type="datetime1">
              <a:rPr lang="it-IT"/>
              <a:pPr lvl="0"/>
              <a:t>04/03/2025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BF256F-005A-1AAF-1630-339943D4EF6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3F6678-E89C-98DB-93D0-B9166FFE5A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3C77C4-5812-4D26-A3FB-BEE20CD1FB1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36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F619B4-3FC1-3E38-84DF-1087BACACD2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F7015B-53C6-E46F-531F-1DDEB760ABC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07363E-73EC-BAED-B1DE-06B1B9E60B3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8846E2-B08E-494E-87F5-5E2C92EC8E8F}" type="datetime1">
              <a:rPr lang="it-IT"/>
              <a:pPr lvl="0"/>
              <a:t>04/03/2025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40D8E1-869D-A00D-1AC5-EA850B547FD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2D25A2-3473-D81D-D93E-BCDD9A4ED9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8C1099-35F5-4AF0-AAE3-67302AB3E653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35550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983683-8604-0838-54D6-37C3B81B15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84DF48-38F3-1D5C-B062-5BE68BF1A77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FE39D1-6A00-12CD-FB92-696A76F0D43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71AA89-D5B9-42A0-AF3A-4CA8BB05EC8D}" type="datetime1">
              <a:rPr lang="it-IT"/>
              <a:pPr lvl="0"/>
              <a:t>04/03/2025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082626B-CCEF-1725-D548-0E56C0241A0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120AEF-E095-A80C-3706-AB3BC2502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015FFA-A1A7-4C64-979D-648D8152C296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579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641850-7AFA-8B1C-43E0-16F96E4CC9D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786FF5-8B3F-A4B8-E95B-9E68513CE4A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5BD9093-01AA-DB89-6D8A-D86B8D65867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A906E5D-3783-DD6F-AD79-A906F0FD4FA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647953-A551-49A5-AECB-166C978DDAB2}" type="datetime1">
              <a:rPr lang="it-IT"/>
              <a:pPr lvl="0"/>
              <a:t>04/03/2025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4F1946A-1237-01A9-D28F-A1598BFE80E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BE14877-D4A9-7736-17C1-9B3748EAAF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7DBAD4-CFFA-446D-AC6A-A8346A190AF3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9466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6C17FC-AA01-3FA6-6674-1D645E3942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ED54016-84E0-1C71-7957-275AEA8E58C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0653FE-45C4-668B-214A-2EEF92706D3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C1CBB17-DB46-DD4F-9C36-5C937853D23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DF3E544-D9EC-2188-697B-B098F9B8FA1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5C8DA4F-6D62-C832-6F6D-3E639109FAF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1A2E66-C8FD-420B-9EA5-4DC0434897D5}" type="datetime1">
              <a:rPr lang="it-IT"/>
              <a:pPr lvl="0"/>
              <a:t>04/03/2025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E382085-19AD-A3D0-ED58-7EAD86651E0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07C7917-17B2-0830-FACB-865DD9F34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3B0B6C-9101-4045-B360-CF2F8608351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10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445A63-98C2-72FE-5591-D06B12EFC79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A1DA79C-FAC0-E267-8C02-DD8293A9BA1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1E82DE-E335-44EB-8A3C-C3B3AF497033}" type="datetime1">
              <a:rPr lang="it-IT"/>
              <a:pPr lvl="0"/>
              <a:t>04/03/2025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59CBC61-50A7-3792-40DA-C043B87D269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B59AF4C-927B-F109-7C36-7903B76A94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91F51E-D98F-43B8-8FE3-597C46DEF89F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49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0BC873A-6055-46A3-23A1-5B2C63376EA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E51352-15C6-456F-8166-3B0D55B74EEB}" type="datetime1">
              <a:rPr lang="it-IT"/>
              <a:pPr lvl="0"/>
              <a:t>04/03/2025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912B822-73E7-F4E4-9B54-2C3C4D2A6DE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C263146-28E1-8E04-AA06-68FCC347F1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425567-5B8A-413B-BE49-7322AB32BF8D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670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402EC3-FC87-68EE-26F8-2DCFCC0A7AF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FAE144-021D-CB7D-D824-9A0917D1C56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B9C7023-C588-3E60-6E3B-C2385B92654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C1D5C03-1E07-7E63-FC3F-65EFC9EBF0A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640182-D630-43B9-9550-12CCCD0A647F}" type="datetime1">
              <a:rPr lang="it-IT"/>
              <a:pPr lvl="0"/>
              <a:t>04/03/2025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98F3988-77E0-2945-E54D-5C0FB44B6A1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BD014D-CD4F-758F-1A8C-B8F7246F70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F31055-7CB9-4B8F-A933-FDBAC607E5E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575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2E4B0A-49DF-E0FD-0737-1D1B4DB115F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F5C20EB-DE7B-CF16-E77C-8560F319ECCC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C3747E8-49E6-14CF-8932-92CCF79B9B9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4E22D96-BD79-70A8-D50F-219A3E80EED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3EC535-C736-4A58-B528-2A7F24F5DB1D}" type="datetime1">
              <a:rPr lang="it-IT"/>
              <a:pPr lvl="0"/>
              <a:t>04/03/2025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5ECA81E-A921-7E14-A7B4-B86F12669A5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EEF7E3C-E893-7DF8-5F84-1E40433045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C7F9F3-91C4-4858-976E-F12B0B76EE6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513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839B8CB-6E72-364F-EC5C-5B46AB63C4C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F8A646F-52FA-90AE-D2AA-8550DB9F983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124448-FC70-D140-362A-35A11214368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E376ABB-017D-462E-B892-2EDAF276F0EF}" type="datetime1">
              <a:rPr lang="it-IT"/>
              <a:pPr lvl="0"/>
              <a:t>04/03/2025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41445F-200C-C815-7165-002B104914AA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2819CB-0387-65BB-57FB-B04A4870B1F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428FF5A9-1CA8-4BBB-A496-BD2C1CA01A81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it-IT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it-IT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DD5582-8D61-C351-4CBA-AF5FD405008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it-IT"/>
              <a:t>Ancora sull’assertività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1152B6-1D87-7F85-AC63-4C26A2F958E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tabLst>
                <a:tab pos="5372099" algn="l"/>
              </a:tabLst>
            </a:pPr>
            <a:r>
              <a:rPr lang="it-IT" sz="2000" b="1" i="1" spc="-100">
                <a:latin typeface="Comic Sans MS" pitchFamily="66"/>
                <a:cs typeface="Arial" pitchFamily="34"/>
              </a:rPr>
              <a:t>Nessuno può avere su di noi più potere di quanto gliene vogliamo concedere</a:t>
            </a:r>
            <a:endParaRPr lang="it-IT" sz="2000">
              <a:latin typeface="Times New Roman" pitchFamily="18"/>
            </a:endParaRPr>
          </a:p>
          <a:p>
            <a:pPr lvl="1">
              <a:tabLst>
                <a:tab pos="5372099" algn="l"/>
              </a:tabLst>
            </a:pPr>
            <a:r>
              <a:rPr lang="it-IT" sz="1600" i="1" spc="-100">
                <a:latin typeface="Comic Sans MS" pitchFamily="66"/>
                <a:cs typeface="Arial" pitchFamily="34"/>
              </a:rPr>
              <a:t>siamo responsabili di quanto facciamo</a:t>
            </a:r>
            <a:endParaRPr lang="it-IT" sz="1600">
              <a:latin typeface="Times New Roman" pitchFamily="18"/>
            </a:endParaRPr>
          </a:p>
          <a:p>
            <a:pPr lvl="1">
              <a:tabLst>
                <a:tab pos="5372099" algn="l"/>
              </a:tabLst>
            </a:pPr>
            <a:r>
              <a:rPr lang="it-IT" sz="1600" i="1" spc="-100">
                <a:latin typeface="Comic Sans MS" pitchFamily="66"/>
                <a:cs typeface="Arial" pitchFamily="34"/>
              </a:rPr>
              <a:t>Esistono persone che, a parità di talento ed in un contesto simile, riescono meglio di altre. Il motivo della differenza è che le prime utilizzano positivamente le energie per sfruttare al meglio le risorse, le seconde bloccano il loro potenziale e qualche volta lo distruggono</a:t>
            </a:r>
            <a:endParaRPr lang="it-IT" sz="1600">
              <a:latin typeface="Times New Roman" pitchFamily="18"/>
            </a:endParaRPr>
          </a:p>
          <a:p>
            <a:pPr lvl="1">
              <a:lnSpc>
                <a:spcPct val="200000"/>
              </a:lnSpc>
              <a:tabLst>
                <a:tab pos="5372099" algn="l"/>
              </a:tabLst>
            </a:pPr>
            <a:r>
              <a:rPr lang="it-IT" sz="1600" i="1" spc="-100">
                <a:latin typeface="Comic Sans MS" pitchFamily="66"/>
                <a:cs typeface="Arial" pitchFamily="34"/>
              </a:rPr>
              <a:t>stare bene nei propri panni, trovare il tono giusto, mettere le persone a proprio agio, saper criticare ed approfittare delle critiche degli altri, ma anche saper fare complimenti ben accolti, dominare la paura: è ciò che promettono e spesso mantengono le tecniche dell’assertività</a:t>
            </a:r>
            <a:endParaRPr lang="it-IT" sz="1600" b="1" i="1">
              <a:latin typeface="Times New Roman" pitchFamily="18"/>
            </a:endParaRPr>
          </a:p>
          <a:p>
            <a:pPr lvl="0">
              <a:lnSpc>
                <a:spcPct val="200000"/>
              </a:lnSpc>
              <a:tabLst>
                <a:tab pos="5372099" algn="l"/>
              </a:tabLst>
            </a:pPr>
            <a:r>
              <a:rPr lang="it-IT" sz="2000" b="1" i="1">
                <a:latin typeface="Comic Sans MS" pitchFamily="66"/>
                <a:cs typeface="Arial" pitchFamily="34"/>
              </a:rPr>
              <a:t>“Nacqui una seconda volta, quando la mia anima ed il mio corpo si innamorarono e si sposarono”</a:t>
            </a:r>
            <a:endParaRPr lang="it-IT" sz="2000" b="1" i="1">
              <a:latin typeface="Times New Roman" pitchFamily="1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FB6042-8CB4-F6AB-D4D6-8DACC1A30AC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it-IT" sz="2400" spc="-100">
                <a:latin typeface="Comic Sans MS" pitchFamily="66"/>
                <a:cs typeface="Arial" pitchFamily="34"/>
              </a:rPr>
              <a:t>Come sviluppare il comportamento assertivo e la risposta competente (1)</a:t>
            </a:r>
            <a:endParaRPr lang="it-IT" sz="540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E8D85A-7F28-0329-1619-DE98DEECF9A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Calibri Light"/>
              <a:buAutoNum type="arabicPeriod"/>
              <a:tabLst>
                <a:tab pos="457200" algn="l"/>
              </a:tabLst>
            </a:pPr>
            <a:r>
              <a:rPr lang="it-IT" sz="2400" spc="-100">
                <a:latin typeface="Comic Sans MS" pitchFamily="66"/>
                <a:cs typeface="Arial" pitchFamily="34"/>
              </a:rPr>
              <a:t>Tecniche di contenimento dell’ansia sociale attraverso il training autogeno, le tecniche di rilassamento mentale e/o corporeo.</a:t>
            </a:r>
            <a:endParaRPr lang="it-IT" sz="2400">
              <a:latin typeface="Times New Roman" pitchFamily="18"/>
            </a:endParaRPr>
          </a:p>
          <a:p>
            <a:pPr marL="342900" lvl="0" indent="-342900">
              <a:buFont typeface="Calibri Light"/>
              <a:buAutoNum type="arabicPeriod"/>
              <a:tabLst>
                <a:tab pos="457200" algn="l"/>
              </a:tabLst>
            </a:pPr>
            <a:r>
              <a:rPr lang="it-IT" sz="2400" spc="-100">
                <a:latin typeface="Comic Sans MS" pitchFamily="66"/>
                <a:cs typeface="Arial" pitchFamily="34"/>
              </a:rPr>
              <a:t>In ambito cognitivo</a:t>
            </a:r>
            <a:endParaRPr lang="it-IT" sz="2400">
              <a:latin typeface="Times New Roman" pitchFamily="18"/>
            </a:endParaRPr>
          </a:p>
          <a:p>
            <a:pPr marL="742950" lvl="1" indent="-285750">
              <a:buFont typeface="Calibri Light"/>
              <a:buAutoNum type="alphaLcPeriod"/>
              <a:tabLst>
                <a:tab pos="914400" algn="l"/>
              </a:tabLst>
            </a:pPr>
            <a:r>
              <a:rPr lang="it-IT" spc="-100">
                <a:latin typeface="Comic Sans MS" pitchFamily="66"/>
                <a:cs typeface="Arial" pitchFamily="34"/>
              </a:rPr>
              <a:t> è indispensabile costruire una buona immagine di sé, lavorando sull’autostima. L’individuo si riconosce dei bisogni e li esprime, è in contatto con sé stesso;</a:t>
            </a:r>
            <a:endParaRPr lang="it-IT">
              <a:latin typeface="Times New Roman" pitchFamily="18"/>
            </a:endParaRPr>
          </a:p>
          <a:p>
            <a:pPr marL="742950" lvl="1" indent="-285750">
              <a:buFont typeface="Calibri Light"/>
              <a:buAutoNum type="alphaLcPeriod"/>
              <a:tabLst>
                <a:tab pos="914400" algn="l"/>
              </a:tabLst>
            </a:pPr>
            <a:r>
              <a:rPr lang="it-IT" spc="-100">
                <a:latin typeface="Comic Sans MS" pitchFamily="66"/>
                <a:cs typeface="Arial" pitchFamily="34"/>
              </a:rPr>
              <a:t>smascherare i pensieri irrazionali o disfunzionali (vedi allegato);</a:t>
            </a:r>
            <a:endParaRPr lang="it-IT">
              <a:latin typeface="Times New Roman" pitchFamily="18"/>
            </a:endParaRPr>
          </a:p>
          <a:p>
            <a:pPr marL="742950" lvl="1" indent="-285750">
              <a:buFont typeface="Calibri Light"/>
              <a:buAutoNum type="alphaLcPeriod"/>
              <a:tabLst>
                <a:tab pos="914400" algn="l"/>
              </a:tabLst>
            </a:pPr>
            <a:r>
              <a:rPr lang="it-IT" spc="-100">
                <a:latin typeface="Comic Sans MS" pitchFamily="66"/>
                <a:cs typeface="Arial" pitchFamily="34"/>
              </a:rPr>
              <a:t>utilizzare tecniche di problem solving (identificazione del problema e dei modi per risolverlo, scelta della soluzione migliore e sua verifica a posteriori);</a:t>
            </a:r>
            <a:endParaRPr lang="it-IT">
              <a:latin typeface="Times New Roman" pitchFamily="18"/>
            </a:endParaRPr>
          </a:p>
          <a:p>
            <a:pPr marL="742950" lvl="1" indent="-285750">
              <a:buFont typeface="Calibri Light"/>
              <a:buAutoNum type="alphaLcPeriod"/>
              <a:tabLst>
                <a:tab pos="914400" algn="l"/>
              </a:tabLst>
            </a:pPr>
            <a:r>
              <a:rPr lang="it-IT" spc="-100">
                <a:latin typeface="Comic Sans MS" pitchFamily="66"/>
                <a:cs typeface="Arial" pitchFamily="34"/>
              </a:rPr>
              <a:t>capacità di discriminare fra comportamenti passivi, aggressivi ed assertivi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9AFF42-0234-7D16-5FE7-AC91238D8A3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it-IT" sz="2400" spc="-100">
                <a:latin typeface="Comic Sans MS" pitchFamily="66"/>
                <a:cs typeface="Arial" pitchFamily="34"/>
              </a:rPr>
              <a:t>Come sviluppare il comportamento assertivo e la risposta competente (2)</a:t>
            </a:r>
            <a:endParaRPr lang="it-IT" sz="540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5CF79D-5900-629B-0501-B46610A443A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it-IT" sz="1200" spc="-100">
                <a:latin typeface="Comic Sans MS" pitchFamily="66"/>
                <a:cs typeface="Arial" pitchFamily="34"/>
              </a:rPr>
              <a:t>3. A</a:t>
            </a:r>
            <a:r>
              <a:rPr lang="it-IT" spc="-100">
                <a:latin typeface="Comic Sans MS" pitchFamily="66"/>
                <a:cs typeface="Arial" pitchFamily="34"/>
              </a:rPr>
              <a:t>cquisizione della consapevolezza e gestione del non verbale </a:t>
            </a:r>
            <a:endParaRPr lang="it-IT">
              <a:latin typeface="Times New Roman" pitchFamily="18"/>
            </a:endParaRPr>
          </a:p>
          <a:p>
            <a:pPr marL="742950" lvl="1" indent="-285750">
              <a:buFont typeface="Calibri Light"/>
              <a:buAutoNum type="alphaLcPeriod"/>
              <a:tabLst>
                <a:tab pos="914400" algn="l"/>
              </a:tabLst>
            </a:pPr>
            <a:r>
              <a:rPr lang="it-IT" sz="2800" spc="-100">
                <a:latin typeface="Comic Sans MS" pitchFamily="66"/>
                <a:cs typeface="Arial" pitchFamily="34"/>
              </a:rPr>
              <a:t>contatto oculare</a:t>
            </a:r>
            <a:endParaRPr lang="it-IT" sz="2800">
              <a:latin typeface="Times New Roman" pitchFamily="18"/>
            </a:endParaRPr>
          </a:p>
          <a:p>
            <a:pPr marL="742950" lvl="1" indent="-285750">
              <a:buFont typeface="Calibri Light"/>
              <a:buAutoNum type="alphaLcPeriod"/>
              <a:tabLst>
                <a:tab pos="914400" algn="l"/>
              </a:tabLst>
            </a:pPr>
            <a:r>
              <a:rPr lang="it-IT" sz="2800" spc="-100">
                <a:latin typeface="Comic Sans MS" pitchFamily="66"/>
                <a:cs typeface="Arial" pitchFamily="34"/>
              </a:rPr>
              <a:t>espressività</a:t>
            </a:r>
            <a:endParaRPr lang="it-IT" sz="2800">
              <a:latin typeface="Times New Roman" pitchFamily="18"/>
            </a:endParaRPr>
          </a:p>
          <a:p>
            <a:pPr marL="742950" lvl="1" indent="-285750">
              <a:buFont typeface="Calibri Light"/>
              <a:buAutoNum type="alphaLcPeriod"/>
              <a:tabLst>
                <a:tab pos="914400" algn="l"/>
              </a:tabLst>
            </a:pPr>
            <a:r>
              <a:rPr lang="it-IT" sz="2800" spc="-100">
                <a:latin typeface="Comic Sans MS" pitchFamily="66"/>
                <a:cs typeface="Arial" pitchFamily="34"/>
              </a:rPr>
              <a:t>postura</a:t>
            </a:r>
            <a:endParaRPr lang="it-IT" sz="2800">
              <a:latin typeface="Times New Roman" pitchFamily="18"/>
            </a:endParaRPr>
          </a:p>
          <a:p>
            <a:pPr marL="742950" lvl="1" indent="-285750">
              <a:buFont typeface="Calibri Light"/>
              <a:buAutoNum type="alphaLcPeriod"/>
              <a:tabLst>
                <a:tab pos="914400" algn="l"/>
              </a:tabLst>
            </a:pPr>
            <a:r>
              <a:rPr lang="it-IT" sz="2800" spc="-100">
                <a:latin typeface="Comic Sans MS" pitchFamily="66"/>
                <a:cs typeface="Arial" pitchFamily="34"/>
              </a:rPr>
              <a:t>spazio corporeo e contatto corporeo</a:t>
            </a:r>
            <a:endParaRPr lang="it-IT" sz="2800">
              <a:latin typeface="Times New Roman" pitchFamily="18"/>
            </a:endParaRPr>
          </a:p>
          <a:p>
            <a:pPr marL="742950" lvl="1" indent="-285750">
              <a:buFont typeface="Calibri Light"/>
              <a:buAutoNum type="alphaLcPeriod"/>
              <a:tabLst>
                <a:tab pos="914400" algn="l"/>
              </a:tabLst>
            </a:pPr>
            <a:r>
              <a:rPr lang="it-IT" sz="2800" spc="-100">
                <a:latin typeface="Comic Sans MS" pitchFamily="66"/>
                <a:cs typeface="Arial" pitchFamily="34"/>
              </a:rPr>
              <a:t>tono della voce, inflessione e volume, silenzi….</a:t>
            </a:r>
            <a:endParaRPr lang="it-IT" sz="2800">
              <a:latin typeface="Times New Roman" pitchFamily="18"/>
            </a:endParaRPr>
          </a:p>
          <a:p>
            <a:pPr marL="742950" lvl="1" indent="-285750">
              <a:buFont typeface="Calibri Light"/>
              <a:buAutoNum type="alphaLcPeriod"/>
              <a:tabLst>
                <a:tab pos="914400" algn="l"/>
              </a:tabLst>
            </a:pPr>
            <a:r>
              <a:rPr lang="it-IT" sz="2800" spc="-100">
                <a:latin typeface="Comic Sans MS" pitchFamily="66"/>
                <a:cs typeface="Arial" pitchFamily="34"/>
              </a:rPr>
              <a:t>gestualità</a:t>
            </a:r>
            <a:endParaRPr lang="it-IT" sz="2800">
              <a:latin typeface="Times New Roman" pitchFamily="18"/>
            </a:endParaRPr>
          </a:p>
          <a:p>
            <a:pPr marL="742950" lvl="1" indent="-285750">
              <a:buFont typeface="Calibri Light"/>
              <a:buAutoNum type="alphaLcPeriod"/>
              <a:tabLst>
                <a:tab pos="914400" algn="l"/>
              </a:tabLst>
            </a:pPr>
            <a:r>
              <a:rPr lang="it-IT" sz="2800" spc="-100">
                <a:latin typeface="Comic Sans MS" pitchFamily="66"/>
                <a:cs typeface="Arial" pitchFamily="34"/>
              </a:rPr>
              <a:t>abbigliamento</a:t>
            </a:r>
            <a:endParaRPr lang="it-IT" sz="2800">
              <a:latin typeface="Times New Roman" pitchFamily="18"/>
            </a:endParaRPr>
          </a:p>
          <a:p>
            <a:pPr lvl="0"/>
            <a:r>
              <a:rPr lang="it-IT" spc="-100">
                <a:latin typeface="Comic Sans MS" pitchFamily="66"/>
                <a:cs typeface="Arial" pitchFamily="34"/>
              </a:rPr>
              <a:t>4. gestione delle tensioni e gestione dei meccanismi di difesa</a:t>
            </a:r>
            <a:endParaRPr lang="it-IT">
              <a:latin typeface="Times New Roman" pitchFamily="1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4B444B-FF8B-4E55-55BB-F984F390AEC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it-IT" sz="3200" b="1">
                <a:latin typeface="Times New Roman" pitchFamily="18"/>
              </a:rPr>
              <a:t>Assertività: le definizioni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AA9381-C1CB-55A8-04DD-A849C8FC44F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endParaRPr lang="it-IT" sz="1800" b="1" spc="-100">
              <a:latin typeface="Comic Sans MS" pitchFamily="66"/>
              <a:cs typeface="Arial" pitchFamily="34"/>
            </a:endParaRPr>
          </a:p>
          <a:p>
            <a:pPr marL="342900" lvl="0" indent="-342900">
              <a:buFont typeface="Symbol" pitchFamily="18"/>
              <a:buChar char=""/>
              <a:tabLst>
                <a:tab pos="457200" algn="l"/>
              </a:tabLst>
            </a:pPr>
            <a:r>
              <a:rPr lang="it-IT" b="1" spc="-100">
                <a:latin typeface="Comic Sans MS" pitchFamily="66"/>
                <a:cs typeface="Arial" pitchFamily="34"/>
              </a:rPr>
              <a:t>“…avere un comportamento adeguato alle necessità nelle diverse occasioni delle relazioni quotidiane (nelle varie situazioni di lavoro, nelle relazioni familiari e amicali)”</a:t>
            </a:r>
            <a:endParaRPr lang="it-IT">
              <a:latin typeface="Times New Roman" pitchFamily="18"/>
            </a:endParaRPr>
          </a:p>
          <a:p>
            <a:pPr marL="342900" lvl="0" indent="-342900">
              <a:buFont typeface="Symbol" pitchFamily="18"/>
              <a:buChar char=""/>
              <a:tabLst>
                <a:tab pos="457200" algn="l"/>
              </a:tabLst>
            </a:pPr>
            <a:r>
              <a:rPr lang="it-IT" spc="-100">
                <a:latin typeface="Comic Sans MS" pitchFamily="66"/>
                <a:cs typeface="Arial" pitchFamily="34"/>
              </a:rPr>
              <a:t>“Attitudine che permette di definire chiaramente il proprio obiettivo o la propria posizione di fronte ad una situazione, partendo da un’analisi chiara della stessa, di svelarla a terzi, di difenderla senza aggressività, pur ammettendo un diverso atteggiamento da parte degli altri</a:t>
            </a:r>
            <a:endParaRPr lang="it-IT">
              <a:latin typeface="Times New Roman" pitchFamily="1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E8A02E-39A7-4A2C-32C9-242042D44A1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it-IT" sz="3200" b="1">
                <a:latin typeface="Times New Roman" pitchFamily="18"/>
              </a:rPr>
              <a:t>Tre stili comunicativo/comportamentali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BDA9C0-5954-3016-60D8-35135204F85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endParaRPr lang="it-IT" sz="1800" b="1" spc="-100">
              <a:latin typeface="Comic Sans MS" pitchFamily="66"/>
              <a:cs typeface="Arial" pitchFamily="34"/>
            </a:endParaRPr>
          </a:p>
          <a:p>
            <a:pPr marL="0" lvl="0" indent="0">
              <a:buNone/>
              <a:tabLst>
                <a:tab pos="457200" algn="l"/>
              </a:tabLst>
            </a:pPr>
            <a:endParaRPr lang="it-IT" sz="1800" b="1" spc="-100">
              <a:latin typeface="Comic Sans MS" pitchFamily="66"/>
              <a:cs typeface="Arial" pitchFamily="34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3600" spc="-100">
                <a:latin typeface="Comic Sans MS" pitchFamily="66"/>
                <a:cs typeface="Arial" pitchFamily="34"/>
              </a:rPr>
              <a:t>PASSIVO</a:t>
            </a:r>
          </a:p>
          <a:p>
            <a:pPr marL="457200" lvl="1" indent="0">
              <a:buNone/>
              <a:tabLst>
                <a:tab pos="457200" algn="l"/>
              </a:tabLst>
            </a:pPr>
            <a:r>
              <a:rPr lang="it-IT" sz="2800" spc="-100">
                <a:latin typeface="Comic Sans MS" pitchFamily="66"/>
                <a:cs typeface="Arial" pitchFamily="34"/>
              </a:rPr>
              <a:t>(è attento solo agli altri, condizionato, subisce, ha un’elevata ansia sociale con l’obiettivo di essere benvoluto ed evitare il conflitto). È uno stile REATTIVO. Il soggetto pensa “IO NON SONO OK, TU SEI OK o IO PERDO, TU VINCI.”</a:t>
            </a:r>
            <a:endParaRPr lang="it-IT" sz="2800">
              <a:latin typeface="Times New Roman" pitchFamily="1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B3DC3B-051D-EDE3-160A-8D3A44E6C7D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it-IT" sz="3200" b="1">
                <a:latin typeface="Times New Roman" pitchFamily="18"/>
              </a:rPr>
              <a:t>Tre stili comunicativo/comportamentali (3)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63314D-33CE-3E67-5948-B571F6823A6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endParaRPr lang="it-IT" sz="1800" b="1" spc="-100">
              <a:latin typeface="Comic Sans MS" pitchFamily="66"/>
              <a:cs typeface="Arial" pitchFamily="34"/>
            </a:endParaRPr>
          </a:p>
          <a:p>
            <a:pPr marL="0" lvl="0" indent="0">
              <a:buNone/>
              <a:tabLst>
                <a:tab pos="457200" algn="l"/>
              </a:tabLst>
            </a:pPr>
            <a:endParaRPr lang="it-IT" sz="3600" b="1" spc="-100">
              <a:latin typeface="Comic Sans MS" pitchFamily="66"/>
              <a:cs typeface="Arial" pitchFamily="34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it-IT" sz="3600" spc="-100">
                <a:latin typeface="Comic Sans MS" pitchFamily="66"/>
                <a:cs typeface="Arial" pitchFamily="34"/>
              </a:rPr>
              <a:t>ASSERTIVO</a:t>
            </a:r>
          </a:p>
          <a:p>
            <a:pPr marL="457200" lvl="1" indent="0">
              <a:buNone/>
              <a:tabLst>
                <a:tab pos="457200" algn="l"/>
              </a:tabLst>
            </a:pPr>
            <a:r>
              <a:rPr lang="it-IT" sz="2800" spc="-100">
                <a:latin typeface="Comic Sans MS" pitchFamily="66"/>
                <a:cs typeface="Arial" pitchFamily="34"/>
              </a:rPr>
              <a:t> (è attento a sé ed agli altri, non è condizionato, è motivante e gratifica gli altri per avere successo personale e di gruppo). E’ uno stile PRO-ATTIVO. Il soggetto pensa “IO SONO OK, TU SEI OK o IO VINCO, TU VINCI.”</a:t>
            </a:r>
            <a:endParaRPr lang="it-IT" sz="2800">
              <a:latin typeface="Times New Roman" pitchFamily="18"/>
            </a:endParaRPr>
          </a:p>
          <a:p>
            <a:pPr marL="0" lvl="0" indent="0">
              <a:buNone/>
              <a:tabLst>
                <a:tab pos="457200" algn="l"/>
              </a:tabLst>
            </a:pPr>
            <a:endParaRPr lang="it-IT" sz="1800" b="1" spc="-100">
              <a:latin typeface="Comic Sans MS" pitchFamily="66"/>
              <a:cs typeface="Arial" pitchFamily="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DDC984-9A05-73C3-960F-C35FC5C986F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it-IT" sz="4000" b="1" spc="-100">
                <a:latin typeface="Comic Sans MS" pitchFamily="66"/>
                <a:cs typeface="Arial" pitchFamily="34"/>
              </a:rPr>
              <a:t>Lo stile assertivo (1)</a:t>
            </a:r>
            <a:endParaRPr lang="it-IT" sz="800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73609B-73D1-093C-57A7-9088926054C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r>
              <a:rPr lang="it-IT" sz="3000" spc="-100">
                <a:latin typeface="Comic Sans MS" pitchFamily="66"/>
                <a:cs typeface="Arial" pitchFamily="34"/>
              </a:rPr>
              <a:t>Questo tipo di comportamento deriva allo stesso tempo dal sapere ascoltare gli altri e da un buon livello di franchezza, dalla voglia ed il coraggio di dire chiaramente cosa pensiamo, cosa ci aspettiamo e cosa speriamo</a:t>
            </a:r>
            <a:endParaRPr lang="it-IT" sz="3000">
              <a:latin typeface="Times New Roman" pitchFamily="18"/>
            </a:endParaRPr>
          </a:p>
          <a:p>
            <a:pPr lvl="0">
              <a:lnSpc>
                <a:spcPct val="80000"/>
              </a:lnSpc>
            </a:pPr>
            <a:r>
              <a:rPr lang="it-IT" sz="3000" spc="-100">
                <a:latin typeface="Comic Sans MS" pitchFamily="66"/>
                <a:cs typeface="Arial" pitchFamily="34"/>
              </a:rPr>
              <a:t>L’atteggiamento assertivo privilegia il rispetto di se stessi e degli altri, è quasi sempre il più naturale: </a:t>
            </a:r>
          </a:p>
          <a:p>
            <a:pPr lvl="1">
              <a:lnSpc>
                <a:spcPct val="80000"/>
              </a:lnSpc>
            </a:pPr>
            <a:r>
              <a:rPr lang="it-IT" sz="2600" spc="-100">
                <a:latin typeface="Comic Sans MS" pitchFamily="66"/>
                <a:cs typeface="Arial" pitchFamily="34"/>
              </a:rPr>
              <a:t>consiste nel rendere partecipe pacatamente il proprio interlocutore, chiunque sia, delle proprie difficoltà, bisogni, aspirazioni, sentimenti e desideri, </a:t>
            </a:r>
          </a:p>
          <a:p>
            <a:pPr lvl="1">
              <a:lnSpc>
                <a:spcPct val="80000"/>
              </a:lnSpc>
            </a:pPr>
            <a:r>
              <a:rPr lang="it-IT" sz="2600" spc="-100">
                <a:latin typeface="Comic Sans MS" pitchFamily="66"/>
                <a:cs typeface="Arial" pitchFamily="34"/>
              </a:rPr>
              <a:t>riconoscere che si ha diritto di dire NO, assumendosene il relativo rischio</a:t>
            </a:r>
            <a:endParaRPr lang="it-IT" sz="1900">
              <a:latin typeface="Times New Roman" pitchFamily="1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E2AB3B-E883-3095-FB4B-DDB698B5373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it-IT" sz="4000" b="1" spc="-100">
                <a:latin typeface="Comic Sans MS" pitchFamily="66"/>
                <a:cs typeface="Arial" pitchFamily="34"/>
              </a:rPr>
              <a:t>Lo stile assertivo (2)</a:t>
            </a:r>
            <a:endParaRPr lang="it-IT" sz="800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D1AFBF-C8E6-5E57-40B5-B685292E1B8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it-IT" sz="2400" spc="-100">
              <a:latin typeface="Comic Sans MS" pitchFamily="66"/>
              <a:cs typeface="Arial" pitchFamily="34"/>
            </a:endParaRPr>
          </a:p>
          <a:p>
            <a:pPr lvl="0"/>
            <a:r>
              <a:rPr lang="it-IT" spc="-100">
                <a:latin typeface="Comic Sans MS" pitchFamily="66"/>
                <a:cs typeface="Arial" pitchFamily="34"/>
              </a:rPr>
              <a:t>I bambini molto piccoli nel loro modo di comportarsi, hanno una componente assertiva molto forte, che perdono spesso, a causa dell’educazione ricevuta</a:t>
            </a:r>
            <a:endParaRPr lang="it-IT">
              <a:latin typeface="Times New Roman" pitchFamily="18"/>
            </a:endParaRPr>
          </a:p>
          <a:p>
            <a:pPr lvl="0"/>
            <a:r>
              <a:rPr lang="it-IT" spc="-100">
                <a:latin typeface="Comic Sans MS" pitchFamily="66"/>
                <a:cs typeface="Arial" pitchFamily="34"/>
              </a:rPr>
              <a:t>il bambino impara presto dagli adulti, che certe affermazioni rischiano di essere scortesi e abbandona questo tipo di atteggiamento</a:t>
            </a:r>
            <a:endParaRPr lang="it-IT">
              <a:latin typeface="Times New Roman" pitchFamily="1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14A095-24EC-6946-07E6-86D6F7557F7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it-IT" spc="-100">
                <a:latin typeface="Comic Sans MS" pitchFamily="66"/>
                <a:cs typeface="Arial" pitchFamily="34"/>
              </a:rPr>
              <a:t>È indispensabile dire SI’ o NO al momento giusto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67F13E-0286-2BE0-579F-7944479AFF6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pc="-100">
                <a:latin typeface="Comic Sans MS" pitchFamily="66"/>
                <a:cs typeface="Arial" pitchFamily="34"/>
              </a:rPr>
              <a:t>Abituarsi a dire “NO” senza aggressività è uno dei punti più difficili dell’assertività; la difficoltà maggiore consiste nel dover essere molto decisi senza essere aggressivi, e soprattutto nel non provare il bisogno immediato di giustificarsi</a:t>
            </a:r>
          </a:p>
          <a:p>
            <a:pPr marL="0" lvl="0" indent="0">
              <a:buNone/>
            </a:pPr>
            <a:endParaRPr lang="it-IT" spc="-100">
              <a:latin typeface="Comic Sans MS" pitchFamily="66"/>
              <a:cs typeface="Arial" pitchFamily="34"/>
            </a:endParaRPr>
          </a:p>
          <a:p>
            <a:pPr marL="0" lvl="0" indent="0">
              <a:buNone/>
            </a:pPr>
            <a:endParaRPr lang="it-IT">
              <a:latin typeface="Times New Roman" pitchFamily="18"/>
            </a:endParaRPr>
          </a:p>
          <a:p>
            <a:pPr lvl="0"/>
            <a:r>
              <a:rPr lang="it-IT" spc="-100">
                <a:latin typeface="Comic Sans MS" pitchFamily="66"/>
                <a:cs typeface="Arial" pitchFamily="34"/>
              </a:rPr>
              <a:t>Generalmente dire SI’ sembra molto semplice, ma esistono alcuni “peccati capitali” che ci impediscono di farlo, l’orgoglio, l’imbarazzo immotivato, ecc.</a:t>
            </a:r>
            <a:endParaRPr lang="it-IT">
              <a:latin typeface="Times New Roman" pitchFamily="1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6C1F56-E4F1-C273-2417-EE92F62FCBC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it-IT"/>
              <a:t>Comportamento assertivo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A3AF95-978E-AA77-D9AD-02B535D1937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z="3200" spc="-100">
                <a:latin typeface="Comic Sans MS" pitchFamily="66"/>
                <a:cs typeface="Arial" pitchFamily="34"/>
              </a:rPr>
              <a:t>Un particolare esempio:</a:t>
            </a:r>
          </a:p>
          <a:p>
            <a:pPr lvl="1"/>
            <a:r>
              <a:rPr lang="it-IT" spc="-100">
                <a:latin typeface="Comic Sans MS" pitchFamily="66"/>
                <a:cs typeface="Arial" pitchFamily="34"/>
              </a:rPr>
              <a:t>l’assertività ci obbliga a far sapere al collega che telefonandoci ci fa perdere tempo, che interrompe il nostro lavoro e ci disturba. E’ evidente che il modo di comunicarglielo deve essere attento, altrimenti susciterà un sentimento di chiusura o di animosità nei nostri confronti</a:t>
            </a:r>
            <a:endParaRPr lang="it-IT">
              <a:latin typeface="Times New Roman" pitchFamily="18"/>
            </a:endParaRPr>
          </a:p>
          <a:p>
            <a:pPr lvl="0"/>
            <a:r>
              <a:rPr lang="it-IT" sz="3200" spc="-100">
                <a:latin typeface="Comic Sans MS" pitchFamily="66"/>
                <a:cs typeface="Arial" pitchFamily="34"/>
              </a:rPr>
              <a:t>È un comportamento su misura, che dipende sempre dall’interlocutore, dall’attenzione che gli accordiamo e dalla nostra capacità di comprendere bene il suo punto di vista e la sua posizione, anche se molto lontana dalla nostra</a:t>
            </a:r>
            <a:endParaRPr lang="it-IT" sz="3200">
              <a:latin typeface="Times New Roman" pitchFamily="1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C371F4-DFA6-6238-106C-FC62CA35F2B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it-IT" spc="-100">
                <a:latin typeface="Comic Sans MS" pitchFamily="66"/>
                <a:cs typeface="Arial" pitchFamily="34"/>
              </a:rPr>
              <a:t>Altre forme di comunicazione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A09F11-7559-C054-EFAC-9CB780F7988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r>
              <a:rPr lang="it-IT" spc="-100">
                <a:latin typeface="Comic Sans MS" pitchFamily="66"/>
                <a:cs typeface="Arial" pitchFamily="34"/>
              </a:rPr>
              <a:t>Alla comunicazione verbale, generalmente volontaria, aggiungiamo altre forme di comunicazione, spesso senza volerlo, attraverso il linguaggio del corpo</a:t>
            </a:r>
          </a:p>
          <a:p>
            <a:pPr lvl="1">
              <a:lnSpc>
                <a:spcPct val="80000"/>
              </a:lnSpc>
            </a:pPr>
            <a:r>
              <a:rPr lang="it-IT" sz="2000" spc="-100">
                <a:latin typeface="Comic Sans MS" pitchFamily="66"/>
                <a:cs typeface="Arial" pitchFamily="34"/>
              </a:rPr>
              <a:t>queste forme sono ciò che viene osservato maggiormente</a:t>
            </a:r>
            <a:endParaRPr lang="it-IT" sz="2000">
              <a:latin typeface="Times New Roman" pitchFamily="18"/>
            </a:endParaRPr>
          </a:p>
          <a:p>
            <a:pPr lvl="0">
              <a:lnSpc>
                <a:spcPct val="80000"/>
              </a:lnSpc>
            </a:pPr>
            <a:r>
              <a:rPr lang="it-IT" spc="-100">
                <a:latin typeface="Comic Sans MS" pitchFamily="66"/>
                <a:cs typeface="Arial" pitchFamily="34"/>
              </a:rPr>
              <a:t>Una buona comunicazione/relazione implica la padronanza dei seguenti elementi:</a:t>
            </a:r>
            <a:endParaRPr lang="it-IT">
              <a:latin typeface="Times New Roman" pitchFamily="18"/>
            </a:endParaRPr>
          </a:p>
          <a:p>
            <a:pPr marL="800100" lvl="1" indent="-342900">
              <a:lnSpc>
                <a:spcPct val="80000"/>
              </a:lnSpc>
              <a:buFont typeface="Times New Roman" pitchFamily="18"/>
              <a:buChar char="-"/>
              <a:tabLst>
                <a:tab pos="457200" algn="l"/>
              </a:tabLst>
            </a:pPr>
            <a:r>
              <a:rPr lang="it-IT" sz="2000" spc="-100">
                <a:latin typeface="Comic Sans MS" pitchFamily="66"/>
                <a:cs typeface="Arial" pitchFamily="34"/>
              </a:rPr>
              <a:t>il non verbale (X)</a:t>
            </a:r>
            <a:endParaRPr lang="it-IT" sz="2000">
              <a:latin typeface="Times New Roman" pitchFamily="18"/>
            </a:endParaRPr>
          </a:p>
          <a:p>
            <a:pPr marL="800100" lvl="1" indent="-342900">
              <a:lnSpc>
                <a:spcPct val="80000"/>
              </a:lnSpc>
              <a:buFont typeface="Times New Roman" pitchFamily="18"/>
              <a:buChar char="-"/>
              <a:tabLst>
                <a:tab pos="457200" algn="l"/>
              </a:tabLst>
            </a:pPr>
            <a:r>
              <a:rPr lang="it-IT" sz="2000" spc="-100">
                <a:latin typeface="Comic Sans MS" pitchFamily="66"/>
                <a:cs typeface="Arial" pitchFamily="34"/>
              </a:rPr>
              <a:t>la forma del discorso (la maniera di affrontare il soggetto, l’utilizzo della prima persona)</a:t>
            </a:r>
            <a:endParaRPr lang="it-IT" sz="2000">
              <a:latin typeface="Times New Roman" pitchFamily="18"/>
            </a:endParaRPr>
          </a:p>
          <a:p>
            <a:pPr marL="800100" lvl="1" indent="-342900">
              <a:lnSpc>
                <a:spcPct val="80000"/>
              </a:lnSpc>
              <a:buFont typeface="Times New Roman" pitchFamily="18"/>
              <a:buChar char="-"/>
              <a:tabLst>
                <a:tab pos="457200" algn="l"/>
              </a:tabLst>
            </a:pPr>
            <a:r>
              <a:rPr lang="it-IT" sz="2000" spc="-100">
                <a:latin typeface="Comic Sans MS" pitchFamily="66"/>
                <a:cs typeface="Arial" pitchFamily="34"/>
              </a:rPr>
              <a:t>un buon ascolto (secondo il grado di coinvolgimento utilizzare ascolto passivo, attivo, empatico)</a:t>
            </a:r>
            <a:endParaRPr lang="it-IT" sz="2000">
              <a:latin typeface="Times New Roman" pitchFamily="18"/>
            </a:endParaRPr>
          </a:p>
          <a:p>
            <a:pPr lvl="1">
              <a:lnSpc>
                <a:spcPct val="80000"/>
              </a:lnSpc>
            </a:pPr>
            <a:r>
              <a:rPr lang="it-IT" sz="2000" spc="-100">
                <a:latin typeface="Comic Sans MS" pitchFamily="66"/>
                <a:cs typeface="Arial" pitchFamily="34"/>
              </a:rPr>
              <a:t>il porre a ragion veduta ogni forma di domanda (domanda chiusa: si o no, domanda aperta: ridare la parola all’interlocutore per comprendere meglio le sue ragioni)</a:t>
            </a:r>
            <a:endParaRPr lang="it-IT" sz="2000">
              <a:latin typeface="Times New Roman" pitchFamily="1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939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Symbol</vt:lpstr>
      <vt:lpstr>Times New Roman</vt:lpstr>
      <vt:lpstr>Tema di Office</vt:lpstr>
      <vt:lpstr>Ancora sull’assertività (1)</vt:lpstr>
      <vt:lpstr>Assertività: le definizioni (1)</vt:lpstr>
      <vt:lpstr>Tre stili comunicativo/comportamentali (1)</vt:lpstr>
      <vt:lpstr>Tre stili comunicativo/comportamentali (3)</vt:lpstr>
      <vt:lpstr>Lo stile assertivo (1)</vt:lpstr>
      <vt:lpstr>Lo stile assertivo (2)</vt:lpstr>
      <vt:lpstr>È indispensabile dire SI’ o NO al momento giusto</vt:lpstr>
      <vt:lpstr>Comportamento assertivo</vt:lpstr>
      <vt:lpstr>Altre forme di comunicazione</vt:lpstr>
      <vt:lpstr>Come sviluppare il comportamento assertivo e la risposta competente (1)</vt:lpstr>
      <vt:lpstr>Come sviluppare il comportamento assertivo e la risposta competente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Ancora sull’assertività (1)</dc:title>
  <dc:creator>Adolfo Braga</dc:creator>
  <cp:lastModifiedBy>Mirco Macinati</cp:lastModifiedBy>
  <cp:revision>6</cp:revision>
  <dcterms:created xsi:type="dcterms:W3CDTF">2025-02-25T12:13:39Z</dcterms:created>
  <dcterms:modified xsi:type="dcterms:W3CDTF">2025-03-04T09:33:46Z</dcterms:modified>
</cp:coreProperties>
</file>