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9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3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-personaltrainer.it/fisiologia/mucosa.html" TargetMode="External"/><Relationship Id="rId2" Type="http://schemas.openxmlformats.org/officeDocument/2006/relationships/hyperlink" Target="http://www.my-personaltrainer.it/fisiologia/osmolarit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98894"/>
            <a:ext cx="7772400" cy="1361656"/>
          </a:xfrm>
        </p:spPr>
        <p:txBody>
          <a:bodyPr/>
          <a:lstStyle/>
          <a:p>
            <a:r>
              <a:rPr lang="it-IT" dirty="0" smtClean="0"/>
              <a:t>APPARATO URINARIO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51239"/>
            <a:ext cx="7772400" cy="465104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L’apparato  urinario è  </a:t>
            </a:r>
            <a:r>
              <a:rPr lang="it-IT" dirty="0"/>
              <a:t>costituito da: reni, ureteri, vescica, </a:t>
            </a:r>
            <a:r>
              <a:rPr lang="it-IT" dirty="0" smtClean="0"/>
              <a:t>uretra e termia con il Meato Uretrale.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Da un punto di vista morfologico vi sono molte differenze tra le varie specie e soprattutto tra maschi, femmine e animali castrati.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Tra i vari aspetti da considerare, riguardo alle funzioni fisiologiche (la minzione rientra tra le Grandi Funzioni Organiche) vi sono anche IMPORTANTI ASPETTI COMPORTAMENTALI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Ricordiamo che oltre al BILANCIO IDRO-ELETTRILITICO  (di estrema importanza e in stretta correlazione con l’apparato cardio-circolatorio) la funzionalità urinaria ha </a:t>
            </a:r>
            <a:r>
              <a:rPr lang="it-IT" dirty="0" err="1" smtClean="0"/>
              <a:t>importanZa</a:t>
            </a:r>
            <a:r>
              <a:rPr lang="it-IT" dirty="0" smtClean="0"/>
              <a:t> metabolica (eliminazione cataboliti, farmaci, tossici)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644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Eliminazione </a:t>
            </a:r>
            <a:r>
              <a:rPr lang="it-IT" dirty="0"/>
              <a:t>di liquidi:</a:t>
            </a:r>
          </a:p>
          <a:p>
            <a:r>
              <a:rPr lang="it-IT" dirty="0"/>
              <a:t>urina (15-45 ml/</a:t>
            </a:r>
            <a:r>
              <a:rPr lang="it-IT" dirty="0" smtClean="0"/>
              <a:t>kg  nel cane </a:t>
            </a:r>
            <a:r>
              <a:rPr lang="it-IT" dirty="0"/>
              <a:t>e </a:t>
            </a:r>
            <a:r>
              <a:rPr lang="it-IT" dirty="0" smtClean="0"/>
              <a:t>gatto) è in relazione anche (sempre per il discorso del mantenimento della </a:t>
            </a:r>
            <a:r>
              <a:rPr lang="it-IT" dirty="0" err="1" smtClean="0"/>
              <a:t>normovolemia</a:t>
            </a:r>
            <a:r>
              <a:rPr lang="it-IT" dirty="0" smtClean="0"/>
              <a:t>) con:</a:t>
            </a:r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 smtClean="0"/>
              <a:t>Apparato gastroenterico;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apparato </a:t>
            </a:r>
            <a:r>
              <a:rPr lang="it-IT" dirty="0"/>
              <a:t>respiratorio</a:t>
            </a:r>
            <a:r>
              <a:rPr lang="it-IT" dirty="0" smtClean="0"/>
              <a:t>;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Altri meccanismi più complessi o situazioni fisiologiche (es. gravidanza).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Il bilancio dei liquidi è regolato dall’ADH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59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MINZIONE (urinazione dal latino </a:t>
            </a:r>
            <a:r>
              <a:rPr lang="it-IT" i="1" dirty="0" smtClean="0"/>
              <a:t>mingere) </a:t>
            </a:r>
            <a:r>
              <a:rPr lang="it-IT" dirty="0" smtClean="0"/>
              <a:t>è l’insieme degli atti fisiologici che portano all’espulsione dell’urina attraverso le vie naturali.</a:t>
            </a:r>
          </a:p>
          <a:p>
            <a:r>
              <a:rPr lang="it-IT" dirty="0" smtClean="0"/>
              <a:t>Può essere involontaria o meglio un atto riflesso oppure volontaria. In entrambi i casi entrano in gioco meccanismi contrattili </a:t>
            </a:r>
          </a:p>
          <a:p>
            <a:r>
              <a:rPr lang="it-IT" dirty="0" smtClean="0"/>
              <a:t>Piuttosto che volontaria nel cane e nel gatto si può parlare di condizionata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36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urin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127" y="2944901"/>
            <a:ext cx="5169408" cy="20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032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Controllo </a:t>
            </a:r>
            <a:r>
              <a:rPr lang="it-IT" b="1" dirty="0"/>
              <a:t>volontario della minzione</a:t>
            </a:r>
            <a:r>
              <a:rPr lang="it-IT" dirty="0" smtClean="0"/>
              <a:t> E’ la capacità di trattenere la minzione: Negli animali è </a:t>
            </a:r>
            <a:r>
              <a:rPr lang="it-IT" dirty="0" err="1" smtClean="0"/>
              <a:t>provbaabilmente</a:t>
            </a:r>
            <a:r>
              <a:rPr lang="it-IT" dirty="0" smtClean="0"/>
              <a:t> più corretto controllo INDOTTO della minzione </a:t>
            </a:r>
            <a:endParaRPr lang="it-IT" dirty="0"/>
          </a:p>
          <a:p>
            <a:r>
              <a:rPr lang="it-IT" dirty="0" smtClean="0"/>
              <a:t>E’ un meccanismo complesso che consiste di due fasi: ACCUMULO E SVUOTAMENTO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3590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²"/>
            </a:pPr>
            <a:r>
              <a:rPr lang="it-IT" b="1" dirty="0" smtClean="0"/>
              <a:t> Accumulo</a:t>
            </a:r>
            <a:r>
              <a:rPr lang="it-IT" dirty="0"/>
              <a:t>: </a:t>
            </a:r>
            <a:r>
              <a:rPr lang="it-IT" dirty="0" smtClean="0"/>
              <a:t>Il muscolo detrusore rimane rilasciato e contemporaneamente sono contratti gli sfinteri (esterno e interno). prevale </a:t>
            </a:r>
            <a:r>
              <a:rPr lang="it-IT" dirty="0"/>
              <a:t>il tono </a:t>
            </a:r>
            <a:r>
              <a:rPr lang="it-IT" dirty="0" smtClean="0"/>
              <a:t> </a:t>
            </a:r>
            <a:r>
              <a:rPr lang="it-IT" dirty="0"/>
              <a:t>simpatico (nervo </a:t>
            </a:r>
            <a:r>
              <a:rPr lang="it-IT" dirty="0" smtClean="0"/>
              <a:t>ipogastrico, </a:t>
            </a:r>
            <a:r>
              <a:rPr lang="it-IT" dirty="0"/>
              <a:t>in sinergia con la contrazione della muscolatura striata dello sfintere esterno innervato dal nervo pudendo (S1-2).</a:t>
            </a:r>
          </a:p>
          <a:p>
            <a:pPr>
              <a:buFont typeface="Wingdings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8451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it-IT" b="1" dirty="0"/>
              <a:t>Svuotamento</a:t>
            </a:r>
            <a:r>
              <a:rPr lang="it-IT" dirty="0"/>
              <a:t>: contrazione del muscolo detrusore e </a:t>
            </a:r>
            <a:r>
              <a:rPr lang="it-IT" dirty="0" err="1" smtClean="0"/>
              <a:t>contempraneo</a:t>
            </a:r>
            <a:r>
              <a:rPr lang="it-IT" dirty="0" smtClean="0"/>
              <a:t> rilasciamento </a:t>
            </a:r>
            <a:r>
              <a:rPr lang="it-IT" dirty="0"/>
              <a:t>degli sfinteri. La distensione d’organo </a:t>
            </a:r>
            <a:r>
              <a:rPr lang="it-IT" dirty="0" smtClean="0"/>
              <a:t>provoca </a:t>
            </a:r>
            <a:r>
              <a:rPr lang="it-IT" dirty="0"/>
              <a:t>la stimolazione dei recettori della parete che, attraverso le afferenze parasimpatiche (nervo pelvico S1-3) che si portano fino al tronco dell’encefalo, </a:t>
            </a:r>
            <a:r>
              <a:rPr lang="it-IT" dirty="0" err="1" smtClean="0"/>
              <a:t>ovwe</a:t>
            </a:r>
            <a:r>
              <a:rPr lang="it-IT" dirty="0" smtClean="0"/>
              <a:t> determinano . </a:t>
            </a:r>
            <a:r>
              <a:rPr lang="it-IT" dirty="0"/>
              <a:t>Dal tronco dell’encefalo parte lo stimolo che, </a:t>
            </a:r>
            <a:r>
              <a:rPr lang="it-IT" dirty="0" smtClean="0"/>
              <a:t>per il tramite del </a:t>
            </a:r>
            <a:r>
              <a:rPr lang="it-IT" dirty="0"/>
              <a:t>nervo pelvico, induce la contrazione del muscolo detrusore (parasimpatico) ed il rilasciamento degli sfinteri interno (inibizione dell’attività simpatica) ed </a:t>
            </a:r>
            <a:r>
              <a:rPr lang="it-IT" dirty="0" smtClean="0"/>
              <a:t>esterno.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Alcune condizioni patologiche possono provocare stimolazioni recettoriali e quindi aumentare la minzione che può diventare patologica come atto. 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115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Riconosciamo:</a:t>
            </a:r>
          </a:p>
          <a:p>
            <a:pPr marL="0" indent="0" algn="just">
              <a:buNone/>
            </a:pPr>
            <a:r>
              <a:rPr lang="it-IT" i="1" dirty="0" smtClean="0"/>
              <a:t>Anuria</a:t>
            </a:r>
            <a:r>
              <a:rPr lang="it-IT" dirty="0" smtClean="0"/>
              <a:t> = mancata urinazione </a:t>
            </a:r>
          </a:p>
          <a:p>
            <a:pPr marL="0" indent="0" algn="just">
              <a:buNone/>
            </a:pPr>
            <a:r>
              <a:rPr lang="it-IT" i="1" dirty="0" smtClean="0"/>
              <a:t>Oliguria</a:t>
            </a:r>
            <a:r>
              <a:rPr lang="it-IT" dirty="0" smtClean="0"/>
              <a:t> = diminuzione     “</a:t>
            </a:r>
          </a:p>
          <a:p>
            <a:pPr marL="0" indent="0" algn="just">
              <a:buNone/>
            </a:pPr>
            <a:r>
              <a:rPr lang="it-IT" i="1" dirty="0" smtClean="0"/>
              <a:t>Poliuria</a:t>
            </a:r>
            <a:r>
              <a:rPr lang="it-IT" dirty="0" smtClean="0"/>
              <a:t> = aumento            “</a:t>
            </a:r>
          </a:p>
          <a:p>
            <a:pPr marL="0" indent="0" algn="just">
              <a:buNone/>
            </a:pPr>
            <a:r>
              <a:rPr lang="it-IT" i="1" dirty="0" smtClean="0"/>
              <a:t>Pollachiuria</a:t>
            </a:r>
            <a:r>
              <a:rPr lang="it-IT" dirty="0" smtClean="0"/>
              <a:t> = &gt; frequenza in piccole quantità </a:t>
            </a:r>
          </a:p>
          <a:p>
            <a:pPr marL="0" indent="0" algn="just">
              <a:buNone/>
            </a:pPr>
            <a:r>
              <a:rPr lang="it-IT" i="1" dirty="0" smtClean="0"/>
              <a:t>Stranguria</a:t>
            </a:r>
            <a:r>
              <a:rPr lang="it-IT" dirty="0" smtClean="0"/>
              <a:t> = emissione lenta e intermittente</a:t>
            </a:r>
          </a:p>
          <a:p>
            <a:pPr marL="0" indent="0" algn="just">
              <a:buNone/>
            </a:pPr>
            <a:r>
              <a:rPr lang="it-IT" i="1" dirty="0" smtClean="0"/>
              <a:t>Incontinenza (enuresi) </a:t>
            </a:r>
            <a:r>
              <a:rPr lang="it-IT" dirty="0" smtClean="0"/>
              <a:t> = perdita del controllo della minzione; </a:t>
            </a:r>
            <a:r>
              <a:rPr lang="it-IT" dirty="0" err="1" smtClean="0"/>
              <a:t>perditai</a:t>
            </a:r>
            <a:r>
              <a:rPr lang="it-IT" dirty="0" smtClean="0"/>
              <a:t> </a:t>
            </a:r>
            <a:r>
              <a:rPr lang="it-IT" dirty="0" err="1" smtClean="0"/>
              <a:t>nvolontaria</a:t>
            </a:r>
            <a:r>
              <a:rPr lang="it-IT" dirty="0" smtClean="0"/>
              <a:t> di  </a:t>
            </a:r>
          </a:p>
          <a:p>
            <a:pPr marL="0" indent="0" algn="just">
              <a:buNone/>
            </a:pPr>
            <a:r>
              <a:rPr lang="it-IT" i="1" dirty="0" smtClean="0"/>
              <a:t>Disuria</a:t>
            </a:r>
            <a:r>
              <a:rPr lang="it-IT" dirty="0" smtClean="0"/>
              <a:t> =  </a:t>
            </a:r>
            <a:r>
              <a:rPr lang="it-IT" dirty="0"/>
              <a:t>minzione </a:t>
            </a:r>
            <a:r>
              <a:rPr lang="it-IT" dirty="0" smtClean="0"/>
              <a:t>dolorosa</a:t>
            </a:r>
          </a:p>
          <a:p>
            <a:pPr marL="0" indent="0" algn="just">
              <a:buNone/>
            </a:pPr>
            <a:r>
              <a:rPr lang="it-IT" i="1" dirty="0" smtClean="0"/>
              <a:t>Nicturia</a:t>
            </a:r>
            <a:r>
              <a:rPr lang="it-IT" dirty="0" smtClean="0"/>
              <a:t> =  </a:t>
            </a:r>
            <a:r>
              <a:rPr lang="it-IT" dirty="0"/>
              <a:t>minzione prevalentemente </a:t>
            </a:r>
            <a:r>
              <a:rPr lang="it-IT" dirty="0" smtClean="0"/>
              <a:t>notturna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2816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urin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5" y="2800161"/>
            <a:ext cx="4109642" cy="285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75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QUINDI:</a:t>
            </a:r>
          </a:p>
          <a:p>
            <a:pPr marL="0" indent="0" algn="just">
              <a:buNone/>
            </a:pPr>
            <a:r>
              <a:rPr lang="it-IT" dirty="0" smtClean="0"/>
              <a:t>Alterazioni della minzione possono dipendere da 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alle vie urinarie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renali 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ormonali 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neurologici *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2031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In breve i problemi neurologici possono dipendere da: </a:t>
            </a:r>
          </a:p>
          <a:p>
            <a:r>
              <a:rPr lang="it-IT" b="1" dirty="0"/>
              <a:t>Lesioni </a:t>
            </a:r>
            <a:r>
              <a:rPr lang="it-IT" b="1" dirty="0" smtClean="0"/>
              <a:t>corticali</a:t>
            </a:r>
            <a:endParaRPr lang="it-IT" dirty="0"/>
          </a:p>
          <a:p>
            <a:r>
              <a:rPr lang="it-IT" b="1" dirty="0"/>
              <a:t>Lesioni al motoneurone superiore </a:t>
            </a:r>
            <a:r>
              <a:rPr lang="it-IT" dirty="0"/>
              <a:t>– </a:t>
            </a:r>
            <a:r>
              <a:rPr lang="it-IT" dirty="0" smtClean="0"/>
              <a:t>vi è  </a:t>
            </a:r>
            <a:r>
              <a:rPr lang="it-IT" dirty="0"/>
              <a:t>assenza del controllo volontario della minzione, il riflesso è </a:t>
            </a:r>
            <a:r>
              <a:rPr lang="it-IT" dirty="0" smtClean="0"/>
              <a:t>mantenuto ma la emissione avviene solo quando vi è marcata  </a:t>
            </a:r>
            <a:r>
              <a:rPr lang="it-IT" dirty="0"/>
              <a:t>distensione della vescica. </a:t>
            </a:r>
            <a:endParaRPr lang="it-IT" dirty="0" smtClean="0"/>
          </a:p>
          <a:p>
            <a:r>
              <a:rPr lang="it-IT" b="1" dirty="0" smtClean="0"/>
              <a:t>Lesioni </a:t>
            </a:r>
            <a:r>
              <a:rPr lang="it-IT" b="1" dirty="0"/>
              <a:t>al motoneurone inferiore </a:t>
            </a:r>
            <a:r>
              <a:rPr lang="it-IT" dirty="0"/>
              <a:t>tra S1-S3 e alle radici emergenti da questo </a:t>
            </a:r>
            <a:r>
              <a:rPr lang="it-IT" dirty="0" smtClean="0"/>
              <a:t>settore. Vi è </a:t>
            </a:r>
            <a:r>
              <a:rPr lang="it-IT" dirty="0"/>
              <a:t>  incontinenza urinaria, </a:t>
            </a:r>
            <a:r>
              <a:rPr lang="it-IT" dirty="0" smtClean="0"/>
              <a:t>l’urina </a:t>
            </a:r>
            <a:r>
              <a:rPr lang="it-IT" dirty="0"/>
              <a:t>residua aumenta.</a:t>
            </a:r>
          </a:p>
        </p:txBody>
      </p:sp>
    </p:spTree>
    <p:extLst>
      <p:ext uri="{BB962C8B-B14F-4D97-AF65-F5344CB8AC3E}">
        <p14:creationId xmlns:p14="http://schemas.microsoft.com/office/powerpoint/2010/main" val="111474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" name="Immagine 9" descr="urin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388" y="2324100"/>
            <a:ext cx="26797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52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NEI PICCOLI ANIMALI LE ALTERAZIOJNI DELLA MINZIONE POSSONO CONSEGUIRE ANCHE AD ALTERAZIONI COMPORTAMENTALI (PAURA, ECCITAZIONE) ED ALTERAZIONI ORMONALI DELLA SFERA SESSUALE.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535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Tra le cause di incontinenza non neurogena possiamo ricordare: 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carenza </a:t>
            </a:r>
            <a:r>
              <a:rPr lang="it-IT" dirty="0"/>
              <a:t>di estrogeni: </a:t>
            </a:r>
            <a:r>
              <a:rPr lang="it-IT" dirty="0" smtClean="0"/>
              <a:t>rara nella femmine </a:t>
            </a:r>
            <a:r>
              <a:rPr lang="it-IT" dirty="0"/>
              <a:t>dopo </a:t>
            </a:r>
            <a:r>
              <a:rPr lang="it-IT" dirty="0" smtClean="0"/>
              <a:t>la </a:t>
            </a:r>
            <a:r>
              <a:rPr lang="it-IT" dirty="0"/>
              <a:t>sterilizzazione.</a:t>
            </a:r>
          </a:p>
          <a:p>
            <a:pPr>
              <a:buFont typeface="Wingdings" charset="2"/>
              <a:buChar char="u"/>
            </a:pPr>
            <a:r>
              <a:rPr lang="it-IT" dirty="0"/>
              <a:t>p</a:t>
            </a:r>
            <a:r>
              <a:rPr lang="it-IT" dirty="0" smtClean="0"/>
              <a:t>aradossa </a:t>
            </a:r>
            <a:r>
              <a:rPr lang="it-IT" dirty="0"/>
              <a:t>da </a:t>
            </a:r>
            <a:r>
              <a:rPr lang="it-IT" dirty="0" err="1"/>
              <a:t>subostruzione</a:t>
            </a:r>
            <a:r>
              <a:rPr lang="it-IT" dirty="0"/>
              <a:t>: </a:t>
            </a:r>
            <a:r>
              <a:rPr lang="it-IT" dirty="0" smtClean="0"/>
              <a:t>nel maschio da </a:t>
            </a:r>
            <a:r>
              <a:rPr lang="it-IT" dirty="0"/>
              <a:t>ostruzione uretrale </a:t>
            </a:r>
            <a:r>
              <a:rPr lang="it-IT" dirty="0" err="1" smtClean="0"/>
              <a:t>subtotaleDa</a:t>
            </a:r>
            <a:r>
              <a:rPr lang="it-IT" dirty="0" smtClean="0"/>
              <a:t> </a:t>
            </a:r>
            <a:r>
              <a:rPr lang="it-IT" dirty="0"/>
              <a:t>stimolo: in casi di </a:t>
            </a:r>
            <a:r>
              <a:rPr lang="it-IT" dirty="0" smtClean="0"/>
              <a:t>cistiti.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Iatrogena: in qualche caso dopo prostatectomia e da lesioni uretrali per cateterismo; in seguito a </a:t>
            </a:r>
            <a:r>
              <a:rPr lang="it-IT" dirty="0" err="1" smtClean="0"/>
              <a:t>uretrostomia</a:t>
            </a:r>
            <a:r>
              <a:rPr lang="it-IT" dirty="0" smtClean="0"/>
              <a:t> (anche nel gatto) 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Da </a:t>
            </a:r>
            <a:r>
              <a:rPr lang="it-IT" dirty="0"/>
              <a:t>uretere ectopico: sbocco dell’uretere sull’uretra a valle della vescica</a:t>
            </a:r>
            <a:r>
              <a:rPr lang="it-IT" dirty="0" smtClean="0"/>
              <a:t>.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Traumatica: fratture osso del pene ematomi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865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urin 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954" y="2984959"/>
            <a:ext cx="1377696" cy="20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50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NELLA SEMIOLOGIA CI POSSIAMO AVVALERE DI :</a:t>
            </a:r>
          </a:p>
          <a:p>
            <a:pPr>
              <a:buFont typeface="Wingdings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CLINICA</a:t>
            </a:r>
          </a:p>
          <a:p>
            <a:pPr>
              <a:buFont typeface="Wingdings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DIAGNOSTICA PER IMMAGINI 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ESAMI LABORATORISTICI (soprattutto per finalità mediche) </a:t>
            </a:r>
          </a:p>
        </p:txBody>
      </p:sp>
    </p:spTree>
    <p:extLst>
      <p:ext uri="{BB962C8B-B14F-4D97-AF65-F5344CB8AC3E}">
        <p14:creationId xmlns:p14="http://schemas.microsoft.com/office/powerpoint/2010/main" val="1763299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Anamnesi</a:t>
            </a:r>
          </a:p>
          <a:p>
            <a:pPr>
              <a:buFont typeface="Wingdings" charset="2"/>
              <a:buChar char="²"/>
            </a:pPr>
            <a:r>
              <a:rPr lang="it-IT" dirty="0" smtClean="0"/>
              <a:t>Minzione (</a:t>
            </a:r>
            <a:r>
              <a:rPr lang="it-IT" dirty="0" err="1" smtClean="0"/>
              <a:t>frequenzza</a:t>
            </a:r>
            <a:r>
              <a:rPr lang="it-IT" dirty="0" smtClean="0"/>
              <a:t> e caratteri della minzione)</a:t>
            </a:r>
          </a:p>
          <a:p>
            <a:pPr>
              <a:buFont typeface="Wingdings" charset="2"/>
              <a:buChar char="²"/>
            </a:pPr>
            <a:r>
              <a:rPr lang="it-IT" dirty="0" smtClean="0"/>
              <a:t>Caratteri dell’urina (colore, quantità, trasparenza) Non sempre è facile</a:t>
            </a:r>
          </a:p>
          <a:p>
            <a:pPr>
              <a:buFont typeface="Wingdings" charset="2"/>
              <a:buChar char="²"/>
            </a:pPr>
            <a:r>
              <a:rPr lang="it-IT" dirty="0" smtClean="0"/>
              <a:t>Atteggiamenti particolari (cifosi, vocalizzazioni) </a:t>
            </a:r>
          </a:p>
          <a:p>
            <a:pPr>
              <a:buFont typeface="Wingdings" charset="2"/>
              <a:buChar char="²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05295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ISPEZIONE</a:t>
            </a:r>
          </a:p>
          <a:p>
            <a:pPr>
              <a:buFont typeface="Arial"/>
              <a:buChar char="•"/>
            </a:pPr>
            <a:r>
              <a:rPr lang="it-IT" dirty="0" smtClean="0"/>
              <a:t>Addome. Aumento di volume (raro)) x rottura vescica, urolitiasi vescicale. Retrazione per dolore</a:t>
            </a:r>
          </a:p>
          <a:p>
            <a:pPr>
              <a:buFont typeface="Arial"/>
              <a:buChar char="•"/>
            </a:pPr>
            <a:r>
              <a:rPr lang="it-IT" dirty="0" smtClean="0"/>
              <a:t>Presenza di concrezioni suo peli al meato prepuziale</a:t>
            </a:r>
          </a:p>
          <a:p>
            <a:pPr>
              <a:buFont typeface="Arial"/>
              <a:buChar char="•"/>
            </a:pPr>
            <a:r>
              <a:rPr lang="it-IT" dirty="0" smtClean="0"/>
              <a:t>Presenza di sangue.</a:t>
            </a:r>
          </a:p>
          <a:p>
            <a:pPr>
              <a:buFont typeface="Arial"/>
              <a:buChar char="•"/>
            </a:pPr>
            <a:r>
              <a:rPr lang="it-IT" dirty="0" smtClean="0"/>
              <a:t>Ispezione del pene * e della vulva§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8604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ispezionare il pene è necessario esteriorizzarlo dl prepuzio. 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Può essere doloroso e vi possono essere rischi di lesioni iatrogene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Può essere opportuna la sedazione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Può essere opportuno instillare un poco di anestetico locale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Manovre delicate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4931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 cane con una mano si retrae il prepuzio e con l’altra si spinge cranialmente il pene </a:t>
            </a:r>
            <a:endParaRPr lang="it-IT" dirty="0"/>
          </a:p>
        </p:txBody>
      </p:sp>
      <p:pic>
        <p:nvPicPr>
          <p:cNvPr id="4" name="Immagine 3" descr="urin 7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924" y="3527665"/>
            <a:ext cx="3826413" cy="254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00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 gatto occorre portare </a:t>
            </a:r>
            <a:r>
              <a:rPr lang="it-IT" dirty="0" err="1" smtClean="0"/>
              <a:t>caudalmente</a:t>
            </a:r>
            <a:r>
              <a:rPr lang="it-IT" dirty="0" smtClean="0"/>
              <a:t> e con delicatezza indietro il pene e poi stringerlo tra </a:t>
            </a:r>
            <a:r>
              <a:rPr lang="it-IT" smtClean="0"/>
              <a:t>le dita</a:t>
            </a:r>
            <a:endParaRPr lang="it-IT" dirty="0"/>
          </a:p>
        </p:txBody>
      </p:sp>
      <p:pic>
        <p:nvPicPr>
          <p:cNvPr id="4" name="Immagine 3" descr="urin 8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69" y="2684527"/>
            <a:ext cx="3901291" cy="267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5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 l’ispezione possiamo facilmente rilevare ad esempio neoplasie come i TVT (tumore venereo trasmissibile) o </a:t>
            </a:r>
            <a:r>
              <a:rPr lang="it-IT" i="1" dirty="0" smtClean="0"/>
              <a:t>sarcoma di </a:t>
            </a:r>
            <a:r>
              <a:rPr lang="it-IT" i="1" dirty="0" err="1" smtClean="0"/>
              <a:t>Sticker</a:t>
            </a:r>
            <a:r>
              <a:rPr lang="it-IT" i="1" dirty="0" smtClean="0"/>
              <a:t> </a:t>
            </a:r>
            <a:endParaRPr lang="it-IT" i="1" dirty="0"/>
          </a:p>
        </p:txBody>
      </p:sp>
      <p:pic>
        <p:nvPicPr>
          <p:cNvPr id="4" name="Immagine 3" descr="unir 9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349" y="3884953"/>
            <a:ext cx="2363372" cy="1986455"/>
          </a:xfrm>
          <a:prstGeom prst="rect">
            <a:avLst/>
          </a:prstGeom>
        </p:spPr>
      </p:pic>
      <p:pic>
        <p:nvPicPr>
          <p:cNvPr id="5" name="Immagine 4" descr="urin 10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613" y="3884954"/>
            <a:ext cx="2794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 descr="urin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977" y="2678603"/>
            <a:ext cx="30226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68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Fratture dell’osso del pene (visibili anche radiologicamente )</a:t>
            </a:r>
            <a:endParaRPr lang="it-IT" dirty="0"/>
          </a:p>
        </p:txBody>
      </p:sp>
      <p:pic>
        <p:nvPicPr>
          <p:cNvPr id="4" name="Immagine 3" descr="urin 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206" y="3295376"/>
            <a:ext cx="5565643" cy="12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08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Lesioni vulvari e cicatrici </a:t>
            </a:r>
            <a:endParaRPr lang="it-IT" dirty="0"/>
          </a:p>
        </p:txBody>
      </p:sp>
      <p:pic>
        <p:nvPicPr>
          <p:cNvPr id="6" name="Immagine 5" descr="unin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002" y="2850999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006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Nella femmina per ispezionare la vagina si usa lo speculum di opportune dimensioni (commensurate alla paziente) e introdotto LUBRIFICATO con delicatezza. L’estremità dello speculum viene introdotta con leggera direzione verso l’alto (colonna) </a:t>
            </a:r>
            <a:endParaRPr lang="it-IT" dirty="0"/>
          </a:p>
        </p:txBody>
      </p:sp>
      <p:pic>
        <p:nvPicPr>
          <p:cNvPr id="4" name="Immagine 3" descr="urin 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042200"/>
            <a:ext cx="2235200" cy="1778000"/>
          </a:xfrm>
          <a:prstGeom prst="rect">
            <a:avLst/>
          </a:prstGeom>
        </p:spPr>
      </p:pic>
      <p:pic>
        <p:nvPicPr>
          <p:cNvPr id="5" name="Immagine 4" descr="urin 14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684" y="3517043"/>
            <a:ext cx="32893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87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PALPAZIONE </a:t>
            </a:r>
          </a:p>
          <a:p>
            <a:pPr algn="just">
              <a:buFont typeface="Courier New"/>
              <a:buChar char="o"/>
            </a:pPr>
            <a:r>
              <a:rPr lang="it-IT" dirty="0" smtClean="0"/>
              <a:t>Palpazione bimanuale dell’addome con l’animale in piedi o in decubito laterale. 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FFFF00"/>
                </a:solidFill>
              </a:rPr>
              <a:t>In condizioni ottimali (animale docile, addome trattabile e non repleto) possiamo sentire BENE i reni (quello destro più craniale) e la vescica urinaria se è piena. </a:t>
            </a:r>
            <a:endParaRPr lang="it-IT" dirty="0">
              <a:solidFill>
                <a:srgbClr val="FFFF00"/>
              </a:solidFill>
            </a:endParaRPr>
          </a:p>
          <a:p>
            <a:pPr algn="just">
              <a:buFont typeface="Courier New"/>
              <a:buChar char="o"/>
            </a:pPr>
            <a:r>
              <a:rPr lang="it-IT" dirty="0" smtClean="0">
                <a:solidFill>
                  <a:srgbClr val="FFFFFF"/>
                </a:solidFill>
              </a:rPr>
              <a:t>E’ utile soprattutto per le patologie vescicali. Può mettere in evidenza dolore, replezione vescicale, eventualmente presenza di calcoli di grosse dimensioni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buFont typeface="Courier New"/>
              <a:buChar char="o"/>
            </a:pPr>
            <a:r>
              <a:rPr lang="it-IT" dirty="0" smtClean="0">
                <a:solidFill>
                  <a:srgbClr val="FFFFFF"/>
                </a:solidFill>
              </a:rPr>
              <a:t>Nel cane maschio si può palpare l’uretra perineale ma non ha un gran valore. </a:t>
            </a:r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96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PALPAZIONE TRANS-RETTALE</a:t>
            </a:r>
          </a:p>
          <a:p>
            <a:pPr algn="just">
              <a:buFont typeface="Wingdings" charset="2"/>
              <a:buChar char="²"/>
            </a:pPr>
            <a:r>
              <a:rPr lang="it-IT" dirty="0" smtClean="0"/>
              <a:t>Palpazione digitale </a:t>
            </a:r>
          </a:p>
          <a:p>
            <a:pPr algn="just">
              <a:buFont typeface="Wingdings" charset="2"/>
              <a:buChar char="²"/>
            </a:pPr>
            <a:r>
              <a:rPr lang="it-IT" dirty="0" smtClean="0"/>
              <a:t>Utile quasi esclusivamente nel maschio </a:t>
            </a:r>
          </a:p>
          <a:p>
            <a:pPr algn="just">
              <a:buFont typeface="Wingdings" charset="2"/>
              <a:buChar char="²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FF00"/>
                </a:solidFill>
              </a:rPr>
              <a:t>Molto utile per le patologie prostatiche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560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DIAGNOSTICA PER IMMAGINI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Radiologia (standard o con contrasto) </a:t>
            </a:r>
          </a:p>
          <a:p>
            <a:r>
              <a:rPr lang="it-IT" dirty="0" smtClean="0"/>
              <a:t>Ecografia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95566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Radiografie standard</a:t>
            </a:r>
          </a:p>
          <a:p>
            <a:r>
              <a:rPr lang="it-IT" dirty="0" smtClean="0"/>
              <a:t>Proiezione latero-laterale (soprattutto) </a:t>
            </a:r>
          </a:p>
          <a:p>
            <a:r>
              <a:rPr lang="it-IT" dirty="0" smtClean="0"/>
              <a:t>Utili se le caratteristiche dei raggi sono buone </a:t>
            </a:r>
          </a:p>
          <a:p>
            <a:r>
              <a:rPr lang="it-IT" dirty="0" smtClean="0"/>
              <a:t>Servono per urolitiasi, cistiti, neoplasie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861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 descr="urin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57" y="2861679"/>
            <a:ext cx="2803411" cy="2172644"/>
          </a:xfrm>
          <a:prstGeom prst="rect">
            <a:avLst/>
          </a:prstGeom>
        </p:spPr>
      </p:pic>
      <p:pic>
        <p:nvPicPr>
          <p:cNvPr id="7" name="Immagine 6" descr="urin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514" y="2989483"/>
            <a:ext cx="2895697" cy="188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792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Contrastografie</a:t>
            </a:r>
            <a:endParaRPr lang="it-IT" dirty="0" smtClean="0"/>
          </a:p>
          <a:p>
            <a:pPr marL="457200" indent="-457200">
              <a:buAutoNum type="arabicParenR"/>
            </a:pPr>
            <a:r>
              <a:rPr lang="it-IT" dirty="0" err="1" smtClean="0"/>
              <a:t>Pneumo</a:t>
            </a:r>
            <a:r>
              <a:rPr lang="it-IT" dirty="0" smtClean="0"/>
              <a:t> – Molto utili, semplici, economiche descrittive. </a:t>
            </a:r>
            <a:r>
              <a:rPr lang="it-IT" dirty="0" smtClean="0">
                <a:solidFill>
                  <a:srgbClr val="FFFF00"/>
                </a:solidFill>
              </a:rPr>
              <a:t>IMPERATIVA LA RAPIDITA’ DI ASSUNZIONE</a:t>
            </a:r>
            <a:r>
              <a:rPr lang="it-IT" dirty="0" smtClean="0">
                <a:solidFill>
                  <a:srgbClr val="FFFFFF"/>
                </a:solidFill>
              </a:rPr>
              <a:t>; si introduce il catetere, si collega ad una siringa piena d’aria, si inietta aria e si esegue </a:t>
            </a:r>
            <a:r>
              <a:rPr lang="it-IT" dirty="0" smtClean="0">
                <a:solidFill>
                  <a:srgbClr val="FF0000"/>
                </a:solidFill>
              </a:rPr>
              <a:t>SUBITO</a:t>
            </a:r>
            <a:r>
              <a:rPr lang="it-IT" dirty="0" smtClean="0">
                <a:solidFill>
                  <a:srgbClr val="FFFFFF"/>
                </a:solidFill>
              </a:rPr>
              <a:t> la </a:t>
            </a:r>
            <a:r>
              <a:rPr lang="it-IT" dirty="0" err="1" smtClean="0">
                <a:solidFill>
                  <a:srgbClr val="FFFFFF"/>
                </a:solidFill>
              </a:rPr>
              <a:t>rx</a:t>
            </a:r>
            <a:endParaRPr lang="it-IT" dirty="0" smtClean="0">
              <a:solidFill>
                <a:srgbClr val="FFFFFF"/>
              </a:solidFill>
            </a:endParaRPr>
          </a:p>
          <a:p>
            <a:pPr marL="457200" indent="-457200">
              <a:buAutoNum type="arabicParenR"/>
            </a:pPr>
            <a:r>
              <a:rPr lang="it-IT" dirty="0" smtClean="0">
                <a:solidFill>
                  <a:srgbClr val="FFFFFF"/>
                </a:solidFill>
              </a:rPr>
              <a:t>Con contrasto iodato (</a:t>
            </a:r>
            <a:r>
              <a:rPr lang="it-IT" dirty="0" err="1" smtClean="0">
                <a:solidFill>
                  <a:srgbClr val="FFFFFF"/>
                </a:solidFill>
              </a:rPr>
              <a:t>uromiro</a:t>
            </a:r>
            <a:r>
              <a:rPr lang="it-IT" dirty="0" smtClean="0">
                <a:solidFill>
                  <a:srgbClr val="FFFFFF"/>
                </a:solidFill>
              </a:rPr>
              <a:t>). Più tossica e più complessa. Si può fare ascendente o discendente (endovena) </a:t>
            </a:r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35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 descr="urin 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0" b="13500"/>
          <a:stretch>
            <a:fillRect/>
          </a:stretch>
        </p:blipFill>
        <p:spPr/>
      </p:pic>
      <p:pic>
        <p:nvPicPr>
          <p:cNvPr id="4" name="Immagine 3" descr="urin 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07" y="3573396"/>
            <a:ext cx="1633728" cy="10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51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v"/>
            </a:pPr>
            <a:r>
              <a:rPr lang="it-IT" dirty="0" smtClean="0"/>
              <a:t>Le principali differenze anatomiche sono soprattutto a carico delle vie di deflusso dell’urina e in particolare  dell’uretra (esempi: osso del pene del mane, anatomia del pene nel gatto, brevità dell’uretra nella femmina).</a:t>
            </a:r>
          </a:p>
          <a:p>
            <a:pPr>
              <a:buFont typeface="Wingdings" charset="2"/>
              <a:buChar char="v"/>
            </a:pPr>
            <a:r>
              <a:rPr lang="it-IT" dirty="0" smtClean="0"/>
              <a:t>Alcuni aspetti comportamentali sono anche legati all’antropizzazione (vaschetta per le deiezioni per i gatti, insegnamento a “fare la pipì” solo fuori di casa ecc.)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855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Esami laboratoristici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Esame delle urine. Prelievo mediante cateterismo o </a:t>
            </a:r>
            <a:r>
              <a:rPr lang="it-IT" dirty="0" err="1" smtClean="0"/>
              <a:t>cistocentesi</a:t>
            </a:r>
            <a:r>
              <a:rPr lang="it-IT" dirty="0" smtClean="0"/>
              <a:t> </a:t>
            </a:r>
          </a:p>
        </p:txBody>
      </p:sp>
      <p:pic>
        <p:nvPicPr>
          <p:cNvPr id="4" name="Immagine 3" descr="urin 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802" y="3330254"/>
            <a:ext cx="2508292" cy="1665955"/>
          </a:xfrm>
          <a:prstGeom prst="rect">
            <a:avLst/>
          </a:prstGeom>
        </p:spPr>
      </p:pic>
      <p:pic>
        <p:nvPicPr>
          <p:cNvPr id="5" name="Immagine 4" descr="urin 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4" y="2966241"/>
            <a:ext cx="1420368" cy="944880"/>
          </a:xfrm>
          <a:prstGeom prst="rect">
            <a:avLst/>
          </a:prstGeom>
        </p:spPr>
      </p:pic>
      <p:pic>
        <p:nvPicPr>
          <p:cNvPr id="6" name="Immagine 5" descr="urin 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80" y="3332193"/>
            <a:ext cx="4491654" cy="298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154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cateterismo è meno invasivo e più semplice.</a:t>
            </a:r>
          </a:p>
          <a:p>
            <a:r>
              <a:rPr lang="it-IT" dirty="0" smtClean="0"/>
              <a:t>Deve essere una manovra delicata e possibilmente non ripetuta (la mucosa si infiamma rapidamente e può fornire anche dati errati) 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cistocentesi</a:t>
            </a:r>
            <a:r>
              <a:rPr lang="it-IT" dirty="0" smtClean="0"/>
              <a:t> è molto più “vistosa” anche se comporta pochi rischi </a:t>
            </a:r>
          </a:p>
          <a:p>
            <a:r>
              <a:rPr lang="it-IT" dirty="0" smtClean="0"/>
              <a:t>E’ obbligata quando vi sono occlusioni uretrali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83405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PATOLOGIE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49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err="1" smtClean="0"/>
              <a:t>asunzione</a:t>
            </a:r>
            <a:r>
              <a:rPr lang="it-IT" sz="2400" dirty="0" smtClean="0"/>
              <a:t> </a:t>
            </a:r>
            <a:r>
              <a:rPr lang="it-IT" sz="2400" dirty="0"/>
              <a:t>giornaliera di acqua (vi è una discreta variabilità dei valori riportati in letteratura</a:t>
            </a:r>
            <a:r>
              <a:rPr lang="it-IT" sz="2400" dirty="0" smtClean="0"/>
              <a:t>) e </a:t>
            </a:r>
            <a:r>
              <a:rPr lang="it-IT" sz="2400" dirty="0" smtClean="0">
                <a:solidFill>
                  <a:srgbClr val="FFFF00"/>
                </a:solidFill>
              </a:rPr>
              <a:t>DIPENDE </a:t>
            </a:r>
            <a:r>
              <a:rPr lang="it-IT" sz="2400" dirty="0" smtClean="0"/>
              <a:t>da numerosi fattori FISIOLOGICI e AMBIENTALI  (taglia dell’animale, tipo di alimentazione, ABITUDINI e DISPONIBILITA’, esercizio fisico ecc. )</a:t>
            </a:r>
            <a:endParaRPr lang="it-IT" sz="2400" dirty="0">
              <a:solidFill>
                <a:srgbClr val="FFFF00"/>
              </a:solidFill>
            </a:endParaRPr>
          </a:p>
          <a:p>
            <a:r>
              <a:rPr lang="cs-CZ" sz="2400" dirty="0" err="1"/>
              <a:t>cane</a:t>
            </a:r>
            <a:r>
              <a:rPr lang="cs-CZ" sz="2400" dirty="0"/>
              <a:t> 6-25 ml/kg;</a:t>
            </a:r>
          </a:p>
          <a:p>
            <a:r>
              <a:rPr lang="it-IT" sz="2400" dirty="0"/>
              <a:t>gatto 6-25 ml/kg;</a:t>
            </a:r>
          </a:p>
          <a:p>
            <a:r>
              <a:rPr lang="de-DE" sz="2400" dirty="0" smtClean="0"/>
              <a:t>più </a:t>
            </a:r>
            <a:r>
              <a:rPr lang="de-DE" sz="2400" dirty="0" err="1"/>
              <a:t>liquidi</a:t>
            </a:r>
            <a:r>
              <a:rPr lang="de-DE" sz="2400" dirty="0"/>
              <a:t> </a:t>
            </a:r>
            <a:r>
              <a:rPr lang="de-DE" sz="2400" dirty="0" err="1"/>
              <a:t>introdotti</a:t>
            </a:r>
            <a:r>
              <a:rPr lang="de-DE" sz="2400" dirty="0"/>
              <a:t> </a:t>
            </a:r>
            <a:r>
              <a:rPr lang="de-DE" sz="2400" dirty="0" err="1"/>
              <a:t>con</a:t>
            </a:r>
            <a:r>
              <a:rPr lang="de-DE" sz="2400" dirty="0"/>
              <a:t> </a:t>
            </a:r>
            <a:r>
              <a:rPr lang="de-DE" sz="2400" dirty="0" err="1"/>
              <a:t>gli</a:t>
            </a:r>
            <a:r>
              <a:rPr lang="de-DE" sz="2400" dirty="0"/>
              <a:t> </a:t>
            </a:r>
            <a:r>
              <a:rPr lang="de-DE" sz="2400" dirty="0" err="1"/>
              <a:t>alimenti</a:t>
            </a:r>
            <a:r>
              <a:rPr lang="de-DE" sz="2400" dirty="0" smtClean="0"/>
              <a:t>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12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L’abbeverata dipende dall’attivazione del CENTRO DELLA SETE, che risponde a stimoli fisiologici e PATOLOGICI, quindi sono da tenere in conto anche alterazioni centrali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99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Fisiologicamente , </a:t>
            </a:r>
            <a:r>
              <a:rPr lang="it-IT" dirty="0"/>
              <a:t>il riflesso della sete </a:t>
            </a:r>
            <a:r>
              <a:rPr lang="it-IT" dirty="0" smtClean="0"/>
              <a:t>risponde ad uno </a:t>
            </a:r>
            <a:r>
              <a:rPr lang="it-IT" dirty="0"/>
              <a:t>squilibrio fra l'acqua ed i sali circolanti nel sangue</a:t>
            </a:r>
            <a:r>
              <a:rPr lang="it-IT" dirty="0" smtClean="0"/>
              <a:t>;</a:t>
            </a:r>
          </a:p>
          <a:p>
            <a:r>
              <a:rPr lang="it-IT" dirty="0" smtClean="0"/>
              <a:t> </a:t>
            </a: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riduzione del volume plasmatico </a:t>
            </a:r>
            <a:r>
              <a:rPr lang="it-IT" dirty="0" smtClean="0"/>
              <a:t>(ipovolemia) o </a:t>
            </a:r>
            <a:r>
              <a:rPr lang="it-IT" dirty="0"/>
              <a:t>l'aumento della concentrazione dei </a:t>
            </a:r>
            <a:r>
              <a:rPr lang="it-IT" dirty="0" smtClean="0"/>
              <a:t>sali (osmolarità) , sono i segnali principali.</a:t>
            </a:r>
          </a:p>
          <a:p>
            <a:r>
              <a:rPr lang="it-IT" dirty="0" smtClean="0"/>
              <a:t>La </a:t>
            </a:r>
            <a:r>
              <a:rPr lang="it-IT" dirty="0"/>
              <a:t>ricerca e l'assunzione </a:t>
            </a:r>
            <a:r>
              <a:rPr lang="it-IT" dirty="0" smtClean="0"/>
              <a:t>risponde alla stimolazione del CENTRO  DELLA SETE  nell’ipotalamo.</a:t>
            </a:r>
          </a:p>
          <a:p>
            <a:r>
              <a:rPr lang="it-IT" dirty="0" smtClean="0"/>
              <a:t>Vi sono recettori </a:t>
            </a:r>
            <a:r>
              <a:rPr lang="it-IT" dirty="0"/>
              <a:t>specifici, detti </a:t>
            </a:r>
            <a:r>
              <a:rPr lang="it-IT" dirty="0" err="1"/>
              <a:t>osmocettori</a:t>
            </a:r>
            <a:r>
              <a:rPr lang="it-IT" dirty="0" smtClean="0"/>
              <a:t>,</a:t>
            </a:r>
            <a:r>
              <a:rPr lang="it-IT" dirty="0" smtClean="0">
                <a:hlinkClick r:id="rId2"/>
              </a:rPr>
              <a:t>.</a:t>
            </a:r>
            <a:endParaRPr lang="it-IT" dirty="0">
              <a:hlinkClick r:id="rId2"/>
            </a:endParaRPr>
          </a:p>
          <a:p>
            <a:r>
              <a:rPr lang="it-IT" dirty="0"/>
              <a:t>Oltre al controllo ipotalamico</a:t>
            </a:r>
            <a:r>
              <a:rPr lang="it-IT" dirty="0" smtClean="0"/>
              <a:t>, vi sono fattori , </a:t>
            </a:r>
            <a:r>
              <a:rPr lang="it-IT" dirty="0"/>
              <a:t>come lo stato di secchezza della </a:t>
            </a:r>
            <a:r>
              <a:rPr lang="it-IT" dirty="0">
                <a:hlinkClick r:id="rId3"/>
              </a:rPr>
              <a:t>mucosa orale e faringea.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9980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Riguardo all’assunzione dei liquidi tenere in considerazione anche: 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Patologie della “via di ingesso e di trasporto  dell’acqua” cioè bocca, lingua esofago, ecc.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Tenere ini considerazione anche disfunzioni (disfagia)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222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urin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11" y="2797234"/>
            <a:ext cx="32131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79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oria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Storia.thmx</Template>
  <TotalTime>189</TotalTime>
  <Words>1346</Words>
  <Application>Microsoft Office PowerPoint</Application>
  <PresentationFormat>Presentazione su schermo (4:3)</PresentationFormat>
  <Paragraphs>115</Paragraphs>
  <Slides>42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7" baseType="lpstr">
      <vt:lpstr>Arial</vt:lpstr>
      <vt:lpstr>Calisto MT</vt:lpstr>
      <vt:lpstr>Courier New</vt:lpstr>
      <vt:lpstr>Wingdings</vt:lpstr>
      <vt:lpstr>Storia</vt:lpstr>
      <vt:lpstr>APPARATO URINARIO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CLINICA</vt:lpstr>
      <vt:lpstr>CLINICA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CLINICA</vt:lpstr>
      <vt:lpstr>CLINICA</vt:lpstr>
      <vt:lpstr>DIAGNOSTICA PER IMMAGINI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Esami laboratoristici </vt:lpstr>
      <vt:lpstr>Presentazione standard di PowerPoint</vt:lpstr>
      <vt:lpstr>PATOLOGIE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APPARATO URINARIO</dc:title>
  <dc:creator>aurelio</dc:creator>
  <cp:lastModifiedBy>Massimo Vignoli</cp:lastModifiedBy>
  <cp:revision>29</cp:revision>
  <dcterms:created xsi:type="dcterms:W3CDTF">2015-08-01T07:19:41Z</dcterms:created>
  <dcterms:modified xsi:type="dcterms:W3CDTF">2017-09-28T12:47:46Z</dcterms:modified>
</cp:coreProperties>
</file>