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372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34"/>
    <p:restoredTop sz="96024"/>
  </p:normalViewPr>
  <p:slideViewPr>
    <p:cSldViewPr snapToGrid="0" snapToObjects="1">
      <p:cViewPr varScale="1">
        <p:scale>
          <a:sx n="118" d="100"/>
          <a:sy n="118" d="100"/>
        </p:scale>
        <p:origin x="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7F392-298D-6C48-A6E1-8CBE6BD57DD1}" type="datetimeFigureOut">
              <a:rPr lang="it-IT" smtClean="0"/>
              <a:t>02/03/23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CE7DE-3DFA-EB47-B378-AF43330A14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813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t-IT" sz="1200" dirty="0"/>
              <a:t>The course allows the student to achieve a core of skills on the molecular and cellular mechanisms of the reproductive processes. This implies the assimilation of knowledge concerning: the biochemical nature of the different classes of compounds that act as intra- and inter-cellular messengers and the inter-relationships that allow the integration of different signals along pathways that lead to biological response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CE7DE-3DFA-EB47-B378-AF43330A14C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7127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dirty="0" err="1"/>
              <a:t>MEDLINEon</a:t>
            </a:r>
            <a:r>
              <a:rPr lang="it-IT" altLang="it-IT" dirty="0"/>
              <a:t> the </a:t>
            </a:r>
            <a:r>
              <a:rPr lang="it-IT" altLang="it-IT" dirty="0" err="1"/>
              <a:t>potential</a:t>
            </a:r>
            <a:r>
              <a:rPr lang="it-IT" altLang="it-IT" dirty="0"/>
              <a:t> </a:t>
            </a:r>
            <a:r>
              <a:rPr lang="it-IT" altLang="it-IT" dirty="0" err="1"/>
              <a:t>molecular</a:t>
            </a:r>
            <a:r>
              <a:rPr lang="it-IT" altLang="it-IT" dirty="0"/>
              <a:t> </a:t>
            </a:r>
            <a:r>
              <a:rPr lang="it-IT" altLang="it-IT" dirty="0" err="1"/>
              <a:t>markers</a:t>
            </a:r>
            <a:r>
              <a:rPr lang="it-IT" altLang="it-IT" dirty="0"/>
              <a:t> to be </a:t>
            </a:r>
            <a:r>
              <a:rPr lang="it-IT" altLang="it-IT" dirty="0" err="1"/>
              <a:t>used</a:t>
            </a:r>
            <a:r>
              <a:rPr lang="it-IT" altLang="it-IT" dirty="0"/>
              <a:t> in the </a:t>
            </a:r>
            <a:r>
              <a:rPr lang="it-IT" altLang="it-IT" dirty="0" err="1"/>
              <a:t>field</a:t>
            </a:r>
            <a:r>
              <a:rPr lang="it-IT" altLang="it-IT" dirty="0"/>
              <a:t> of </a:t>
            </a:r>
            <a:r>
              <a:rPr lang="it-IT" altLang="it-IT" dirty="0" err="1"/>
              <a:t>animal</a:t>
            </a:r>
            <a:r>
              <a:rPr lang="it-IT" altLang="it-IT" dirty="0"/>
              <a:t> and human </a:t>
            </a:r>
            <a:r>
              <a:rPr lang="it-IT" altLang="it-IT" dirty="0" err="1"/>
              <a:t>reproduction</a:t>
            </a:r>
            <a:r>
              <a:rPr lang="it-IT" altLang="it-IT" dirty="0"/>
              <a:t>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CE7DE-3DFA-EB47-B378-AF43330A14C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56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CE7DE-3DFA-EB47-B378-AF43330A14C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988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dirty="0" err="1"/>
              <a:t>MEDLINEon</a:t>
            </a:r>
            <a:r>
              <a:rPr lang="it-IT" altLang="it-IT" dirty="0"/>
              <a:t> the </a:t>
            </a:r>
            <a:r>
              <a:rPr lang="it-IT" altLang="it-IT" dirty="0" err="1"/>
              <a:t>potential</a:t>
            </a:r>
            <a:r>
              <a:rPr lang="it-IT" altLang="it-IT" dirty="0"/>
              <a:t> </a:t>
            </a:r>
            <a:r>
              <a:rPr lang="it-IT" altLang="it-IT" dirty="0" err="1"/>
              <a:t>molecular</a:t>
            </a:r>
            <a:r>
              <a:rPr lang="it-IT" altLang="it-IT" dirty="0"/>
              <a:t> </a:t>
            </a:r>
            <a:r>
              <a:rPr lang="it-IT" altLang="it-IT" dirty="0" err="1"/>
              <a:t>markers</a:t>
            </a:r>
            <a:r>
              <a:rPr lang="it-IT" altLang="it-IT" dirty="0"/>
              <a:t> to be </a:t>
            </a:r>
            <a:r>
              <a:rPr lang="it-IT" altLang="it-IT" dirty="0" err="1"/>
              <a:t>used</a:t>
            </a:r>
            <a:r>
              <a:rPr lang="it-IT" altLang="it-IT" dirty="0"/>
              <a:t> in the </a:t>
            </a:r>
            <a:r>
              <a:rPr lang="it-IT" altLang="it-IT" dirty="0" err="1"/>
              <a:t>field</a:t>
            </a:r>
            <a:r>
              <a:rPr lang="it-IT" altLang="it-IT" dirty="0"/>
              <a:t> of </a:t>
            </a:r>
            <a:r>
              <a:rPr lang="it-IT" altLang="it-IT" dirty="0" err="1"/>
              <a:t>animal</a:t>
            </a:r>
            <a:r>
              <a:rPr lang="it-IT" altLang="it-IT" dirty="0"/>
              <a:t> and human </a:t>
            </a:r>
            <a:r>
              <a:rPr lang="it-IT" altLang="it-IT" dirty="0" err="1"/>
              <a:t>reproduction</a:t>
            </a:r>
            <a:r>
              <a:rPr lang="it-IT" altLang="it-IT" dirty="0"/>
              <a:t>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CE7DE-3DFA-EB47-B378-AF43330A14C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6783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CE7DE-3DFA-EB47-B378-AF43330A14C0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234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CE7DE-3DFA-EB47-B378-AF43330A14C0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868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D2BF5B-3B2E-444D-AD1B-3539319AFA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Molecular</a:t>
            </a:r>
            <a:r>
              <a:rPr lang="it-IT" dirty="0"/>
              <a:t> </a:t>
            </a:r>
            <a:r>
              <a:rPr lang="it-IT" dirty="0" err="1"/>
              <a:t>Markers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/>
              <a:t>in </a:t>
            </a:r>
            <a:r>
              <a:rPr lang="it-IT" dirty="0" err="1"/>
              <a:t>Reproduction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8DAA023-A5D8-8047-891F-CF0DBF004B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Natalia Battista</a:t>
            </a:r>
          </a:p>
        </p:txBody>
      </p:sp>
    </p:spTree>
    <p:extLst>
      <p:ext uri="{BB962C8B-B14F-4D97-AF65-F5344CB8AC3E}">
        <p14:creationId xmlns:p14="http://schemas.microsoft.com/office/powerpoint/2010/main" val="3045943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84722D-C6C4-9B4B-91FE-1C91EE21F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Week</a:t>
            </a:r>
            <a:br>
              <a:rPr lang="it-IT" dirty="0"/>
            </a:br>
            <a:r>
              <a:rPr lang="it-IT" dirty="0"/>
              <a:t>27-31 March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BA905BB2-454C-BD44-96EB-0F0E821E9392}"/>
              </a:ext>
            </a:extLst>
          </p:cNvPr>
          <p:cNvSpPr/>
          <p:nvPr/>
        </p:nvSpPr>
        <p:spPr>
          <a:xfrm>
            <a:off x="6096000" y="5618185"/>
            <a:ext cx="2893036" cy="4013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900" b="1" dirty="0">
                <a:solidFill>
                  <a:schemeClr val="accent1"/>
                </a:solidFill>
              </a:rPr>
              <a:t>First scheduled exam: </a:t>
            </a:r>
            <a:endParaRPr lang="it-IT" sz="1900" b="1" dirty="0">
              <a:solidFill>
                <a:schemeClr val="accent1"/>
              </a:solidFill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7439115-4716-A64B-BA0D-68BBF2F9C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9315" y="1919508"/>
            <a:ext cx="14203783" cy="619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140EFCC-674D-1ECC-1695-CC3246A70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717769"/>
              </p:ext>
            </p:extLst>
          </p:nvPr>
        </p:nvGraphicFramePr>
        <p:xfrm>
          <a:off x="4901033" y="1213638"/>
          <a:ext cx="6872747" cy="41960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2681">
                  <a:extLst>
                    <a:ext uri="{9D8B030D-6E8A-4147-A177-3AD203B41FA5}">
                      <a16:colId xmlns:a16="http://schemas.microsoft.com/office/drawing/2014/main" val="3765388172"/>
                    </a:ext>
                  </a:extLst>
                </a:gridCol>
                <a:gridCol w="1210786">
                  <a:extLst>
                    <a:ext uri="{9D8B030D-6E8A-4147-A177-3AD203B41FA5}">
                      <a16:colId xmlns:a16="http://schemas.microsoft.com/office/drawing/2014/main" val="4091450605"/>
                    </a:ext>
                  </a:extLst>
                </a:gridCol>
                <a:gridCol w="1165452">
                  <a:extLst>
                    <a:ext uri="{9D8B030D-6E8A-4147-A177-3AD203B41FA5}">
                      <a16:colId xmlns:a16="http://schemas.microsoft.com/office/drawing/2014/main" val="3251520649"/>
                    </a:ext>
                  </a:extLst>
                </a:gridCol>
                <a:gridCol w="1161964">
                  <a:extLst>
                    <a:ext uri="{9D8B030D-6E8A-4147-A177-3AD203B41FA5}">
                      <a16:colId xmlns:a16="http://schemas.microsoft.com/office/drawing/2014/main" val="2143985045"/>
                    </a:ext>
                  </a:extLst>
                </a:gridCol>
                <a:gridCol w="1120117">
                  <a:extLst>
                    <a:ext uri="{9D8B030D-6E8A-4147-A177-3AD203B41FA5}">
                      <a16:colId xmlns:a16="http://schemas.microsoft.com/office/drawing/2014/main" val="2020778920"/>
                    </a:ext>
                  </a:extLst>
                </a:gridCol>
                <a:gridCol w="1111747">
                  <a:extLst>
                    <a:ext uri="{9D8B030D-6E8A-4147-A177-3AD203B41FA5}">
                      <a16:colId xmlns:a16="http://schemas.microsoft.com/office/drawing/2014/main" val="4232855479"/>
                    </a:ext>
                  </a:extLst>
                </a:gridCol>
              </a:tblGrid>
              <a:tr h="158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Time 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Monday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Tuesday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Wednesday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Thursday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Friday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70313723"/>
                  </a:ext>
                </a:extLst>
              </a:tr>
              <a:tr h="158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9.00-10.00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PEER REVIEW ACTIVITY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2935065104"/>
                  </a:ext>
                </a:extLst>
              </a:tr>
              <a:tr h="482881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10.00-11.00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INTERMEDIATE TEST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(BATTISTA - PUCCI)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27903"/>
                  </a:ext>
                </a:extLst>
              </a:tr>
              <a:tr h="1155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dirty="0"/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915292172"/>
                  </a:ext>
                </a:extLst>
              </a:tr>
              <a:tr h="39579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dirty="0"/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830880"/>
                  </a:ext>
                </a:extLst>
              </a:tr>
              <a:tr h="20719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11.00-12.00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Biomarkers in human reproduction</a:t>
                      </a:r>
                      <a:endParaRPr lang="it-IT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(Battista)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048472"/>
                  </a:ext>
                </a:extLst>
              </a:tr>
              <a:tr h="16703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799051"/>
                  </a:ext>
                </a:extLst>
              </a:tr>
              <a:tr h="23936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523553378"/>
                  </a:ext>
                </a:extLst>
              </a:tr>
              <a:tr h="158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12.00-13.00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959970"/>
                  </a:ext>
                </a:extLst>
              </a:tr>
              <a:tr h="247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969375536"/>
                  </a:ext>
                </a:extLst>
              </a:tr>
              <a:tr h="290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14.00-15.00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688371232"/>
                  </a:ext>
                </a:extLst>
              </a:tr>
              <a:tr h="4066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15.00-16.00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endParaRPr lang="it-IT"/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endParaRPr lang="it-IT" dirty="0"/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519571749"/>
                  </a:ext>
                </a:extLst>
              </a:tr>
              <a:tr h="2997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284543239"/>
                  </a:ext>
                </a:extLst>
              </a:tr>
              <a:tr h="5223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16.00-17.00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endParaRPr lang="it-IT"/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endParaRPr lang="it-IT" dirty="0"/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4052945267"/>
                  </a:ext>
                </a:extLst>
              </a:tr>
              <a:tr h="2706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4150093053"/>
                  </a:ext>
                </a:extLst>
              </a:tr>
              <a:tr h="402947">
                <a:tc>
                  <a:txBody>
                    <a:bodyPr/>
                    <a:lstStyle/>
                    <a:p>
                      <a:r>
                        <a:rPr lang="it-IT" sz="800" dirty="0">
                          <a:effectLst/>
                        </a:rPr>
                        <a:t>17.00-18.00</a:t>
                      </a:r>
                      <a:endParaRPr lang="it-IT" dirty="0"/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dirty="0"/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dirty="0"/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525210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6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487AB2-0C34-784F-AD1E-78F4F2FB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Molecular</a:t>
            </a:r>
            <a:r>
              <a:rPr lang="it-IT" dirty="0"/>
              <a:t> </a:t>
            </a:r>
            <a:r>
              <a:rPr lang="it-IT" dirty="0" err="1"/>
              <a:t>Markers</a:t>
            </a:r>
            <a:r>
              <a:rPr lang="it-IT" dirty="0"/>
              <a:t> in </a:t>
            </a:r>
            <a:r>
              <a:rPr lang="it-IT" dirty="0" err="1"/>
              <a:t>Reproduction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3AC9E-67ED-2B41-8ECE-7F3FA27F6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561924" cy="5248622"/>
          </a:xfrm>
        </p:spPr>
        <p:txBody>
          <a:bodyPr>
            <a:normAutofit/>
          </a:bodyPr>
          <a:lstStyle/>
          <a:p>
            <a:r>
              <a:rPr lang="it-IT" b="1" dirty="0" err="1"/>
              <a:t>Biomarkers</a:t>
            </a:r>
            <a:r>
              <a:rPr lang="it-IT" b="1" dirty="0"/>
              <a:t> in human </a:t>
            </a:r>
            <a:r>
              <a:rPr lang="it-IT" b="1" dirty="0" err="1"/>
              <a:t>reproduction</a:t>
            </a:r>
            <a:endParaRPr lang="it-IT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it-IT" dirty="0" err="1"/>
              <a:t>Signal</a:t>
            </a:r>
            <a:r>
              <a:rPr lang="it-IT" dirty="0"/>
              <a:t> </a:t>
            </a:r>
            <a:r>
              <a:rPr lang="it-IT" dirty="0" err="1"/>
              <a:t>molecules</a:t>
            </a:r>
            <a:r>
              <a:rPr lang="it-IT" dirty="0"/>
              <a:t> in </a:t>
            </a:r>
            <a:r>
              <a:rPr lang="it-IT" dirty="0" err="1"/>
              <a:t>reproduction</a:t>
            </a:r>
            <a:endParaRPr lang="it-IT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it-IT" altLang="it-IT" dirty="0" err="1"/>
              <a:t>Endocannabinoids</a:t>
            </a:r>
            <a:r>
              <a:rPr lang="it-IT" altLang="it-IT" dirty="0"/>
              <a:t> </a:t>
            </a:r>
            <a:r>
              <a:rPr lang="it-IT" altLang="it-IT" dirty="0" err="1"/>
              <a:t>as</a:t>
            </a:r>
            <a:r>
              <a:rPr lang="it-IT" altLang="it-IT" dirty="0"/>
              <a:t> </a:t>
            </a:r>
            <a:r>
              <a:rPr lang="it-IT" altLang="it-IT" dirty="0" err="1"/>
              <a:t>novel</a:t>
            </a:r>
            <a:r>
              <a:rPr lang="it-IT" altLang="it-IT" dirty="0"/>
              <a:t> </a:t>
            </a:r>
            <a:r>
              <a:rPr lang="it-IT" altLang="it-IT" dirty="0" err="1"/>
              <a:t>therapeutic</a:t>
            </a:r>
            <a:r>
              <a:rPr lang="it-IT" altLang="it-IT" dirty="0"/>
              <a:t> targets in </a:t>
            </a:r>
            <a:r>
              <a:rPr lang="it-IT" altLang="it-IT" dirty="0" err="1"/>
              <a:t>fertility</a:t>
            </a:r>
            <a:endParaRPr lang="it-IT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it-IT" altLang="it-IT" dirty="0"/>
              <a:t>The </a:t>
            </a:r>
            <a:r>
              <a:rPr lang="it-IT" altLang="it-IT" dirty="0" err="1"/>
              <a:t>role</a:t>
            </a:r>
            <a:r>
              <a:rPr lang="it-IT" altLang="it-IT" dirty="0"/>
              <a:t> of </a:t>
            </a:r>
            <a:r>
              <a:rPr lang="it-IT" altLang="it-IT" dirty="0" err="1"/>
              <a:t>cytokines</a:t>
            </a:r>
            <a:r>
              <a:rPr lang="it-IT" altLang="it-IT" dirty="0"/>
              <a:t> in </a:t>
            </a:r>
            <a:r>
              <a:rPr lang="it-IT" altLang="it-IT" dirty="0" err="1"/>
              <a:t>fertility</a:t>
            </a:r>
            <a:r>
              <a:rPr lang="it-IT" altLang="it-IT" dirty="0"/>
              <a:t> and </a:t>
            </a:r>
            <a:r>
              <a:rPr lang="it-IT" altLang="it-IT" dirty="0" err="1"/>
              <a:t>infertility</a:t>
            </a:r>
            <a:r>
              <a:rPr lang="it-IT" altLang="it-IT" dirty="0"/>
              <a:t> </a:t>
            </a:r>
            <a:r>
              <a:rPr lang="it-IT" altLang="it-IT" dirty="0" err="1"/>
              <a:t>disorders</a:t>
            </a:r>
            <a:endParaRPr lang="it-IT" altLang="it-IT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it-IT" altLang="it-IT" dirty="0" err="1"/>
              <a:t>Biomarkers</a:t>
            </a:r>
            <a:r>
              <a:rPr lang="it-IT" altLang="it-IT" dirty="0"/>
              <a:t> of </a:t>
            </a:r>
            <a:r>
              <a:rPr lang="it-IT" altLang="it-IT" dirty="0" err="1"/>
              <a:t>ovarian</a:t>
            </a:r>
            <a:r>
              <a:rPr lang="it-IT" altLang="it-IT" dirty="0"/>
              <a:t> </a:t>
            </a:r>
            <a:r>
              <a:rPr lang="it-IT" altLang="it-IT" dirty="0" err="1"/>
              <a:t>response</a:t>
            </a:r>
            <a:endParaRPr lang="it-IT" altLang="it-IT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it-IT" dirty="0" err="1"/>
              <a:t>Signalling</a:t>
            </a:r>
            <a:r>
              <a:rPr lang="it-IT" dirty="0"/>
              <a:t> </a:t>
            </a:r>
            <a:r>
              <a:rPr lang="it-IT" dirty="0" err="1"/>
              <a:t>pathway</a:t>
            </a:r>
            <a:r>
              <a:rPr lang="it-IT" dirty="0"/>
              <a:t> in </a:t>
            </a:r>
            <a:r>
              <a:rPr lang="it-IT" dirty="0" err="1"/>
              <a:t>reproduction</a:t>
            </a:r>
            <a:endParaRPr lang="it-IT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it-IT" altLang="it-IT" sz="1500" dirty="0" err="1"/>
              <a:t>Experimental</a:t>
            </a:r>
            <a:r>
              <a:rPr lang="it-IT" altLang="it-IT" sz="1500" dirty="0"/>
              <a:t> </a:t>
            </a:r>
            <a:r>
              <a:rPr lang="it-IT" altLang="it-IT" sz="1500" dirty="0" err="1"/>
              <a:t>techniques</a:t>
            </a:r>
            <a:r>
              <a:rPr lang="it-IT" altLang="it-IT" sz="1500" dirty="0"/>
              <a:t> for the </a:t>
            </a:r>
            <a:r>
              <a:rPr lang="it-IT" altLang="it-IT" sz="1500" dirty="0" err="1"/>
              <a:t>identification</a:t>
            </a:r>
            <a:r>
              <a:rPr lang="it-IT" altLang="it-IT" sz="1500" dirty="0"/>
              <a:t> and </a:t>
            </a:r>
            <a:r>
              <a:rPr lang="it-IT" altLang="it-IT" sz="1500" dirty="0" err="1"/>
              <a:t>quantification</a:t>
            </a:r>
            <a:r>
              <a:rPr lang="it-IT" altLang="it-IT" sz="1500" dirty="0"/>
              <a:t> of </a:t>
            </a:r>
            <a:r>
              <a:rPr lang="it-IT" altLang="it-IT" sz="1500" dirty="0" err="1"/>
              <a:t>specific</a:t>
            </a:r>
            <a:r>
              <a:rPr lang="it-IT" altLang="it-IT" sz="1500" dirty="0"/>
              <a:t> </a:t>
            </a:r>
            <a:r>
              <a:rPr lang="it-IT" altLang="it-IT" sz="1500" dirty="0" err="1"/>
              <a:t>molecular</a:t>
            </a:r>
            <a:r>
              <a:rPr lang="it-IT" altLang="it-IT" sz="1500" dirty="0"/>
              <a:t> </a:t>
            </a:r>
            <a:r>
              <a:rPr lang="it-IT" altLang="it-IT" sz="1500" dirty="0" err="1"/>
              <a:t>markers</a:t>
            </a:r>
            <a:r>
              <a:rPr lang="it-IT" altLang="it-IT" sz="1500" dirty="0"/>
              <a:t> of </a:t>
            </a:r>
            <a:r>
              <a:rPr lang="it-IT" altLang="it-IT" sz="1500" dirty="0" err="1"/>
              <a:t>reproduction</a:t>
            </a:r>
            <a:r>
              <a:rPr lang="it-IT" altLang="it-IT" sz="1500" dirty="0"/>
              <a:t> in </a:t>
            </a:r>
            <a:r>
              <a:rPr lang="it-IT" altLang="it-IT" sz="1500" dirty="0" err="1"/>
              <a:t>cellular</a:t>
            </a:r>
            <a:r>
              <a:rPr lang="it-IT" altLang="it-IT" sz="1500" dirty="0"/>
              <a:t> </a:t>
            </a:r>
            <a:r>
              <a:rPr lang="it-IT" altLang="it-IT" sz="1500" dirty="0" err="1"/>
              <a:t>models</a:t>
            </a:r>
            <a:endParaRPr lang="it-IT" altLang="it-IT" sz="1500" dirty="0"/>
          </a:p>
        </p:txBody>
      </p:sp>
    </p:spTree>
    <p:extLst>
      <p:ext uri="{BB962C8B-B14F-4D97-AF65-F5344CB8AC3E}">
        <p14:creationId xmlns:p14="http://schemas.microsoft.com/office/powerpoint/2010/main" val="357968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982851-8C09-584E-B369-5146465E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err="1"/>
              <a:t>Biomarkers</a:t>
            </a:r>
            <a:r>
              <a:rPr lang="it-IT" b="1" dirty="0"/>
              <a:t> </a:t>
            </a:r>
            <a:br>
              <a:rPr lang="it-IT" b="1" dirty="0"/>
            </a:br>
            <a:r>
              <a:rPr lang="it-IT" b="1" dirty="0"/>
              <a:t>in human </a:t>
            </a:r>
            <a:r>
              <a:rPr lang="it-IT" b="1" dirty="0" err="1"/>
              <a:t>reproduction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257589-DBCC-1F4D-994A-39CC36844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60" y="1069383"/>
            <a:ext cx="6967233" cy="5431876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ct val="0"/>
              </a:spcBef>
              <a:buNone/>
              <a:defRPr/>
            </a:pPr>
            <a:endParaRPr lang="it-IT" altLang="it-IT" b="1" dirty="0"/>
          </a:p>
          <a:p>
            <a:pPr>
              <a:spcBef>
                <a:spcPct val="0"/>
              </a:spcBef>
              <a:defRPr/>
            </a:pPr>
            <a:r>
              <a:rPr lang="it-IT" altLang="it-IT" sz="2000" b="1" dirty="0" err="1">
                <a:solidFill>
                  <a:schemeClr val="accent1"/>
                </a:solidFill>
              </a:rPr>
              <a:t>Signal</a:t>
            </a:r>
            <a:r>
              <a:rPr lang="it-IT" altLang="it-IT" sz="2000" b="1" dirty="0">
                <a:solidFill>
                  <a:schemeClr val="accent1"/>
                </a:solidFill>
              </a:rPr>
              <a:t> </a:t>
            </a:r>
            <a:r>
              <a:rPr lang="it-IT" altLang="it-IT" sz="2000" b="1" dirty="0" err="1">
                <a:solidFill>
                  <a:schemeClr val="accent1"/>
                </a:solidFill>
              </a:rPr>
              <a:t>molecules</a:t>
            </a:r>
            <a:r>
              <a:rPr lang="it-IT" altLang="it-IT" sz="2000" b="1" dirty="0">
                <a:solidFill>
                  <a:schemeClr val="accent1"/>
                </a:solidFill>
              </a:rPr>
              <a:t> in </a:t>
            </a:r>
            <a:r>
              <a:rPr lang="it-IT" altLang="it-IT" sz="2000" b="1" dirty="0" err="1">
                <a:solidFill>
                  <a:schemeClr val="accent1"/>
                </a:solidFill>
              </a:rPr>
              <a:t>reproduction</a:t>
            </a:r>
            <a:r>
              <a:rPr lang="it-IT" altLang="it-IT" sz="2000" b="1" dirty="0">
                <a:solidFill>
                  <a:schemeClr val="accent1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endParaRPr lang="it-IT" altLang="it-IT" b="1" dirty="0"/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 err="1"/>
              <a:t>Molecular</a:t>
            </a:r>
            <a:r>
              <a:rPr lang="it-IT" altLang="it-IT" dirty="0"/>
              <a:t> Marker: </a:t>
            </a:r>
            <a:r>
              <a:rPr lang="it-IT" altLang="it-IT" dirty="0" err="1"/>
              <a:t>definition</a:t>
            </a:r>
            <a:r>
              <a:rPr lang="it-IT" altLang="it-IT" dirty="0"/>
              <a:t> and </a:t>
            </a:r>
            <a:r>
              <a:rPr lang="it-IT" altLang="it-IT" dirty="0" err="1"/>
              <a:t>evaluation</a:t>
            </a:r>
            <a:r>
              <a:rPr lang="it-IT" altLang="it-IT" dirty="0"/>
              <a:t> </a:t>
            </a:r>
            <a:r>
              <a:rPr lang="it-IT" altLang="it-IT" dirty="0" err="1"/>
              <a:t>criteria</a:t>
            </a:r>
            <a:r>
              <a:rPr lang="it-IT" altLang="it-IT" dirty="0"/>
              <a:t>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 err="1"/>
              <a:t>Clinical</a:t>
            </a:r>
            <a:r>
              <a:rPr lang="it-IT" altLang="it-IT" dirty="0"/>
              <a:t> </a:t>
            </a:r>
            <a:r>
              <a:rPr lang="it-IT" altLang="it-IT" dirty="0" err="1"/>
              <a:t>development</a:t>
            </a:r>
            <a:r>
              <a:rPr lang="it-IT" altLang="it-IT" dirty="0"/>
              <a:t> of a marker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 err="1"/>
              <a:t>Signal</a:t>
            </a:r>
            <a:r>
              <a:rPr lang="it-IT" altLang="it-IT" dirty="0"/>
              <a:t> </a:t>
            </a:r>
            <a:r>
              <a:rPr lang="it-IT" altLang="it-IT" dirty="0" err="1"/>
              <a:t>molecules</a:t>
            </a:r>
            <a:r>
              <a:rPr lang="it-IT" altLang="it-IT" dirty="0"/>
              <a:t> </a:t>
            </a:r>
            <a:r>
              <a:rPr lang="it-IT" altLang="it-IT" dirty="0" err="1"/>
              <a:t>involved</a:t>
            </a:r>
            <a:r>
              <a:rPr lang="it-IT" altLang="it-IT" dirty="0"/>
              <a:t> in </a:t>
            </a:r>
            <a:r>
              <a:rPr lang="it-IT" altLang="it-IT" dirty="0" err="1"/>
              <a:t>reproduction</a:t>
            </a:r>
            <a:endParaRPr lang="it-IT" altLang="it-IT" dirty="0"/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 err="1"/>
              <a:t>Molecular</a:t>
            </a:r>
            <a:r>
              <a:rPr lang="it-IT" altLang="it-IT" dirty="0"/>
              <a:t> </a:t>
            </a:r>
            <a:r>
              <a:rPr lang="it-IT" altLang="it-IT" dirty="0" err="1"/>
              <a:t>markers</a:t>
            </a:r>
            <a:r>
              <a:rPr lang="it-IT" altLang="it-IT" dirty="0"/>
              <a:t> of </a:t>
            </a:r>
            <a:r>
              <a:rPr lang="it-IT" altLang="it-IT" dirty="0" err="1"/>
              <a:t>female</a:t>
            </a:r>
            <a:r>
              <a:rPr lang="it-IT" altLang="it-IT" dirty="0"/>
              <a:t> and male </a:t>
            </a:r>
            <a:r>
              <a:rPr lang="it-IT" altLang="it-IT" dirty="0" err="1"/>
              <a:t>reproductive</a:t>
            </a:r>
            <a:r>
              <a:rPr lang="it-IT" altLang="it-IT" dirty="0"/>
              <a:t> </a:t>
            </a:r>
            <a:r>
              <a:rPr lang="it-IT" altLang="it-IT" dirty="0" err="1"/>
              <a:t>function</a:t>
            </a:r>
            <a:endParaRPr lang="it-IT" altLang="it-IT" dirty="0"/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endParaRPr lang="it-IT" altLang="it-IT" dirty="0"/>
          </a:p>
          <a:p>
            <a:pPr>
              <a:spcBef>
                <a:spcPct val="0"/>
              </a:spcBef>
              <a:defRPr/>
            </a:pPr>
            <a:r>
              <a:rPr lang="it-IT" sz="2100" b="1" dirty="0" err="1">
                <a:solidFill>
                  <a:schemeClr val="accent1"/>
                </a:solidFill>
              </a:rPr>
              <a:t>Endocannabinoids</a:t>
            </a:r>
            <a:r>
              <a:rPr lang="it-IT" sz="2100" b="1" dirty="0">
                <a:solidFill>
                  <a:schemeClr val="accent1"/>
                </a:solidFill>
              </a:rPr>
              <a:t>: </a:t>
            </a:r>
            <a:r>
              <a:rPr lang="it-IT" sz="2100" b="1" dirty="0" err="1">
                <a:solidFill>
                  <a:schemeClr val="accent1"/>
                </a:solidFill>
              </a:rPr>
              <a:t>bioactive</a:t>
            </a:r>
            <a:r>
              <a:rPr lang="it-IT" sz="2100" b="1" dirty="0">
                <a:solidFill>
                  <a:schemeClr val="accent1"/>
                </a:solidFill>
              </a:rPr>
              <a:t> </a:t>
            </a:r>
            <a:r>
              <a:rPr lang="it-IT" sz="2100" b="1" dirty="0" err="1">
                <a:solidFill>
                  <a:schemeClr val="accent1"/>
                </a:solidFill>
              </a:rPr>
              <a:t>lipids</a:t>
            </a:r>
            <a:r>
              <a:rPr lang="it-IT" sz="2100" b="1" dirty="0">
                <a:solidFill>
                  <a:schemeClr val="accent1"/>
                </a:solidFill>
              </a:rPr>
              <a:t> </a:t>
            </a:r>
            <a:r>
              <a:rPr lang="it-IT" sz="2100" b="1" dirty="0" err="1">
                <a:solidFill>
                  <a:schemeClr val="accent1"/>
                </a:solidFill>
              </a:rPr>
              <a:t>as</a:t>
            </a:r>
            <a:r>
              <a:rPr lang="it-IT" sz="2100" b="1" dirty="0">
                <a:solidFill>
                  <a:schemeClr val="accent1"/>
                </a:solidFill>
              </a:rPr>
              <a:t> </a:t>
            </a:r>
            <a:r>
              <a:rPr lang="it-IT" sz="2100" b="1" dirty="0" err="1">
                <a:solidFill>
                  <a:schemeClr val="accent1"/>
                </a:solidFill>
              </a:rPr>
              <a:t>markers</a:t>
            </a:r>
            <a:r>
              <a:rPr lang="it-IT" sz="2100" b="1" dirty="0">
                <a:solidFill>
                  <a:schemeClr val="accent1"/>
                </a:solidFill>
              </a:rPr>
              <a:t> of </a:t>
            </a:r>
            <a:r>
              <a:rPr lang="it-IT" sz="2100" b="1" dirty="0" err="1">
                <a:solidFill>
                  <a:schemeClr val="accent1"/>
                </a:solidFill>
              </a:rPr>
              <a:t>infertility</a:t>
            </a:r>
            <a:r>
              <a:rPr lang="it-IT" sz="2100" b="1" dirty="0">
                <a:solidFill>
                  <a:schemeClr val="accent1"/>
                </a:solidFill>
              </a:rPr>
              <a:t> 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it-IT" sz="2100" b="1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dirty="0" err="1"/>
              <a:t>Metabolic</a:t>
            </a:r>
            <a:r>
              <a:rPr lang="it-IT" dirty="0"/>
              <a:t> </a:t>
            </a:r>
            <a:r>
              <a:rPr lang="it-IT" dirty="0" err="1"/>
              <a:t>pathways</a:t>
            </a:r>
            <a:r>
              <a:rPr lang="it-IT" dirty="0"/>
              <a:t> and </a:t>
            </a:r>
            <a:r>
              <a:rPr lang="it-IT" dirty="0" err="1"/>
              <a:t>mechanisms</a:t>
            </a:r>
            <a:r>
              <a:rPr lang="it-IT" dirty="0"/>
              <a:t> of intra- and inter-</a:t>
            </a:r>
            <a:r>
              <a:rPr lang="it-IT" dirty="0" err="1"/>
              <a:t>cellular</a:t>
            </a:r>
            <a:r>
              <a:rPr lang="it-IT" dirty="0"/>
              <a:t> </a:t>
            </a:r>
            <a:r>
              <a:rPr lang="it-IT" dirty="0" err="1"/>
              <a:t>transport</a:t>
            </a:r>
            <a:r>
              <a:rPr lang="it-IT" dirty="0"/>
              <a:t> 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dirty="0" err="1"/>
              <a:t>Molecular</a:t>
            </a:r>
            <a:r>
              <a:rPr lang="it-IT" dirty="0"/>
              <a:t> targets: </a:t>
            </a:r>
            <a:r>
              <a:rPr lang="it-IT" dirty="0" err="1"/>
              <a:t>cannabinoid</a:t>
            </a:r>
            <a:r>
              <a:rPr lang="it-IT" dirty="0"/>
              <a:t> and non-</a:t>
            </a:r>
            <a:r>
              <a:rPr lang="it-IT" dirty="0" err="1"/>
              <a:t>cannabinoid</a:t>
            </a:r>
            <a:r>
              <a:rPr lang="it-IT" dirty="0"/>
              <a:t> </a:t>
            </a:r>
            <a:r>
              <a:rPr lang="it-IT" dirty="0" err="1"/>
              <a:t>receptors</a:t>
            </a:r>
            <a:r>
              <a:rPr lang="it-IT" dirty="0"/>
              <a:t>, </a:t>
            </a:r>
            <a:r>
              <a:rPr lang="it-IT" dirty="0" err="1"/>
              <a:t>receptor</a:t>
            </a:r>
            <a:r>
              <a:rPr lang="it-IT" dirty="0"/>
              <a:t> </a:t>
            </a:r>
            <a:r>
              <a:rPr lang="it-IT" dirty="0" err="1"/>
              <a:t>antagonists</a:t>
            </a:r>
            <a:r>
              <a:rPr lang="it-IT" dirty="0"/>
              <a:t> 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dirty="0" err="1"/>
              <a:t>Biological</a:t>
            </a:r>
            <a:r>
              <a:rPr lang="it-IT" dirty="0"/>
              <a:t> </a:t>
            </a:r>
            <a:r>
              <a:rPr lang="it-IT" dirty="0" err="1"/>
              <a:t>activity</a:t>
            </a:r>
            <a:r>
              <a:rPr lang="it-IT" dirty="0"/>
              <a:t> on the immune </a:t>
            </a:r>
            <a:r>
              <a:rPr lang="it-IT" dirty="0" err="1"/>
              <a:t>system</a:t>
            </a:r>
            <a:endParaRPr lang="it-IT" dirty="0"/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dirty="0" err="1"/>
              <a:t>Biological</a:t>
            </a:r>
            <a:r>
              <a:rPr lang="it-IT" dirty="0"/>
              <a:t> </a:t>
            </a:r>
            <a:r>
              <a:rPr lang="it-IT" dirty="0" err="1"/>
              <a:t>activity</a:t>
            </a:r>
            <a:r>
              <a:rPr lang="it-IT" dirty="0"/>
              <a:t> on the </a:t>
            </a:r>
            <a:r>
              <a:rPr lang="it-IT" dirty="0" err="1"/>
              <a:t>reproductive</a:t>
            </a:r>
            <a:r>
              <a:rPr lang="it-IT" dirty="0"/>
              <a:t> </a:t>
            </a:r>
            <a:r>
              <a:rPr lang="it-IT" dirty="0" err="1"/>
              <a:t>system</a:t>
            </a:r>
            <a:endParaRPr lang="it-IT" dirty="0"/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endParaRPr lang="it-IT" altLang="it-IT" dirty="0"/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it-IT" altLang="it-IT" dirty="0"/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574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982851-8C09-584E-B369-5146465E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err="1"/>
              <a:t>Biomarkers</a:t>
            </a:r>
            <a:r>
              <a:rPr lang="it-IT" b="1" dirty="0"/>
              <a:t> </a:t>
            </a:r>
            <a:br>
              <a:rPr lang="it-IT" b="1" dirty="0"/>
            </a:br>
            <a:r>
              <a:rPr lang="it-IT" b="1" dirty="0"/>
              <a:t>in human </a:t>
            </a:r>
            <a:r>
              <a:rPr lang="it-IT" b="1" dirty="0" err="1"/>
              <a:t>reproduction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257589-DBCC-1F4D-994A-39CC36844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569" y="1025913"/>
            <a:ext cx="7477431" cy="5248622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it-IT" altLang="it-IT" sz="2000" b="1" dirty="0" err="1">
                <a:solidFill>
                  <a:schemeClr val="accent1"/>
                </a:solidFill>
              </a:rPr>
              <a:t>Signalling</a:t>
            </a:r>
            <a:r>
              <a:rPr lang="it-IT" altLang="it-IT" sz="2000" b="1" dirty="0">
                <a:solidFill>
                  <a:schemeClr val="accent1"/>
                </a:solidFill>
              </a:rPr>
              <a:t> </a:t>
            </a:r>
            <a:r>
              <a:rPr lang="it-IT" altLang="it-IT" sz="2000" b="1" dirty="0" err="1">
                <a:solidFill>
                  <a:schemeClr val="accent1"/>
                </a:solidFill>
              </a:rPr>
              <a:t>pathway</a:t>
            </a:r>
            <a:r>
              <a:rPr lang="it-IT" altLang="it-IT" sz="2000" b="1" dirty="0">
                <a:solidFill>
                  <a:schemeClr val="accent1"/>
                </a:solidFill>
              </a:rPr>
              <a:t> in </a:t>
            </a:r>
            <a:r>
              <a:rPr lang="it-IT" altLang="it-IT" sz="2000" b="1" dirty="0" err="1">
                <a:solidFill>
                  <a:schemeClr val="accent1"/>
                </a:solidFill>
              </a:rPr>
              <a:t>reproduction</a:t>
            </a:r>
            <a:r>
              <a:rPr lang="it-IT" altLang="it-IT" sz="2000" b="1" dirty="0">
                <a:solidFill>
                  <a:schemeClr val="accent1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endParaRPr lang="it-IT" altLang="it-IT" b="1" dirty="0"/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/>
              <a:t>Cell </a:t>
            </a:r>
            <a:r>
              <a:rPr lang="it-IT" altLang="it-IT" dirty="0" err="1"/>
              <a:t>signalling</a:t>
            </a:r>
            <a:r>
              <a:rPr lang="it-IT" altLang="it-IT" dirty="0"/>
              <a:t>: </a:t>
            </a:r>
            <a:r>
              <a:rPr lang="it-IT" altLang="it-IT" dirty="0" err="1"/>
              <a:t>cell-cell</a:t>
            </a:r>
            <a:r>
              <a:rPr lang="it-IT" altLang="it-IT" dirty="0"/>
              <a:t> </a:t>
            </a:r>
            <a:r>
              <a:rPr lang="it-IT" altLang="it-IT" dirty="0" err="1"/>
              <a:t>communication</a:t>
            </a:r>
            <a:r>
              <a:rPr lang="it-IT" altLang="it-IT" dirty="0"/>
              <a:t> and </a:t>
            </a:r>
            <a:r>
              <a:rPr lang="it-IT" altLang="it-IT" dirty="0" err="1"/>
              <a:t>cell-environment</a:t>
            </a:r>
            <a:r>
              <a:rPr lang="it-IT" altLang="it-IT" dirty="0"/>
              <a:t> </a:t>
            </a:r>
            <a:r>
              <a:rPr lang="it-IT" altLang="it-IT" dirty="0" err="1"/>
              <a:t>communication</a:t>
            </a:r>
            <a:r>
              <a:rPr lang="it-IT" altLang="it-IT" dirty="0"/>
              <a:t>: </a:t>
            </a:r>
            <a:r>
              <a:rPr lang="it-IT" altLang="it-IT" dirty="0" err="1"/>
              <a:t>types</a:t>
            </a:r>
            <a:r>
              <a:rPr lang="it-IT" altLang="it-IT" dirty="0"/>
              <a:t> of </a:t>
            </a:r>
            <a:r>
              <a:rPr lang="it-IT" altLang="it-IT" dirty="0" err="1"/>
              <a:t>signals</a:t>
            </a:r>
            <a:r>
              <a:rPr lang="it-IT" altLang="it-IT" dirty="0"/>
              <a:t> 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/>
              <a:t>Cell </a:t>
            </a:r>
            <a:r>
              <a:rPr lang="it-IT" altLang="it-IT" dirty="0" err="1"/>
              <a:t>surface</a:t>
            </a:r>
            <a:r>
              <a:rPr lang="it-IT" altLang="it-IT" dirty="0"/>
              <a:t> and </a:t>
            </a:r>
            <a:r>
              <a:rPr lang="it-IT" altLang="it-IT" dirty="0" err="1"/>
              <a:t>intracellular</a:t>
            </a:r>
            <a:r>
              <a:rPr lang="it-IT" altLang="it-IT" dirty="0"/>
              <a:t> </a:t>
            </a:r>
            <a:r>
              <a:rPr lang="it-IT" altLang="it-IT" dirty="0" err="1"/>
              <a:t>receptors</a:t>
            </a:r>
            <a:r>
              <a:rPr lang="it-IT" altLang="it-IT" dirty="0"/>
              <a:t> 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 err="1"/>
              <a:t>Signal</a:t>
            </a:r>
            <a:r>
              <a:rPr lang="it-IT" altLang="it-IT" dirty="0"/>
              <a:t> </a:t>
            </a:r>
            <a:r>
              <a:rPr lang="it-IT" altLang="it-IT" dirty="0" err="1"/>
              <a:t>transduction</a:t>
            </a:r>
            <a:r>
              <a:rPr lang="it-IT" altLang="it-IT" dirty="0"/>
              <a:t> and </a:t>
            </a:r>
            <a:r>
              <a:rPr lang="it-IT" altLang="it-IT" dirty="0" err="1"/>
              <a:t>second</a:t>
            </a:r>
            <a:r>
              <a:rPr lang="it-IT" altLang="it-IT" dirty="0"/>
              <a:t> </a:t>
            </a:r>
            <a:r>
              <a:rPr lang="it-IT" altLang="it-IT" dirty="0" err="1"/>
              <a:t>messengers</a:t>
            </a:r>
            <a:r>
              <a:rPr lang="it-IT" altLang="it-IT" dirty="0"/>
              <a:t> 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/>
              <a:t>G-</a:t>
            </a:r>
            <a:r>
              <a:rPr lang="it-IT" altLang="it-IT" dirty="0" err="1"/>
              <a:t>protein</a:t>
            </a:r>
            <a:r>
              <a:rPr lang="it-IT" altLang="it-IT" dirty="0"/>
              <a:t>-</a:t>
            </a:r>
            <a:r>
              <a:rPr lang="it-IT" altLang="it-IT" dirty="0" err="1"/>
              <a:t>coupled</a:t>
            </a:r>
            <a:r>
              <a:rPr lang="it-IT" altLang="it-IT" dirty="0"/>
              <a:t> </a:t>
            </a:r>
            <a:r>
              <a:rPr lang="it-IT" altLang="it-IT" dirty="0" err="1"/>
              <a:t>receptors</a:t>
            </a:r>
            <a:r>
              <a:rPr lang="it-IT" altLang="it-IT" dirty="0"/>
              <a:t>. </a:t>
            </a:r>
            <a:r>
              <a:rPr lang="it-IT" altLang="it-IT" dirty="0" err="1"/>
              <a:t>Receptor</a:t>
            </a:r>
            <a:r>
              <a:rPr lang="it-IT" altLang="it-IT" dirty="0"/>
              <a:t> </a:t>
            </a:r>
            <a:r>
              <a:rPr lang="it-IT" altLang="it-IT" dirty="0" err="1"/>
              <a:t>tyrosine</a:t>
            </a:r>
            <a:r>
              <a:rPr lang="it-IT" altLang="it-IT" dirty="0"/>
              <a:t> </a:t>
            </a:r>
            <a:r>
              <a:rPr lang="it-IT" altLang="it-IT" dirty="0" err="1"/>
              <a:t>kinase</a:t>
            </a:r>
            <a:endParaRPr lang="it-IT" altLang="it-IT" dirty="0"/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it-IT" altLang="it-IT" dirty="0" err="1"/>
              <a:t>Role</a:t>
            </a:r>
            <a:r>
              <a:rPr lang="it-IT" altLang="it-IT" dirty="0"/>
              <a:t> of </a:t>
            </a:r>
            <a:r>
              <a:rPr lang="it-IT" altLang="it-IT" dirty="0" err="1"/>
              <a:t>protein</a:t>
            </a:r>
            <a:r>
              <a:rPr lang="it-IT" altLang="it-IT" dirty="0"/>
              <a:t> </a:t>
            </a:r>
            <a:r>
              <a:rPr lang="it-IT" altLang="it-IT" dirty="0" err="1"/>
              <a:t>kinases</a:t>
            </a:r>
            <a:r>
              <a:rPr lang="it-IT" altLang="it-IT" dirty="0"/>
              <a:t> and </a:t>
            </a:r>
            <a:r>
              <a:rPr lang="it-IT" altLang="it-IT" dirty="0" err="1"/>
              <a:t>phosphatases</a:t>
            </a:r>
            <a:r>
              <a:rPr lang="it-IT" altLang="it-IT" dirty="0"/>
              <a:t> in the </a:t>
            </a:r>
            <a:r>
              <a:rPr lang="it-IT" altLang="it-IT" dirty="0" err="1"/>
              <a:t>cellular</a:t>
            </a:r>
            <a:r>
              <a:rPr lang="it-IT" altLang="it-IT" dirty="0"/>
              <a:t> </a:t>
            </a:r>
            <a:r>
              <a:rPr lang="it-IT" altLang="it-IT" dirty="0" err="1"/>
              <a:t>response</a:t>
            </a:r>
            <a:endParaRPr lang="it-IT" altLang="it-IT" dirty="0"/>
          </a:p>
          <a:p>
            <a:pPr>
              <a:spcBef>
                <a:spcPct val="0"/>
              </a:spcBef>
              <a:buNone/>
              <a:defRPr/>
            </a:pPr>
            <a:endParaRPr lang="it-IT" alt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3337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982851-8C09-584E-B369-5146465E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err="1"/>
              <a:t>Biomarkers</a:t>
            </a:r>
            <a:r>
              <a:rPr lang="it-IT" b="1" dirty="0"/>
              <a:t> </a:t>
            </a:r>
            <a:br>
              <a:rPr lang="it-IT" b="1" dirty="0"/>
            </a:br>
            <a:r>
              <a:rPr lang="it-IT" b="1" dirty="0"/>
              <a:t>in human </a:t>
            </a:r>
            <a:r>
              <a:rPr lang="it-IT" b="1" dirty="0" err="1"/>
              <a:t>reproduction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257589-DBCC-1F4D-994A-39CC36844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7450" y="1002152"/>
            <a:ext cx="6598272" cy="48536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it-IT" altLang="it-IT" b="1" dirty="0">
                <a:solidFill>
                  <a:schemeClr val="accent1"/>
                </a:solidFill>
              </a:rPr>
              <a:t>The </a:t>
            </a:r>
            <a:r>
              <a:rPr lang="it-IT" altLang="it-IT" b="1" dirty="0" err="1">
                <a:solidFill>
                  <a:schemeClr val="accent1"/>
                </a:solidFill>
              </a:rPr>
              <a:t>role</a:t>
            </a:r>
            <a:r>
              <a:rPr lang="it-IT" altLang="it-IT" b="1" dirty="0">
                <a:solidFill>
                  <a:schemeClr val="accent1"/>
                </a:solidFill>
              </a:rPr>
              <a:t> of </a:t>
            </a:r>
            <a:r>
              <a:rPr lang="it-IT" altLang="it-IT" b="1" dirty="0" err="1">
                <a:solidFill>
                  <a:schemeClr val="accent1"/>
                </a:solidFill>
              </a:rPr>
              <a:t>cytokines</a:t>
            </a:r>
            <a:r>
              <a:rPr lang="it-IT" altLang="it-IT" b="1" dirty="0">
                <a:solidFill>
                  <a:schemeClr val="accent1"/>
                </a:solidFill>
              </a:rPr>
              <a:t> in </a:t>
            </a:r>
            <a:r>
              <a:rPr lang="it-IT" altLang="it-IT" b="1" dirty="0" err="1">
                <a:solidFill>
                  <a:schemeClr val="accent1"/>
                </a:solidFill>
              </a:rPr>
              <a:t>fertility</a:t>
            </a:r>
            <a:r>
              <a:rPr lang="it-IT" altLang="it-IT" b="1" dirty="0">
                <a:solidFill>
                  <a:schemeClr val="accent1"/>
                </a:solidFill>
              </a:rPr>
              <a:t> and </a:t>
            </a:r>
            <a:r>
              <a:rPr lang="it-IT" altLang="it-IT" b="1" dirty="0" err="1">
                <a:solidFill>
                  <a:schemeClr val="accent1"/>
                </a:solidFill>
              </a:rPr>
              <a:t>infertility</a:t>
            </a:r>
            <a:r>
              <a:rPr lang="it-IT" altLang="it-IT" b="1" dirty="0">
                <a:solidFill>
                  <a:schemeClr val="accent1"/>
                </a:solidFill>
              </a:rPr>
              <a:t> </a:t>
            </a:r>
            <a:r>
              <a:rPr lang="it-IT" altLang="it-IT" b="1" dirty="0" err="1">
                <a:solidFill>
                  <a:schemeClr val="accent1"/>
                </a:solidFill>
              </a:rPr>
              <a:t>disorders</a:t>
            </a:r>
            <a:endParaRPr lang="it-IT" altLang="it-IT" b="1" dirty="0">
              <a:solidFill>
                <a:schemeClr val="accent1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it-IT" altLang="it-IT" b="1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it-IT" altLang="it-IT" b="1" dirty="0" err="1">
                <a:solidFill>
                  <a:schemeClr val="accent1"/>
                </a:solidFill>
              </a:rPr>
              <a:t>Biomarkers</a:t>
            </a:r>
            <a:r>
              <a:rPr lang="it-IT" altLang="it-IT" b="1" dirty="0">
                <a:solidFill>
                  <a:schemeClr val="accent1"/>
                </a:solidFill>
              </a:rPr>
              <a:t> of </a:t>
            </a:r>
            <a:r>
              <a:rPr lang="it-IT" altLang="it-IT" b="1" dirty="0" err="1">
                <a:solidFill>
                  <a:schemeClr val="accent1"/>
                </a:solidFill>
              </a:rPr>
              <a:t>ovarian</a:t>
            </a:r>
            <a:r>
              <a:rPr lang="it-IT" altLang="it-IT" b="1" dirty="0">
                <a:solidFill>
                  <a:schemeClr val="accent1"/>
                </a:solidFill>
              </a:rPr>
              <a:t> </a:t>
            </a:r>
            <a:r>
              <a:rPr lang="it-IT" altLang="it-IT" b="1" dirty="0" err="1">
                <a:solidFill>
                  <a:schemeClr val="accent1"/>
                </a:solidFill>
              </a:rPr>
              <a:t>response</a:t>
            </a:r>
            <a:endParaRPr lang="it-IT" altLang="it-IT" b="1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endParaRPr lang="it-IT" b="1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it-IT" b="1" dirty="0">
                <a:solidFill>
                  <a:schemeClr val="accent1"/>
                </a:solidFill>
              </a:rPr>
              <a:t>MEDLINE on the </a:t>
            </a:r>
            <a:r>
              <a:rPr lang="it-IT" b="1" dirty="0" err="1">
                <a:solidFill>
                  <a:schemeClr val="accent1"/>
                </a:solidFill>
              </a:rPr>
              <a:t>potential</a:t>
            </a:r>
            <a:r>
              <a:rPr lang="it-IT" b="1" dirty="0">
                <a:solidFill>
                  <a:schemeClr val="accent1"/>
                </a:solidFill>
              </a:rPr>
              <a:t> </a:t>
            </a:r>
            <a:r>
              <a:rPr lang="it-IT" b="1" dirty="0" err="1">
                <a:solidFill>
                  <a:schemeClr val="accent1"/>
                </a:solidFill>
              </a:rPr>
              <a:t>molecular</a:t>
            </a:r>
            <a:r>
              <a:rPr lang="it-IT" b="1" dirty="0">
                <a:solidFill>
                  <a:schemeClr val="accent1"/>
                </a:solidFill>
              </a:rPr>
              <a:t> </a:t>
            </a:r>
            <a:r>
              <a:rPr lang="it-IT" b="1" dirty="0" err="1">
                <a:solidFill>
                  <a:schemeClr val="accent1"/>
                </a:solidFill>
              </a:rPr>
              <a:t>markers</a:t>
            </a:r>
            <a:r>
              <a:rPr lang="it-IT" b="1" dirty="0">
                <a:solidFill>
                  <a:schemeClr val="accent1"/>
                </a:solidFill>
              </a:rPr>
              <a:t> to be </a:t>
            </a:r>
            <a:r>
              <a:rPr lang="it-IT" b="1" dirty="0" err="1">
                <a:solidFill>
                  <a:schemeClr val="accent1"/>
                </a:solidFill>
              </a:rPr>
              <a:t>used</a:t>
            </a:r>
            <a:r>
              <a:rPr lang="it-IT" b="1" dirty="0">
                <a:solidFill>
                  <a:schemeClr val="accent1"/>
                </a:solidFill>
              </a:rPr>
              <a:t> in the </a:t>
            </a:r>
            <a:r>
              <a:rPr lang="it-IT" b="1" dirty="0" err="1">
                <a:solidFill>
                  <a:schemeClr val="accent1"/>
                </a:solidFill>
              </a:rPr>
              <a:t>field</a:t>
            </a:r>
            <a:r>
              <a:rPr lang="it-IT" b="1" dirty="0">
                <a:solidFill>
                  <a:schemeClr val="accent1"/>
                </a:solidFill>
              </a:rPr>
              <a:t> of </a:t>
            </a:r>
            <a:r>
              <a:rPr lang="it-IT" b="1" dirty="0" err="1">
                <a:solidFill>
                  <a:schemeClr val="accent1"/>
                </a:solidFill>
              </a:rPr>
              <a:t>animal</a:t>
            </a:r>
            <a:r>
              <a:rPr lang="it-IT" b="1" dirty="0">
                <a:solidFill>
                  <a:schemeClr val="accent1"/>
                </a:solidFill>
              </a:rPr>
              <a:t> and human </a:t>
            </a:r>
            <a:r>
              <a:rPr lang="it-IT" b="1" dirty="0" err="1">
                <a:solidFill>
                  <a:schemeClr val="accent1"/>
                </a:solidFill>
              </a:rPr>
              <a:t>reproduction</a:t>
            </a:r>
            <a:endParaRPr lang="it-IT" b="1" dirty="0">
              <a:solidFill>
                <a:schemeClr val="accent1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20234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487AB2-0C34-784F-AD1E-78F4F2FBC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Lab. </a:t>
            </a:r>
            <a:r>
              <a:rPr lang="it-IT" b="1" dirty="0" err="1"/>
              <a:t>activities</a:t>
            </a:r>
            <a:endParaRPr lang="it-IT" alt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3AC9E-67ED-2B41-8ECE-7F3FA27F6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796" y="803186"/>
            <a:ext cx="8509819" cy="5248622"/>
          </a:xfrm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Ø"/>
            </a:pPr>
            <a:r>
              <a:rPr lang="it-IT" altLang="it-IT" sz="2400" dirty="0"/>
              <a:t>MTT </a:t>
            </a:r>
            <a:r>
              <a:rPr lang="it-IT" altLang="it-IT" sz="2400" dirty="0" err="1"/>
              <a:t>assay</a:t>
            </a:r>
            <a:endParaRPr lang="it-IT" altLang="it-IT" sz="2400" dirty="0"/>
          </a:p>
          <a:p>
            <a:pPr lvl="2">
              <a:buFont typeface="Wingdings" pitchFamily="2" charset="2"/>
              <a:buChar char="Ø"/>
            </a:pPr>
            <a:r>
              <a:rPr lang="it-IT" altLang="it-IT" sz="2400" dirty="0" err="1"/>
              <a:t>Enzyme-linked</a:t>
            </a:r>
            <a:r>
              <a:rPr lang="it-IT" altLang="it-IT" sz="2400" dirty="0"/>
              <a:t> </a:t>
            </a:r>
            <a:r>
              <a:rPr lang="it-IT" altLang="it-IT" sz="2400" dirty="0" err="1"/>
              <a:t>immunosorbent</a:t>
            </a:r>
            <a:r>
              <a:rPr lang="it-IT" altLang="it-IT" sz="2400" dirty="0"/>
              <a:t> </a:t>
            </a:r>
            <a:r>
              <a:rPr lang="it-IT" altLang="it-IT" sz="2400" dirty="0" err="1"/>
              <a:t>assay</a:t>
            </a:r>
            <a:r>
              <a:rPr lang="it-IT" altLang="it-IT" sz="2400" dirty="0"/>
              <a:t> (ELISA)</a:t>
            </a:r>
          </a:p>
          <a:p>
            <a:pPr lvl="2">
              <a:buFont typeface="Wingdings" pitchFamily="2" charset="2"/>
              <a:buChar char="Ø"/>
            </a:pPr>
            <a:r>
              <a:rPr lang="it-IT" altLang="it-IT" sz="2400" dirty="0"/>
              <a:t>Lab. Of </a:t>
            </a:r>
            <a:r>
              <a:rPr lang="it-IT" altLang="it-IT" sz="2400" dirty="0" err="1"/>
              <a:t>Bioinformatic</a:t>
            </a:r>
            <a:r>
              <a:rPr lang="it-IT" altLang="it-IT" sz="2400" dirty="0"/>
              <a:t> on </a:t>
            </a:r>
            <a:r>
              <a:rPr lang="it-IT" altLang="it-IT" sz="2400" dirty="0" err="1"/>
              <a:t>GPCRs</a:t>
            </a: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425588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84722D-C6C4-9B4B-91FE-1C91EE21F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Week</a:t>
            </a:r>
            <a:br>
              <a:rPr lang="it-IT" dirty="0"/>
            </a:br>
            <a:r>
              <a:rPr lang="it-IT" dirty="0"/>
              <a:t>6-10 March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8A6D1692-D49B-F649-8586-3AF399F91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36840"/>
              </p:ext>
            </p:extLst>
          </p:nvPr>
        </p:nvGraphicFramePr>
        <p:xfrm>
          <a:off x="4747927" y="610289"/>
          <a:ext cx="6813551" cy="5330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4618">
                  <a:extLst>
                    <a:ext uri="{9D8B030D-6E8A-4147-A177-3AD203B41FA5}">
                      <a16:colId xmlns:a16="http://schemas.microsoft.com/office/drawing/2014/main" val="3957637227"/>
                    </a:ext>
                  </a:extLst>
                </a:gridCol>
                <a:gridCol w="1155414">
                  <a:extLst>
                    <a:ext uri="{9D8B030D-6E8A-4147-A177-3AD203B41FA5}">
                      <a16:colId xmlns:a16="http://schemas.microsoft.com/office/drawing/2014/main" val="176867515"/>
                    </a:ext>
                  </a:extLst>
                </a:gridCol>
                <a:gridCol w="1155414">
                  <a:extLst>
                    <a:ext uri="{9D8B030D-6E8A-4147-A177-3AD203B41FA5}">
                      <a16:colId xmlns:a16="http://schemas.microsoft.com/office/drawing/2014/main" val="4249806587"/>
                    </a:ext>
                  </a:extLst>
                </a:gridCol>
                <a:gridCol w="1151956">
                  <a:extLst>
                    <a:ext uri="{9D8B030D-6E8A-4147-A177-3AD203B41FA5}">
                      <a16:colId xmlns:a16="http://schemas.microsoft.com/office/drawing/2014/main" val="873654371"/>
                    </a:ext>
                  </a:extLst>
                </a:gridCol>
                <a:gridCol w="1120840">
                  <a:extLst>
                    <a:ext uri="{9D8B030D-6E8A-4147-A177-3AD203B41FA5}">
                      <a16:colId xmlns:a16="http://schemas.microsoft.com/office/drawing/2014/main" val="428992645"/>
                    </a:ext>
                  </a:extLst>
                </a:gridCol>
                <a:gridCol w="1115309">
                  <a:extLst>
                    <a:ext uri="{9D8B030D-6E8A-4147-A177-3AD203B41FA5}">
                      <a16:colId xmlns:a16="http://schemas.microsoft.com/office/drawing/2014/main" val="1411059393"/>
                    </a:ext>
                  </a:extLst>
                </a:gridCol>
              </a:tblGrid>
              <a:tr h="137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Time 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Monday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Tuesday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Wednesday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Thursday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Friday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759256089"/>
                  </a:ext>
                </a:extLst>
              </a:tr>
              <a:tr h="137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9.00-10.00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25182649"/>
                  </a:ext>
                </a:extLst>
              </a:tr>
              <a:tr h="6516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10.00-11.00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21640183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98345"/>
                  </a:ext>
                </a:extLst>
              </a:tr>
              <a:tr h="7123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11.00-12.00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999789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12.00-13.00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717550971"/>
                  </a:ext>
                </a:extLst>
              </a:tr>
              <a:tr h="78945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99112"/>
                  </a:ext>
                </a:extLst>
              </a:tr>
              <a:tr h="154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15328562"/>
                  </a:ext>
                </a:extLst>
              </a:tr>
              <a:tr h="8594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14.00-15.00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Biomarkers in human reproduction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(Battista)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954937303"/>
                  </a:ext>
                </a:extLst>
              </a:tr>
              <a:tr h="3930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15.00-16.00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44845712"/>
                  </a:ext>
                </a:extLst>
              </a:tr>
              <a:tr h="82016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Biomarkers in human reproduction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(Battista)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99271"/>
                  </a:ext>
                </a:extLst>
              </a:tr>
              <a:tr h="7860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16.00-17.00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Biomarkers in human reproduction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(Battista)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68652575"/>
                  </a:ext>
                </a:extLst>
              </a:tr>
              <a:tr h="76099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Biomarkers in human reproduction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(Battista)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5111"/>
                  </a:ext>
                </a:extLst>
              </a:tr>
              <a:tr h="137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17.00-18.00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2225811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512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84722D-C6C4-9B4B-91FE-1C91EE21F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Week</a:t>
            </a:r>
            <a:br>
              <a:rPr lang="it-IT" dirty="0"/>
            </a:br>
            <a:r>
              <a:rPr lang="it-IT" dirty="0"/>
              <a:t>13-17 March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10F512F-EA64-2046-BE92-39494F946C92}"/>
              </a:ext>
            </a:extLst>
          </p:cNvPr>
          <p:cNvSpPr/>
          <p:nvPr/>
        </p:nvSpPr>
        <p:spPr>
          <a:xfrm>
            <a:off x="6096000" y="1622323"/>
            <a:ext cx="3446206" cy="1806677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D30D15B-FCF4-4A52-60A0-2B4C97307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130454"/>
              </p:ext>
            </p:extLst>
          </p:nvPr>
        </p:nvGraphicFramePr>
        <p:xfrm>
          <a:off x="4747927" y="610289"/>
          <a:ext cx="6813551" cy="5330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4618">
                  <a:extLst>
                    <a:ext uri="{9D8B030D-6E8A-4147-A177-3AD203B41FA5}">
                      <a16:colId xmlns:a16="http://schemas.microsoft.com/office/drawing/2014/main" val="3957637227"/>
                    </a:ext>
                  </a:extLst>
                </a:gridCol>
                <a:gridCol w="1155414">
                  <a:extLst>
                    <a:ext uri="{9D8B030D-6E8A-4147-A177-3AD203B41FA5}">
                      <a16:colId xmlns:a16="http://schemas.microsoft.com/office/drawing/2014/main" val="176867515"/>
                    </a:ext>
                  </a:extLst>
                </a:gridCol>
                <a:gridCol w="1155414">
                  <a:extLst>
                    <a:ext uri="{9D8B030D-6E8A-4147-A177-3AD203B41FA5}">
                      <a16:colId xmlns:a16="http://schemas.microsoft.com/office/drawing/2014/main" val="4249806587"/>
                    </a:ext>
                  </a:extLst>
                </a:gridCol>
                <a:gridCol w="1151956">
                  <a:extLst>
                    <a:ext uri="{9D8B030D-6E8A-4147-A177-3AD203B41FA5}">
                      <a16:colId xmlns:a16="http://schemas.microsoft.com/office/drawing/2014/main" val="873654371"/>
                    </a:ext>
                  </a:extLst>
                </a:gridCol>
                <a:gridCol w="1120840">
                  <a:extLst>
                    <a:ext uri="{9D8B030D-6E8A-4147-A177-3AD203B41FA5}">
                      <a16:colId xmlns:a16="http://schemas.microsoft.com/office/drawing/2014/main" val="428992645"/>
                    </a:ext>
                  </a:extLst>
                </a:gridCol>
                <a:gridCol w="1115309">
                  <a:extLst>
                    <a:ext uri="{9D8B030D-6E8A-4147-A177-3AD203B41FA5}">
                      <a16:colId xmlns:a16="http://schemas.microsoft.com/office/drawing/2014/main" val="1411059393"/>
                    </a:ext>
                  </a:extLst>
                </a:gridCol>
              </a:tblGrid>
              <a:tr h="137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Time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Monday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Tuesday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Wednesday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Thursday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Friday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759256089"/>
                  </a:ext>
                </a:extLst>
              </a:tr>
              <a:tr h="137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9.00-10.00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25182649"/>
                  </a:ext>
                </a:extLst>
              </a:tr>
              <a:tr h="6516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10.00-11.00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Laboratory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SEMINAR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21640183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105010"/>
                  </a:ext>
                </a:extLst>
              </a:tr>
              <a:tr h="7123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11.00-12.00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Biomarkers in human reproduction</a:t>
                      </a:r>
                      <a:endParaRPr lang="it-IT" sz="10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(Battista)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999789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12.00-13.00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Biomarkers in human reproduction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(Battista</a:t>
                      </a:r>
                      <a:r>
                        <a:rPr lang="en-US" sz="800" dirty="0">
                          <a:effectLst/>
                        </a:rPr>
                        <a:t>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717550971"/>
                  </a:ext>
                </a:extLst>
              </a:tr>
              <a:tr h="78945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188104"/>
                  </a:ext>
                </a:extLst>
              </a:tr>
              <a:tr h="154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15328562"/>
                  </a:ext>
                </a:extLst>
              </a:tr>
              <a:tr h="8594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14.00-15.00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Lab of Bioinformatic</a:t>
                      </a:r>
                      <a:endParaRPr lang="it-IT" sz="1000" dirty="0">
                        <a:effectLst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Laboratory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954937303"/>
                  </a:ext>
                </a:extLst>
              </a:tr>
              <a:tr h="3930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15.00-16.00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</a:rPr>
                        <a:t>Lab of Bioinformatic</a:t>
                      </a:r>
                      <a:endParaRPr lang="it-IT" sz="800" dirty="0">
                        <a:effectLst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44845712"/>
                  </a:ext>
                </a:extLst>
              </a:tr>
              <a:tr h="82016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420351"/>
                  </a:ext>
                </a:extLst>
              </a:tr>
              <a:tr h="7860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16.00-17.00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Biomarkers in human reproduction</a:t>
                      </a:r>
                      <a:endParaRPr lang="it-IT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effectLst/>
                        </a:rPr>
                        <a:t>Lab of Bioinformatic</a:t>
                      </a:r>
                      <a:endParaRPr lang="it-IT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68652575"/>
                  </a:ext>
                </a:extLst>
              </a:tr>
              <a:tr h="76099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717261"/>
                  </a:ext>
                </a:extLst>
              </a:tr>
              <a:tr h="137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17.00-18.00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2225811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076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84722D-C6C4-9B4B-91FE-1C91EE21F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Week</a:t>
            </a:r>
            <a:br>
              <a:rPr lang="it-IT" dirty="0"/>
            </a:br>
            <a:r>
              <a:rPr lang="it-IT" dirty="0"/>
              <a:t>20-24 March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1994ED7-F2ED-8C47-A012-194D38B0B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441454"/>
              </p:ext>
            </p:extLst>
          </p:nvPr>
        </p:nvGraphicFramePr>
        <p:xfrm>
          <a:off x="4911919" y="516952"/>
          <a:ext cx="6872747" cy="5292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2681">
                  <a:extLst>
                    <a:ext uri="{9D8B030D-6E8A-4147-A177-3AD203B41FA5}">
                      <a16:colId xmlns:a16="http://schemas.microsoft.com/office/drawing/2014/main" val="3765388172"/>
                    </a:ext>
                  </a:extLst>
                </a:gridCol>
                <a:gridCol w="1210786">
                  <a:extLst>
                    <a:ext uri="{9D8B030D-6E8A-4147-A177-3AD203B41FA5}">
                      <a16:colId xmlns:a16="http://schemas.microsoft.com/office/drawing/2014/main" val="4091450605"/>
                    </a:ext>
                  </a:extLst>
                </a:gridCol>
                <a:gridCol w="1165452">
                  <a:extLst>
                    <a:ext uri="{9D8B030D-6E8A-4147-A177-3AD203B41FA5}">
                      <a16:colId xmlns:a16="http://schemas.microsoft.com/office/drawing/2014/main" val="3251520649"/>
                    </a:ext>
                  </a:extLst>
                </a:gridCol>
                <a:gridCol w="1161964">
                  <a:extLst>
                    <a:ext uri="{9D8B030D-6E8A-4147-A177-3AD203B41FA5}">
                      <a16:colId xmlns:a16="http://schemas.microsoft.com/office/drawing/2014/main" val="2143985045"/>
                    </a:ext>
                  </a:extLst>
                </a:gridCol>
                <a:gridCol w="1120117">
                  <a:extLst>
                    <a:ext uri="{9D8B030D-6E8A-4147-A177-3AD203B41FA5}">
                      <a16:colId xmlns:a16="http://schemas.microsoft.com/office/drawing/2014/main" val="2020778920"/>
                    </a:ext>
                  </a:extLst>
                </a:gridCol>
                <a:gridCol w="1111747">
                  <a:extLst>
                    <a:ext uri="{9D8B030D-6E8A-4147-A177-3AD203B41FA5}">
                      <a16:colId xmlns:a16="http://schemas.microsoft.com/office/drawing/2014/main" val="4232855479"/>
                    </a:ext>
                  </a:extLst>
                </a:gridCol>
              </a:tblGrid>
              <a:tr h="158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Time 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Monday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Tuesday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Wednesday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Thursday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Friday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670313723"/>
                  </a:ext>
                </a:extLst>
              </a:tr>
              <a:tr h="158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9.00-10.00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INTERMEDIATE TEST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(BATTISTA – DI BARTOLOMEO)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2935065104"/>
                  </a:ext>
                </a:extLst>
              </a:tr>
              <a:tr h="61936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10.00-11.00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INTERMEDIATE TEST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(BATTISTA - PUCCI)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Laboratory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27903"/>
                  </a:ext>
                </a:extLst>
              </a:tr>
              <a:tr h="37039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420864879"/>
                  </a:ext>
                </a:extLst>
              </a:tr>
              <a:tr h="40764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11.00-12.00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048472"/>
                  </a:ext>
                </a:extLst>
              </a:tr>
              <a:tr h="23936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523553378"/>
                  </a:ext>
                </a:extLst>
              </a:tr>
              <a:tr h="158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12.00-13.00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959970"/>
                  </a:ext>
                </a:extLst>
              </a:tr>
              <a:tr h="247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969375536"/>
                  </a:ext>
                </a:extLst>
              </a:tr>
              <a:tr h="6726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14.00-15.00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Laboratory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3688371232"/>
                  </a:ext>
                </a:extLst>
              </a:tr>
              <a:tr h="4501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15.00-16.00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Biomarkers in human reproduction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(Battista)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519571749"/>
                  </a:ext>
                </a:extLst>
              </a:tr>
              <a:tr h="2720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493782"/>
                  </a:ext>
                </a:extLst>
              </a:tr>
              <a:tr h="36617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15.00-16.00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4052945267"/>
                  </a:ext>
                </a:extLst>
              </a:tr>
              <a:tr h="90031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16.00-17.00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r>
                        <a:rPr lang="en-US" sz="1000" dirty="0">
                          <a:effectLst/>
                        </a:rPr>
                        <a:t> </a:t>
                      </a:r>
                      <a:r>
                        <a:rPr lang="en-US" sz="800" dirty="0">
                          <a:effectLst/>
                        </a:rPr>
                        <a:t>Biomarkers in human reproduction</a:t>
                      </a:r>
                      <a:endParaRPr lang="it-IT" sz="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(Battista)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335603476"/>
                  </a:ext>
                </a:extLst>
              </a:tr>
              <a:tr h="53355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224056"/>
                  </a:ext>
                </a:extLst>
              </a:tr>
              <a:tr h="158669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16.00-17.00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r>
                        <a:rPr lang="en-US" sz="1000" dirty="0">
                          <a:effectLst/>
                        </a:rPr>
                        <a:t> Biomarkers in human reproduction</a:t>
                      </a:r>
                      <a:endParaRPr lang="it-IT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(Battista)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2895813044"/>
                  </a:ext>
                </a:extLst>
              </a:tr>
              <a:tr h="158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>
                          <a:effectLst/>
                        </a:rPr>
                        <a:t>17.00-18.00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12" marR="65212" marT="0" marB="0"/>
                </a:tc>
                <a:extLst>
                  <a:ext uri="{0D108BD9-81ED-4DB2-BD59-A6C34878D82A}">
                    <a16:rowId xmlns:a16="http://schemas.microsoft.com/office/drawing/2014/main" val="15543775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57F4E88-203A-114D-9B18-AA85043EA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01" y="1347774"/>
            <a:ext cx="14082896" cy="552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690013"/>
      </p:ext>
    </p:extLst>
  </p:cSld>
  <p:clrMapOvr>
    <a:masterClrMapping/>
  </p:clrMapOvr>
</p:sld>
</file>

<file path=ppt/theme/theme1.xml><?xml version="1.0" encoding="utf-8"?>
<a:theme xmlns:a="http://schemas.openxmlformats.org/drawingml/2006/main" name="Atlante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Atlante</Template>
  <TotalTime>22982</TotalTime>
  <Words>685</Words>
  <Application>Microsoft Macintosh PowerPoint</Application>
  <PresentationFormat>Widescreen</PresentationFormat>
  <Paragraphs>262</Paragraphs>
  <Slides>10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Calibri</vt:lpstr>
      <vt:lpstr>Calibri Light</vt:lpstr>
      <vt:lpstr>Courier New</vt:lpstr>
      <vt:lpstr>Rockwell</vt:lpstr>
      <vt:lpstr>Wingdings</vt:lpstr>
      <vt:lpstr>Atlante</vt:lpstr>
      <vt:lpstr>Molecular Markers  in Reproduction</vt:lpstr>
      <vt:lpstr>Molecular Markers in Reproduction</vt:lpstr>
      <vt:lpstr>Biomarkers  in human reproduction </vt:lpstr>
      <vt:lpstr>Biomarkers  in human reproduction </vt:lpstr>
      <vt:lpstr>Biomarkers  in human reproduction </vt:lpstr>
      <vt:lpstr>Lab. activities</vt:lpstr>
      <vt:lpstr>Week 6-10 March</vt:lpstr>
      <vt:lpstr>Week 13-17 March</vt:lpstr>
      <vt:lpstr>Week 20-24 March</vt:lpstr>
      <vt:lpstr>Week 27-31 March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Markers  in Reproduction</dc:title>
  <dc:creator>Microsoft Office User</dc:creator>
  <cp:lastModifiedBy>Natalia Battista</cp:lastModifiedBy>
  <cp:revision>113</cp:revision>
  <dcterms:created xsi:type="dcterms:W3CDTF">2020-02-14T10:15:19Z</dcterms:created>
  <dcterms:modified xsi:type="dcterms:W3CDTF">2023-03-06T05:10:34Z</dcterms:modified>
</cp:coreProperties>
</file>