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98" r:id="rId5"/>
    <p:sldId id="296" r:id="rId6"/>
    <p:sldId id="297" r:id="rId7"/>
    <p:sldId id="299" r:id="rId8"/>
    <p:sldId id="304" r:id="rId9"/>
    <p:sldId id="305" r:id="rId10"/>
    <p:sldId id="300" r:id="rId11"/>
    <p:sldId id="306" r:id="rId12"/>
    <p:sldId id="30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146"/>
  </p:normalViewPr>
  <p:slideViewPr>
    <p:cSldViewPr snapToGrid="0">
      <p:cViewPr varScale="1">
        <p:scale>
          <a:sx n="119" d="100"/>
          <a:sy n="119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8089FF"/>
                </a:solidFill>
              </a:rPr>
              <a:t>1.6. La prima </a:t>
            </a:r>
            <a:r>
              <a:rPr lang="it-IT" sz="5400" b="1">
                <a:solidFill>
                  <a:srgbClr val="8089FF"/>
                </a:solidFill>
              </a:rPr>
              <a:t>guerra mondiale (I)</a:t>
            </a:r>
            <a:endParaRPr lang="it-IT" sz="5400" b="1" dirty="0">
              <a:solidFill>
                <a:srgbClr val="8089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A29F886-17CE-B7D6-6D9E-64DA3A4B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Offensive del 1918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847F0D5-2BFB-42FF-539E-814ECB1910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2272745"/>
            <a:ext cx="5181600" cy="3457098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92F77C0-7A10-F050-6ED4-CC6C60CAA6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64648"/>
            <a:ext cx="5181600" cy="3473291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0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A29F886-17CE-B7D6-6D9E-64DA3A4B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Offensive del 1918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DDF9719-15F4-FA2B-C71F-FFA834F705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4889"/>
            <a:ext cx="5181600" cy="34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51FB9D1-3073-8B1B-C933-530FE6231E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64648"/>
            <a:ext cx="5181600" cy="34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63C9553-0834-E99D-3E4A-6C62E1E6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913" y="0"/>
            <a:ext cx="8510587" cy="6858000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germ00b.jpg">
            <a:extLst>
              <a:ext uri="{FF2B5EF4-FFF2-40B4-BE49-F238E27FC236}">
                <a16:creationId xmlns:a16="http://schemas.microsoft.com/office/drawing/2014/main" id="{70859216-D159-B970-3898-86D993C12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99" y="711000"/>
            <a:ext cx="6750001" cy="5436000"/>
          </a:xfrm>
          <a:prstGeom prst="rect">
            <a:avLst/>
          </a:prstGeom>
          <a:noFill/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39417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eventi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giugno 1914</a:t>
            </a:r>
            <a:r>
              <a:rPr lang="it-IT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Gavrilo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 uccide l’arciduca Francesco Ferdinando, erede al trono asburgico, a Sarajevo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Giorni di attesa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luglio 1914</a:t>
            </a:r>
            <a:r>
              <a:rPr lang="it-IT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Inizio della guerra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dall’area balcanica all’Europa al mondo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Serbia, Austria-Ungheria, Russia, Germania (invasione del Belgio neutrale), Francia, Regno Unito, Impero Ottomano, Giappone, Australia, Nuova Zelanda, Unione Sudafricana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 dei due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occidentale e orientale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di posizione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trincee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nuove armi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Italia, Bulgaria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Romania, Portogallo, Grecia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neutrali: Svizzera, Spagna, Paesi Bassi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 Uniti d’America, Cina, Brasile, Cuba, Panama, Costarica, Nicaragua, Honduras, Guatemala, Siam, Liberia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Russia firma la pace di Brest-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Litovsk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4/11 novembre 1918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armistizio e fine del conflitto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163" y="196313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 Dix, </a:t>
            </a: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durante un attacco alle armi chimiche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(1924)</a:t>
            </a:r>
          </a:p>
        </p:txBody>
      </p:sp>
      <p:pic>
        <p:nvPicPr>
          <p:cNvPr id="4" name="Segnaposto contenuto 3" descr="otto dix, la guerra durante un attacco di gas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50" y="1690688"/>
            <a:ext cx="6769100" cy="4533900"/>
          </a:xfr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29735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The Spanish Influenza Pandemic of 1918 - Connecticut History ...">
            <a:extLst>
              <a:ext uri="{FF2B5EF4-FFF2-40B4-BE49-F238E27FC236}">
                <a16:creationId xmlns:a16="http://schemas.microsoft.com/office/drawing/2014/main" id="{318DD4AA-503A-A89A-9277-52319F1270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2286000"/>
            <a:ext cx="2957745" cy="3684588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he 1918 Spanish flu: How lessons learned apply to today's COVID-19  pandemic - ABC7 Los Angeles">
            <a:extLst>
              <a:ext uri="{FF2B5EF4-FFF2-40B4-BE49-F238E27FC236}">
                <a16:creationId xmlns:a16="http://schemas.microsoft.com/office/drawing/2014/main" id="{75500BB1-C9E8-EFC7-BF62-74518CD73E8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0"/>
            <a:ext cx="4064000" cy="2286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Dartmouth Medicine Magazine :: Cold Comfort">
            <a:extLst>
              <a:ext uri="{FF2B5EF4-FFF2-40B4-BE49-F238E27FC236}">
                <a16:creationId xmlns:a16="http://schemas.microsoft.com/office/drawing/2014/main" id="{53B767AD-CA0D-01FF-07BE-2EF3E797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81"/>
            <a:ext cx="6388100" cy="42164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What New York Looked Like During the 1918 Flu Pandemic - The New York Times">
            <a:extLst>
              <a:ext uri="{FF2B5EF4-FFF2-40B4-BE49-F238E27FC236}">
                <a16:creationId xmlns:a16="http://schemas.microsoft.com/office/drawing/2014/main" id="{F3A24DA4-6B3B-A98C-DF85-78E88BEC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7880" y="2302918"/>
            <a:ext cx="2794120" cy="3744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ollywood Historian William Mann Compares 1918 Spanish Flu With Coronavirus">
            <a:extLst>
              <a:ext uri="{FF2B5EF4-FFF2-40B4-BE49-F238E27FC236}">
                <a16:creationId xmlns:a16="http://schemas.microsoft.com/office/drawing/2014/main" id="{585236E7-086C-FD2E-307A-8937A956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6000"/>
            <a:ext cx="4073429" cy="2592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Pandemics and social capital: From the Spanish flu of 1918-19 to COVID-19 |  CEPR">
            <a:extLst>
              <a:ext uri="{FF2B5EF4-FFF2-40B4-BE49-F238E27FC236}">
                <a16:creationId xmlns:a16="http://schemas.microsoft.com/office/drawing/2014/main" id="{68A210AB-762B-6C47-EB09-6A3D8C82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429" y="5098174"/>
            <a:ext cx="2268000" cy="1277987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1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massa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(differenti fronti di guerra e ruolo delle colonie)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70.000.000 di soldati mobilitati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13.000.000 circa di morti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30.000.000 di feriti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numerosi prigionieri e dispersi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1915: genocidio degli armeni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1917: rivoluzioni russe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epidemia di «Spagnola»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35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49C50E2-E97F-9809-5996-E47789A5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L’offensiva sul fronte occidentale (1914)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9EED5E-57D2-D66E-AA62-BFAEA6BCED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2298383"/>
            <a:ext cx="5181600" cy="3405822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F7BBFF-9045-B372-0DFC-4CC46EE6B8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2268696"/>
            <a:ext cx="5181600" cy="3465195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7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49C50E2-E97F-9809-5996-E47789A5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 a Ovest, guerra di movimento a Est (1915-1916)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5C3F19-B4A8-B9B3-0822-B6C1DABFDC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7588"/>
            <a:ext cx="5181600" cy="3427412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5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49C50E2-E97F-9809-5996-E47789A5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L’Europa nel 1917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641D2F-B39A-439D-D408-C881A5E89F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2272745"/>
            <a:ext cx="5181600" cy="3457098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D8B6219-E1CA-356E-3204-B2EC38FB2F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84889"/>
            <a:ext cx="5181600" cy="3432810"/>
          </a:xfrm>
          <a:prstGeom prst="rect">
            <a:avLst/>
          </a:prstGeom>
          <a:noFill/>
          <a:ln w="1905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25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254</Words>
  <Application>Microsoft Macintosh PowerPoint</Application>
  <PresentationFormat>Widescreen</PresentationFormat>
  <Paragraphs>75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di Office</vt:lpstr>
      <vt:lpstr>1.6. La prima guerra mondiale (I)</vt:lpstr>
      <vt:lpstr>Presentazione standard di PowerPoint</vt:lpstr>
      <vt:lpstr>Gli eventi</vt:lpstr>
      <vt:lpstr>Otto Dix, La guerra durante un attacco alle armi chimiche (1924)</vt:lpstr>
      <vt:lpstr>Presentazione standard di PowerPoint</vt:lpstr>
      <vt:lpstr>Presentazione standard di PowerPoint</vt:lpstr>
      <vt:lpstr>L’offensiva sul fronte occidentale (1914)</vt:lpstr>
      <vt:lpstr>Stabilizzazione a Ovest, guerra di movimento a Est (1915-1916)</vt:lpstr>
      <vt:lpstr>L’Europa nel 1917</vt:lpstr>
      <vt:lpstr>Offensive del 1918</vt:lpstr>
      <vt:lpstr>Offensive del 1918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69</cp:revision>
  <dcterms:created xsi:type="dcterms:W3CDTF">2025-05-28T06:59:09Z</dcterms:created>
  <dcterms:modified xsi:type="dcterms:W3CDTF">2025-10-05T18:08:09Z</dcterms:modified>
</cp:coreProperties>
</file>