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55" d="100"/>
          <a:sy n="55" d="100"/>
        </p:scale>
        <p:origin x="67"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DIAGNOSTICA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MEDIA, ARTI, CULTURE (LM-65)</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4321588"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189966" y="5372612"/>
            <a:ext cx="4926602"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a:solidFill>
                  <a:schemeClr val="tx1"/>
                </a:solidFill>
                <a:latin typeface="Times New Roman" panose="02020603050405020304" pitchFamily="18" charset="0"/>
                <a:cs typeface="Times New Roman" panose="02020603050405020304" pitchFamily="18" charset="0"/>
              </a:rPr>
              <a:t> VII </a:t>
            </a:r>
            <a:r>
              <a:rPr lang="en-US" sz="2400" i="1" kern="1200" dirty="0" err="1">
                <a:solidFill>
                  <a:schemeClr val="tx1"/>
                </a:solidFill>
                <a:latin typeface="Times New Roman" panose="02020603050405020304" pitchFamily="18" charset="0"/>
                <a:cs typeface="Times New Roman" panose="02020603050405020304" pitchFamily="18" charset="0"/>
              </a:rPr>
              <a:t>Lezione</a:t>
            </a: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REFLECTANCE TRASFORMATION IMAGING (RTI)</a:t>
            </a:r>
          </a:p>
          <a:p>
            <a:endParaRPr lang="it-IT" sz="2400" dirty="0"/>
          </a:p>
        </p:txBody>
      </p:sp>
    </p:spTree>
    <p:extLst>
      <p:ext uri="{BB962C8B-B14F-4D97-AF65-F5344CB8AC3E}">
        <p14:creationId xmlns:p14="http://schemas.microsoft.com/office/powerpoint/2010/main" val="228805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3" name="CasellaDiTesto 2">
            <a:extLst>
              <a:ext uri="{FF2B5EF4-FFF2-40B4-BE49-F238E27FC236}">
                <a16:creationId xmlns:a16="http://schemas.microsoft.com/office/drawing/2014/main" id="{458A7472-C0BB-640C-6D8F-F4CB52BFD201}"/>
              </a:ext>
            </a:extLst>
          </p:cNvPr>
          <p:cNvSpPr txBox="1"/>
          <p:nvPr/>
        </p:nvSpPr>
        <p:spPr>
          <a:xfrm>
            <a:off x="5694587" y="-324020"/>
            <a:ext cx="6335701" cy="1938992"/>
          </a:xfrm>
          <a:prstGeom prst="rect">
            <a:avLst/>
          </a:prstGeom>
          <a:noFill/>
        </p:spPr>
        <p:txBody>
          <a:bodyPr wrap="square" rtlCol="0">
            <a:spAutoFit/>
          </a:bodyPr>
          <a:lstStyle/>
          <a:p>
            <a:pPr algn="ctr"/>
            <a:endParaRPr lang="en-US" sz="32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REFLECTANCE TRASFORMATION IMAGING (RTI)</a:t>
            </a:r>
          </a:p>
          <a:p>
            <a:endParaRPr lang="it-IT" sz="2400" dirty="0"/>
          </a:p>
        </p:txBody>
      </p:sp>
      <p:sp>
        <p:nvSpPr>
          <p:cNvPr id="7" name="CasellaDiTesto 6">
            <a:extLst>
              <a:ext uri="{FF2B5EF4-FFF2-40B4-BE49-F238E27FC236}">
                <a16:creationId xmlns:a16="http://schemas.microsoft.com/office/drawing/2014/main" id="{4D79409E-A4B0-7627-4504-A00045D74C8B}"/>
              </a:ext>
            </a:extLst>
          </p:cNvPr>
          <p:cNvSpPr txBox="1"/>
          <p:nvPr/>
        </p:nvSpPr>
        <p:spPr>
          <a:xfrm>
            <a:off x="61992" y="1332051"/>
            <a:ext cx="12192000" cy="3170099"/>
          </a:xfrm>
          <a:prstGeom prst="rect">
            <a:avLst/>
          </a:prstGeom>
          <a:noFill/>
        </p:spPr>
        <p:txBody>
          <a:bodyPr wrap="square" rtlCol="0">
            <a:spAutoFit/>
          </a:bodyPr>
          <a:lstStyle/>
          <a:p>
            <a:r>
              <a:rPr lang="it-IT" sz="2000" dirty="0" err="1">
                <a:latin typeface="Times New Roman" panose="02020603050405020304" pitchFamily="18" charset="0"/>
                <a:cs typeface="Times New Roman" panose="02020603050405020304" pitchFamily="18" charset="0"/>
              </a:rPr>
              <a:t>Reflectance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Transformation</a:t>
            </a:r>
            <a:r>
              <a:rPr lang="it-IT" sz="2000" dirty="0">
                <a:latin typeface="Times New Roman" panose="02020603050405020304" pitchFamily="18" charset="0"/>
                <a:cs typeface="Times New Roman" panose="02020603050405020304" pitchFamily="18" charset="0"/>
              </a:rPr>
              <a:t> Imaging (RTI) è una tecnica di fotografia computazionale che cattura la forma e il colore della superficie del manufatto e consente la </a:t>
            </a:r>
            <a:r>
              <a:rPr lang="it-IT" sz="2000" dirty="0" err="1">
                <a:latin typeface="Times New Roman" panose="02020603050405020304" pitchFamily="18" charset="0"/>
                <a:cs typeface="Times New Roman" panose="02020603050405020304" pitchFamily="18" charset="0"/>
              </a:rPr>
              <a:t>riilluminazione</a:t>
            </a:r>
            <a:r>
              <a:rPr lang="it-IT" sz="2000" dirty="0">
                <a:latin typeface="Times New Roman" panose="02020603050405020304" pitchFamily="18" charset="0"/>
                <a:cs typeface="Times New Roman" panose="02020603050405020304" pitchFamily="18" charset="0"/>
              </a:rPr>
              <a:t> interattiva del soggetto da qualsiasi direzione della luce.</a:t>
            </a:r>
            <a:r>
              <a:rPr lang="it-IT" sz="2000" b="0" i="0" dirty="0">
                <a:effectLst/>
                <a:latin typeface="Times New Roman" panose="02020603050405020304" pitchFamily="18" charset="0"/>
                <a:cs typeface="Times New Roman" panose="02020603050405020304" pitchFamily="18" charset="0"/>
              </a:rPr>
              <a:t> La Tecnica RTI rientra nella diagnostica multispettrale non invasiva d’avanguardia e permette di studiare la morfologia superficiale di qualunque genere di manufatto, consentendo di ottenere informazioni fondamentali celate alla luce visibile. La procedura prevede l’applicazione di metodi fotografici per caratterizzare la superficie. Tali informazioni sono tradotte in un’immagine composita digitale che descrive, per ogni pixel, la cromia e la morfologia superficiale del soggetto indagato. L’acquisizione offre numerosi vantaggi in termini di precisione e versatilità. La vera forza innovativa dell’indagine di diagnostica RTI consiste infatti nella capacità di documentare in modo scientifico e inequivocabile il colore e la reale morfologia tridimensionale delle superfici in un unico documento di facile lettura. </a:t>
            </a:r>
            <a:endParaRPr lang="it-IT" sz="2000" dirty="0">
              <a:latin typeface="Times New Roman" panose="02020603050405020304" pitchFamily="18" charset="0"/>
              <a:cs typeface="Times New Roman" panose="02020603050405020304" pitchFamily="18" charset="0"/>
            </a:endParaRPr>
          </a:p>
        </p:txBody>
      </p:sp>
      <p:sp>
        <p:nvSpPr>
          <p:cNvPr id="8" name="CasellaDiTesto 7">
            <a:extLst>
              <a:ext uri="{FF2B5EF4-FFF2-40B4-BE49-F238E27FC236}">
                <a16:creationId xmlns:a16="http://schemas.microsoft.com/office/drawing/2014/main" id="{C757B129-EE2B-4753-ECED-F23133DC973F}"/>
              </a:ext>
            </a:extLst>
          </p:cNvPr>
          <p:cNvSpPr txBox="1"/>
          <p:nvPr/>
        </p:nvSpPr>
        <p:spPr>
          <a:xfrm>
            <a:off x="7562151" y="6210990"/>
            <a:ext cx="4691841" cy="523220"/>
          </a:xfrm>
          <a:prstGeom prst="rect">
            <a:avLst/>
          </a:prstGeom>
          <a:noFill/>
        </p:spPr>
        <p:txBody>
          <a:bodyPr wrap="square" rtlCol="0">
            <a:spAutoFit/>
          </a:bodyPr>
          <a:lstStyle/>
          <a:p>
            <a:r>
              <a:rPr lang="it-IT" sz="2800" i="1" dirty="0">
                <a:latin typeface="Times New Roman" panose="02020603050405020304" pitchFamily="18" charset="0"/>
                <a:cs typeface="Times New Roman" panose="02020603050405020304" pitchFamily="18" charset="0"/>
              </a:rPr>
              <a:t>CARATTERI GENERALI</a:t>
            </a:r>
          </a:p>
        </p:txBody>
      </p:sp>
      <p:pic>
        <p:nvPicPr>
          <p:cNvPr id="9" name="Immagine 8">
            <a:extLst>
              <a:ext uri="{FF2B5EF4-FFF2-40B4-BE49-F238E27FC236}">
                <a16:creationId xmlns:a16="http://schemas.microsoft.com/office/drawing/2014/main" id="{69E63F6B-35D7-EAFD-1EA1-13E7948099F3}"/>
              </a:ext>
            </a:extLst>
          </p:cNvPr>
          <p:cNvPicPr>
            <a:picLocks noChangeAspect="1"/>
          </p:cNvPicPr>
          <p:nvPr/>
        </p:nvPicPr>
        <p:blipFill>
          <a:blip r:embed="rId3"/>
          <a:stretch>
            <a:fillRect/>
          </a:stretch>
        </p:blipFill>
        <p:spPr>
          <a:xfrm>
            <a:off x="2436964" y="4153801"/>
            <a:ext cx="7620000" cy="2000250"/>
          </a:xfrm>
          <a:prstGeom prst="rect">
            <a:avLst/>
          </a:prstGeom>
        </p:spPr>
      </p:pic>
    </p:spTree>
    <p:extLst>
      <p:ext uri="{BB962C8B-B14F-4D97-AF65-F5344CB8AC3E}">
        <p14:creationId xmlns:p14="http://schemas.microsoft.com/office/powerpoint/2010/main" val="222255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3" name="CasellaDiTesto 2">
            <a:extLst>
              <a:ext uri="{FF2B5EF4-FFF2-40B4-BE49-F238E27FC236}">
                <a16:creationId xmlns:a16="http://schemas.microsoft.com/office/drawing/2014/main" id="{458A7472-C0BB-640C-6D8F-F4CB52BFD201}"/>
              </a:ext>
            </a:extLst>
          </p:cNvPr>
          <p:cNvSpPr txBox="1"/>
          <p:nvPr/>
        </p:nvSpPr>
        <p:spPr>
          <a:xfrm>
            <a:off x="5694587" y="-324020"/>
            <a:ext cx="6335701" cy="1938992"/>
          </a:xfrm>
          <a:prstGeom prst="rect">
            <a:avLst/>
          </a:prstGeom>
          <a:noFill/>
        </p:spPr>
        <p:txBody>
          <a:bodyPr wrap="square" rtlCol="0">
            <a:spAutoFit/>
          </a:bodyPr>
          <a:lstStyle/>
          <a:p>
            <a:pPr algn="ctr"/>
            <a:endParaRPr lang="en-US" sz="32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REFLECTANCE TRASFORMATION IMAGING (RTI)</a:t>
            </a:r>
          </a:p>
          <a:p>
            <a:endParaRPr lang="it-IT" sz="2400" dirty="0"/>
          </a:p>
        </p:txBody>
      </p:sp>
      <p:sp>
        <p:nvSpPr>
          <p:cNvPr id="7" name="CasellaDiTesto 6">
            <a:extLst>
              <a:ext uri="{FF2B5EF4-FFF2-40B4-BE49-F238E27FC236}">
                <a16:creationId xmlns:a16="http://schemas.microsoft.com/office/drawing/2014/main" id="{4D79409E-A4B0-7627-4504-A00045D74C8B}"/>
              </a:ext>
            </a:extLst>
          </p:cNvPr>
          <p:cNvSpPr txBox="1"/>
          <p:nvPr/>
        </p:nvSpPr>
        <p:spPr>
          <a:xfrm>
            <a:off x="0" y="1488109"/>
            <a:ext cx="4781227" cy="2862322"/>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Partendo da una serie di fotografie acquisite con una fotocamera fissa in condizioni di illuminazione variabili, RTI codifica i dati acquisiti in modo compatto, utilizzando funzioni di riflettanza per pixel dipendenti dalla vista, consentendo la generazione di nuove immagini utilizzando qualsiasi direzione della luce nell'emisfero circostante il posto della macchina fotografica.</a:t>
            </a:r>
          </a:p>
        </p:txBody>
      </p:sp>
      <p:sp>
        <p:nvSpPr>
          <p:cNvPr id="8" name="CasellaDiTesto 7">
            <a:extLst>
              <a:ext uri="{FF2B5EF4-FFF2-40B4-BE49-F238E27FC236}">
                <a16:creationId xmlns:a16="http://schemas.microsoft.com/office/drawing/2014/main" id="{C757B129-EE2B-4753-ECED-F23133DC973F}"/>
              </a:ext>
            </a:extLst>
          </p:cNvPr>
          <p:cNvSpPr txBox="1"/>
          <p:nvPr/>
        </p:nvSpPr>
        <p:spPr>
          <a:xfrm>
            <a:off x="7640664" y="5892441"/>
            <a:ext cx="4691841"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TECNICHE</a:t>
            </a:r>
          </a:p>
        </p:txBody>
      </p:sp>
      <p:pic>
        <p:nvPicPr>
          <p:cNvPr id="2" name="Immagine 1">
            <a:extLst>
              <a:ext uri="{FF2B5EF4-FFF2-40B4-BE49-F238E27FC236}">
                <a16:creationId xmlns:a16="http://schemas.microsoft.com/office/drawing/2014/main" id="{55EBBA9B-6B71-0DAB-032D-A419978FDA2D}"/>
              </a:ext>
            </a:extLst>
          </p:cNvPr>
          <p:cNvPicPr>
            <a:picLocks noChangeAspect="1"/>
          </p:cNvPicPr>
          <p:nvPr/>
        </p:nvPicPr>
        <p:blipFill>
          <a:blip r:embed="rId3"/>
          <a:stretch>
            <a:fillRect/>
          </a:stretch>
        </p:blipFill>
        <p:spPr>
          <a:xfrm>
            <a:off x="4903195" y="1986575"/>
            <a:ext cx="7044958" cy="3023587"/>
          </a:xfrm>
          <a:prstGeom prst="rect">
            <a:avLst/>
          </a:prstGeom>
        </p:spPr>
      </p:pic>
    </p:spTree>
    <p:extLst>
      <p:ext uri="{BB962C8B-B14F-4D97-AF65-F5344CB8AC3E}">
        <p14:creationId xmlns:p14="http://schemas.microsoft.com/office/powerpoint/2010/main" val="49693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3" name="CasellaDiTesto 2">
            <a:extLst>
              <a:ext uri="{FF2B5EF4-FFF2-40B4-BE49-F238E27FC236}">
                <a16:creationId xmlns:a16="http://schemas.microsoft.com/office/drawing/2014/main" id="{458A7472-C0BB-640C-6D8F-F4CB52BFD201}"/>
              </a:ext>
            </a:extLst>
          </p:cNvPr>
          <p:cNvSpPr txBox="1"/>
          <p:nvPr/>
        </p:nvSpPr>
        <p:spPr>
          <a:xfrm>
            <a:off x="5694587" y="-324020"/>
            <a:ext cx="6335701" cy="1938992"/>
          </a:xfrm>
          <a:prstGeom prst="rect">
            <a:avLst/>
          </a:prstGeom>
          <a:noFill/>
        </p:spPr>
        <p:txBody>
          <a:bodyPr wrap="square" rtlCol="0">
            <a:spAutoFit/>
          </a:bodyPr>
          <a:lstStyle/>
          <a:p>
            <a:pPr algn="ctr"/>
            <a:endParaRPr lang="en-US" sz="32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REFLECTANCE TRASFORMATION IMAGING (RTI)</a:t>
            </a:r>
          </a:p>
          <a:p>
            <a:endParaRPr lang="it-IT" sz="2400" dirty="0"/>
          </a:p>
        </p:txBody>
      </p:sp>
      <p:sp>
        <p:nvSpPr>
          <p:cNvPr id="7" name="CasellaDiTesto 6">
            <a:extLst>
              <a:ext uri="{FF2B5EF4-FFF2-40B4-BE49-F238E27FC236}">
                <a16:creationId xmlns:a16="http://schemas.microsoft.com/office/drawing/2014/main" id="{4D79409E-A4B0-7627-4504-A00045D74C8B}"/>
              </a:ext>
            </a:extLst>
          </p:cNvPr>
          <p:cNvSpPr txBox="1"/>
          <p:nvPr/>
        </p:nvSpPr>
        <p:spPr>
          <a:xfrm>
            <a:off x="0" y="1371468"/>
            <a:ext cx="6718515" cy="4093428"/>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Le tecniche RTI sono state impiegate in diversi progetti per l'esame virtuale e lo studio dei manufatti del Patrimonio Culturale (fossili di altorilievi, antichi strumenti in pietra, dipinti ad olio, tavolette cuneiformi, collezione numismatica, meccanismo di </a:t>
            </a:r>
            <a:r>
              <a:rPr lang="it-IT" sz="2000" dirty="0" err="1">
                <a:latin typeface="Times New Roman" panose="02020603050405020304" pitchFamily="18" charset="0"/>
                <a:cs typeface="Times New Roman" panose="02020603050405020304" pitchFamily="18" charset="0"/>
              </a:rPr>
              <a:t>Antikythera</a:t>
            </a:r>
            <a:r>
              <a:rPr lang="it-IT" sz="2000" dirty="0">
                <a:latin typeface="Times New Roman" panose="02020603050405020304" pitchFamily="18" charset="0"/>
                <a:cs typeface="Times New Roman" panose="02020603050405020304" pitchFamily="18" charset="0"/>
              </a:rPr>
              <a:t>). In questo campo il modo in cui la luce interagisce con l'oggetto è molto importante perché le caratteristiche del materiale, il comportamento di riflettanza e la tessitura possono offrire importanti spunti percettivi e cognitivi per lo studio dell'opera d'arte. In molti casi la capacità di giocare interattivamente con la luce è più utile della manipolazione di una forma 3D accuratamente campionata, che difficilmente riesce a catturare tutti gli aspetti interessanti dell'opera d'arte.</a:t>
            </a:r>
          </a:p>
        </p:txBody>
      </p:sp>
      <p:sp>
        <p:nvSpPr>
          <p:cNvPr id="8" name="CasellaDiTesto 7">
            <a:extLst>
              <a:ext uri="{FF2B5EF4-FFF2-40B4-BE49-F238E27FC236}">
                <a16:creationId xmlns:a16="http://schemas.microsoft.com/office/drawing/2014/main" id="{C757B129-EE2B-4753-ECED-F23133DC973F}"/>
              </a:ext>
            </a:extLst>
          </p:cNvPr>
          <p:cNvSpPr txBox="1"/>
          <p:nvPr/>
        </p:nvSpPr>
        <p:spPr>
          <a:xfrm>
            <a:off x="7500159" y="5892441"/>
            <a:ext cx="4691841"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APPLICAZIONI ED ESITI</a:t>
            </a:r>
          </a:p>
        </p:txBody>
      </p:sp>
      <p:pic>
        <p:nvPicPr>
          <p:cNvPr id="2" name="Immagine 1">
            <a:extLst>
              <a:ext uri="{FF2B5EF4-FFF2-40B4-BE49-F238E27FC236}">
                <a16:creationId xmlns:a16="http://schemas.microsoft.com/office/drawing/2014/main" id="{9145ED3B-DE1E-7ACF-B0E0-AD4207CE6692}"/>
              </a:ext>
            </a:extLst>
          </p:cNvPr>
          <p:cNvPicPr>
            <a:picLocks noChangeAspect="1"/>
          </p:cNvPicPr>
          <p:nvPr/>
        </p:nvPicPr>
        <p:blipFill>
          <a:blip r:embed="rId3"/>
          <a:stretch>
            <a:fillRect/>
          </a:stretch>
        </p:blipFill>
        <p:spPr>
          <a:xfrm>
            <a:off x="6718515" y="1845519"/>
            <a:ext cx="5371793" cy="3050018"/>
          </a:xfrm>
          <a:prstGeom prst="rect">
            <a:avLst/>
          </a:prstGeom>
        </p:spPr>
      </p:pic>
    </p:spTree>
    <p:extLst>
      <p:ext uri="{BB962C8B-B14F-4D97-AF65-F5344CB8AC3E}">
        <p14:creationId xmlns:p14="http://schemas.microsoft.com/office/powerpoint/2010/main" val="220353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3" name="CasellaDiTesto 2">
            <a:extLst>
              <a:ext uri="{FF2B5EF4-FFF2-40B4-BE49-F238E27FC236}">
                <a16:creationId xmlns:a16="http://schemas.microsoft.com/office/drawing/2014/main" id="{458A7472-C0BB-640C-6D8F-F4CB52BFD201}"/>
              </a:ext>
            </a:extLst>
          </p:cNvPr>
          <p:cNvSpPr txBox="1"/>
          <p:nvPr/>
        </p:nvSpPr>
        <p:spPr>
          <a:xfrm>
            <a:off x="5694587" y="-324020"/>
            <a:ext cx="6335701" cy="1938992"/>
          </a:xfrm>
          <a:prstGeom prst="rect">
            <a:avLst/>
          </a:prstGeom>
          <a:noFill/>
        </p:spPr>
        <p:txBody>
          <a:bodyPr wrap="square" rtlCol="0">
            <a:spAutoFit/>
          </a:bodyPr>
          <a:lstStyle/>
          <a:p>
            <a:pPr algn="ctr"/>
            <a:endParaRPr lang="en-US" sz="3200" i="1" kern="1200" dirty="0">
              <a:solidFill>
                <a:schemeClr val="tx1"/>
              </a:solidFill>
              <a:latin typeface="Times New Roman" panose="02020603050405020304" pitchFamily="18" charset="0"/>
              <a:cs typeface="Times New Roman" panose="02020603050405020304" pitchFamily="18" charset="0"/>
            </a:endParaRPr>
          </a:p>
          <a:p>
            <a:pPr algn="ctr"/>
            <a:r>
              <a:rPr lang="en-US" sz="3200" i="1" kern="1200" dirty="0">
                <a:solidFill>
                  <a:schemeClr val="tx1"/>
                </a:solidFill>
                <a:latin typeface="Times New Roman" panose="02020603050405020304" pitchFamily="18" charset="0"/>
                <a:cs typeface="Times New Roman" panose="02020603050405020304" pitchFamily="18" charset="0"/>
              </a:rPr>
              <a:t>REFLECTANCE TRASFORMATION IMAGING (RTI)</a:t>
            </a:r>
          </a:p>
          <a:p>
            <a:endParaRPr lang="it-IT" sz="2400" dirty="0"/>
          </a:p>
        </p:txBody>
      </p:sp>
      <p:sp>
        <p:nvSpPr>
          <p:cNvPr id="7" name="CasellaDiTesto 6">
            <a:extLst>
              <a:ext uri="{FF2B5EF4-FFF2-40B4-BE49-F238E27FC236}">
                <a16:creationId xmlns:a16="http://schemas.microsoft.com/office/drawing/2014/main" id="{4D79409E-A4B0-7627-4504-A00045D74C8B}"/>
              </a:ext>
            </a:extLst>
          </p:cNvPr>
          <p:cNvSpPr txBox="1"/>
          <p:nvPr/>
        </p:nvSpPr>
        <p:spPr>
          <a:xfrm>
            <a:off x="0" y="1371468"/>
            <a:ext cx="12192000" cy="1938992"/>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Le tecnologie RTI presentano diversi vantaggi:</a:t>
            </a:r>
          </a:p>
          <a:p>
            <a:pPr marL="457200" indent="-457200">
              <a:buAutoNum type="arabicPeriod"/>
            </a:pPr>
            <a:r>
              <a:rPr lang="it-IT" sz="2000" dirty="0">
                <a:latin typeface="Times New Roman" panose="02020603050405020304" pitchFamily="18" charset="0"/>
                <a:cs typeface="Times New Roman" panose="02020603050405020304" pitchFamily="18" charset="0"/>
              </a:rPr>
              <a:t>Hardware poco costoso e ampiamente disponibile (in molti casi, solo una fotocamera digitale e una fonte di luce).</a:t>
            </a:r>
          </a:p>
          <a:p>
            <a:pPr marL="457200" indent="-457200">
              <a:buAutoNum type="arabicPeriod"/>
            </a:pPr>
            <a:r>
              <a:rPr lang="it-IT" sz="2000" dirty="0">
                <a:latin typeface="Times New Roman" panose="02020603050405020304" pitchFamily="18" charset="0"/>
                <a:cs typeface="Times New Roman" panose="02020603050405020304" pitchFamily="18" charset="0"/>
              </a:rPr>
              <a:t>Funziona bene sia su oggetti grandi che molto piccoli con una densità di campionamento e una precisione che la maggior parte degli attuali scanner 3D non è in grado di raggiungere, anche in condizioni di acquisizione ottimali</a:t>
            </a:r>
          </a:p>
          <a:p>
            <a:r>
              <a:rPr lang="it-IT" sz="2000" dirty="0">
                <a:latin typeface="Times New Roman" panose="02020603050405020304" pitchFamily="18" charset="0"/>
                <a:cs typeface="Times New Roman" panose="02020603050405020304" pitchFamily="18" charset="0"/>
              </a:rPr>
              <a:t>Per questi motivi, le tecniche RTI sono ampiamente utilizzate nel campo dei Beni Culturali per gli strumenti di documentazione, fornendo uno strumento prezioso agli specialisti nel processo di analisi e interpretazione.</a:t>
            </a:r>
          </a:p>
        </p:txBody>
      </p:sp>
      <p:sp>
        <p:nvSpPr>
          <p:cNvPr id="8" name="CasellaDiTesto 7">
            <a:extLst>
              <a:ext uri="{FF2B5EF4-FFF2-40B4-BE49-F238E27FC236}">
                <a16:creationId xmlns:a16="http://schemas.microsoft.com/office/drawing/2014/main" id="{C757B129-EE2B-4753-ECED-F23133DC973F}"/>
              </a:ext>
            </a:extLst>
          </p:cNvPr>
          <p:cNvSpPr txBox="1"/>
          <p:nvPr/>
        </p:nvSpPr>
        <p:spPr>
          <a:xfrm>
            <a:off x="7400440" y="5892441"/>
            <a:ext cx="4691841"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VANTAGGI</a:t>
            </a:r>
          </a:p>
        </p:txBody>
      </p:sp>
      <p:pic>
        <p:nvPicPr>
          <p:cNvPr id="2" name="Immagine 1">
            <a:extLst>
              <a:ext uri="{FF2B5EF4-FFF2-40B4-BE49-F238E27FC236}">
                <a16:creationId xmlns:a16="http://schemas.microsoft.com/office/drawing/2014/main" id="{EB20D9B5-843A-0F3B-02FD-8D53CBD7E32A}"/>
              </a:ext>
            </a:extLst>
          </p:cNvPr>
          <p:cNvPicPr>
            <a:picLocks noChangeAspect="1"/>
          </p:cNvPicPr>
          <p:nvPr/>
        </p:nvPicPr>
        <p:blipFill>
          <a:blip r:embed="rId3"/>
          <a:stretch>
            <a:fillRect/>
          </a:stretch>
        </p:blipFill>
        <p:spPr>
          <a:xfrm>
            <a:off x="2589044" y="3501082"/>
            <a:ext cx="6345765" cy="2487540"/>
          </a:xfrm>
          <a:prstGeom prst="rect">
            <a:avLst/>
          </a:prstGeom>
        </p:spPr>
      </p:pic>
    </p:spTree>
    <p:extLst>
      <p:ext uri="{BB962C8B-B14F-4D97-AF65-F5344CB8AC3E}">
        <p14:creationId xmlns:p14="http://schemas.microsoft.com/office/powerpoint/2010/main" val="429009909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1084</TotalTime>
  <Words>519</Words>
  <Application>Microsoft Office PowerPoint</Application>
  <PresentationFormat>Widescreen</PresentationFormat>
  <Paragraphs>30</Paragraphs>
  <Slides>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vt:i4>
      </vt:variant>
    </vt:vector>
  </HeadingPairs>
  <TitlesOfParts>
    <vt:vector size="10" baseType="lpstr">
      <vt:lpstr>Arial</vt:lpstr>
      <vt:lpstr>Calibri</vt:lpstr>
      <vt:lpstr>Calibri Light</vt:lpstr>
      <vt:lpstr>Times New Roman</vt:lpstr>
      <vt:lpstr>Tema di Office</vt:lpstr>
      <vt:lpstr>DIAGNOSTICA PER I BENI CULTURALI   MEDIA, ARTI, CULTURE (LM-65)  Università di Teramo</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17</cp:revision>
  <dcterms:created xsi:type="dcterms:W3CDTF">2022-04-26T11:54:05Z</dcterms:created>
  <dcterms:modified xsi:type="dcterms:W3CDTF">2023-08-04T18:23:34Z</dcterms:modified>
</cp:coreProperties>
</file>