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35" r:id="rId2"/>
    <p:sldId id="321" r:id="rId3"/>
    <p:sldId id="324" r:id="rId4"/>
    <p:sldId id="325" r:id="rId5"/>
    <p:sldId id="326" r:id="rId6"/>
    <p:sldId id="337" r:id="rId7"/>
    <p:sldId id="338" r:id="rId8"/>
    <p:sldId id="339" r:id="rId9"/>
    <p:sldId id="340" r:id="rId10"/>
    <p:sldId id="331" r:id="rId11"/>
    <p:sldId id="332" r:id="rId12"/>
    <p:sldId id="333" r:id="rId13"/>
    <p:sldId id="334" r:id="rId14"/>
    <p:sldId id="341" r:id="rId15"/>
    <p:sldId id="34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57F"/>
    <a:srgbClr val="AE1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2"/>
    <p:restoredTop sz="78158" autoAdjust="0"/>
  </p:normalViewPr>
  <p:slideViewPr>
    <p:cSldViewPr snapToGrid="0">
      <p:cViewPr varScale="1">
        <p:scale>
          <a:sx n="88" d="100"/>
          <a:sy n="88" d="100"/>
        </p:scale>
        <p:origin x="26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C3925-D154-4695-B79E-79F9E6FA7B6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3415F716-19DB-44D5-869E-94E534C14DEA}">
      <dgm:prSet phldrT="[Testo]"/>
      <dgm:spPr>
        <a:ln>
          <a:solidFill>
            <a:srgbClr val="FFC000"/>
          </a:solidFill>
        </a:ln>
      </dgm:spPr>
      <dgm:t>
        <a:bodyPr/>
        <a:lstStyle/>
        <a:p>
          <a:r>
            <a:rPr lang="it-IT" b="1" dirty="0">
              <a:solidFill>
                <a:srgbClr val="FFC000"/>
              </a:solidFill>
            </a:rPr>
            <a:t>FOOD POLICY</a:t>
          </a:r>
        </a:p>
        <a:p>
          <a:r>
            <a:rPr lang="it-IT" dirty="0"/>
            <a:t>MCFLP</a:t>
          </a:r>
        </a:p>
        <a:p>
          <a:r>
            <a:rPr lang="it-IT" b="0" dirty="0" err="1"/>
            <a:t>Food</a:t>
          </a:r>
          <a:r>
            <a:rPr lang="it-IT" b="0" dirty="0"/>
            <a:t> policy</a:t>
          </a:r>
        </a:p>
        <a:p>
          <a:r>
            <a:rPr lang="it-IT" b="0" dirty="0" err="1"/>
            <a:t>Seeds</a:t>
          </a:r>
          <a:r>
            <a:rPr lang="it-IT" b="0" dirty="0"/>
            <a:t> &amp; Chips</a:t>
          </a:r>
          <a:endParaRPr lang="en-GB" b="0" dirty="0"/>
        </a:p>
      </dgm:t>
    </dgm:pt>
    <dgm:pt modelId="{34AD6014-BC7B-407C-95DF-63155ADCB4A8}" type="parTrans" cxnId="{E5D8A95E-C1DD-43CB-921E-527DFE7EEF3C}">
      <dgm:prSet/>
      <dgm:spPr/>
      <dgm:t>
        <a:bodyPr/>
        <a:lstStyle/>
        <a:p>
          <a:endParaRPr lang="en-GB"/>
        </a:p>
      </dgm:t>
    </dgm:pt>
    <dgm:pt modelId="{6329B7C1-ED5A-4C4F-8636-6AC8C2703B99}" type="sibTrans" cxnId="{E5D8A95E-C1DD-43CB-921E-527DFE7EEF3C}">
      <dgm:prSet/>
      <dgm:spPr/>
      <dgm:t>
        <a:bodyPr/>
        <a:lstStyle/>
        <a:p>
          <a:endParaRPr lang="en-GB"/>
        </a:p>
      </dgm:t>
    </dgm:pt>
    <dgm:pt modelId="{DA85676B-07C6-469E-A244-FF7F30EF13DA}">
      <dgm:prSet phldrT="[Testo]"/>
      <dgm:spPr>
        <a:ln>
          <a:solidFill>
            <a:srgbClr val="00B050"/>
          </a:solidFill>
        </a:ln>
      </dgm:spPr>
      <dgm:t>
        <a:bodyPr/>
        <a:lstStyle/>
        <a:p>
          <a:r>
            <a:rPr lang="it-IT" b="1" dirty="0">
              <a:solidFill>
                <a:srgbClr val="00B050"/>
              </a:solidFill>
            </a:rPr>
            <a:t>SOCIAL POLICY</a:t>
          </a:r>
        </a:p>
        <a:p>
          <a:r>
            <a:rPr lang="it-IT" dirty="0" err="1"/>
            <a:t>Food</a:t>
          </a:r>
          <a:r>
            <a:rPr lang="it-IT" dirty="0"/>
            <a:t> </a:t>
          </a:r>
          <a:r>
            <a:rPr lang="it-IT" dirty="0" err="1"/>
            <a:t>waste</a:t>
          </a:r>
          <a:r>
            <a:rPr lang="it-IT" dirty="0"/>
            <a:t> law</a:t>
          </a:r>
        </a:p>
        <a:p>
          <a:r>
            <a:rPr lang="it-IT" dirty="0"/>
            <a:t>Refettorio Ambrosiano</a:t>
          </a:r>
        </a:p>
        <a:p>
          <a:r>
            <a:rPr lang="it-IT" dirty="0"/>
            <a:t>Milano per tutti</a:t>
          </a:r>
          <a:endParaRPr lang="en-GB" dirty="0"/>
        </a:p>
      </dgm:t>
    </dgm:pt>
    <dgm:pt modelId="{382DAAD2-F9B0-42A8-ABD8-DA32F496D996}" type="parTrans" cxnId="{679B13F7-7693-40C4-90C2-F041E76A88D0}">
      <dgm:prSet/>
      <dgm:spPr/>
      <dgm:t>
        <a:bodyPr/>
        <a:lstStyle/>
        <a:p>
          <a:endParaRPr lang="en-GB"/>
        </a:p>
      </dgm:t>
    </dgm:pt>
    <dgm:pt modelId="{3F1C0BBD-860A-4DF6-9754-3E308CD867D1}" type="sibTrans" cxnId="{679B13F7-7693-40C4-90C2-F041E76A88D0}">
      <dgm:prSet/>
      <dgm:spPr/>
      <dgm:t>
        <a:bodyPr/>
        <a:lstStyle/>
        <a:p>
          <a:endParaRPr lang="en-GB"/>
        </a:p>
      </dgm:t>
    </dgm:pt>
    <dgm:pt modelId="{16CAC1A1-BEB4-439E-9971-EFCEAF275927}">
      <dgm:prSet phldrT="[Tes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b="1" dirty="0">
              <a:solidFill>
                <a:schemeClr val="accent1">
                  <a:lumMod val="75000"/>
                </a:schemeClr>
              </a:solidFill>
            </a:rPr>
            <a:t>AGRICULTURE</a:t>
          </a:r>
        </a:p>
        <a:p>
          <a:r>
            <a:rPr lang="it-IT" dirty="0"/>
            <a:t>DAM</a:t>
          </a:r>
        </a:p>
        <a:p>
          <a:r>
            <a:rPr lang="it-IT" dirty="0"/>
            <a:t>National </a:t>
          </a:r>
          <a:r>
            <a:rPr lang="it-IT" dirty="0" err="1"/>
            <a:t>Organic</a:t>
          </a:r>
          <a:r>
            <a:rPr lang="it-IT" dirty="0"/>
            <a:t> Plan</a:t>
          </a:r>
        </a:p>
      </dgm:t>
    </dgm:pt>
    <dgm:pt modelId="{EDA8BBC5-62BE-46E4-A669-415C3EE9B798}" type="parTrans" cxnId="{05A56098-65BE-4D7D-9D8B-DFB0F8036D35}">
      <dgm:prSet/>
      <dgm:spPr/>
      <dgm:t>
        <a:bodyPr/>
        <a:lstStyle/>
        <a:p>
          <a:endParaRPr lang="en-GB"/>
        </a:p>
      </dgm:t>
    </dgm:pt>
    <dgm:pt modelId="{F8716988-FBD0-4192-A8CD-697874B74D92}" type="sibTrans" cxnId="{05A56098-65BE-4D7D-9D8B-DFB0F8036D35}">
      <dgm:prSet/>
      <dgm:spPr/>
      <dgm:t>
        <a:bodyPr/>
        <a:lstStyle/>
        <a:p>
          <a:endParaRPr lang="en-GB"/>
        </a:p>
      </dgm:t>
    </dgm:pt>
    <dgm:pt modelId="{02BFE377-05DB-49BE-97F4-DD58EB3E374B}">
      <dgm:prSet phldrT="[Testo]"/>
      <dgm:spPr>
        <a:ln>
          <a:solidFill>
            <a:srgbClr val="FF0000"/>
          </a:solidFill>
        </a:ln>
      </dgm:spPr>
      <dgm:t>
        <a:bodyPr/>
        <a:lstStyle/>
        <a:p>
          <a:r>
            <a:rPr lang="it-IT" b="1" dirty="0">
              <a:solidFill>
                <a:srgbClr val="FF0000"/>
              </a:solidFill>
            </a:rPr>
            <a:t>INFRASTRUCTURES</a:t>
          </a:r>
        </a:p>
        <a:p>
          <a:r>
            <a:rPr lang="it-IT" dirty="0"/>
            <a:t>Darsena </a:t>
          </a:r>
        </a:p>
        <a:p>
          <a:r>
            <a:rPr lang="it-IT" dirty="0"/>
            <a:t>Accessibility to the event site</a:t>
          </a:r>
        </a:p>
      </dgm:t>
    </dgm:pt>
    <dgm:pt modelId="{AC51ACFD-6D54-45F2-9F22-B39B238399C2}" type="parTrans" cxnId="{E04CB1D2-E8CF-4CBB-9F7B-D3A982DA0763}">
      <dgm:prSet/>
      <dgm:spPr/>
      <dgm:t>
        <a:bodyPr/>
        <a:lstStyle/>
        <a:p>
          <a:endParaRPr lang="en-GB"/>
        </a:p>
      </dgm:t>
    </dgm:pt>
    <dgm:pt modelId="{67E8444A-DDA3-4F75-BCCE-6FE7F70F8056}" type="sibTrans" cxnId="{E04CB1D2-E8CF-4CBB-9F7B-D3A982DA0763}">
      <dgm:prSet/>
      <dgm:spPr/>
      <dgm:t>
        <a:bodyPr/>
        <a:lstStyle/>
        <a:p>
          <a:endParaRPr lang="en-GB"/>
        </a:p>
      </dgm:t>
    </dgm:pt>
    <dgm:pt modelId="{47F3393B-E3E2-4751-9C00-89527349A117}">
      <dgm:prSet phldrT="[Testo]"/>
      <dgm:spPr>
        <a:ln>
          <a:solidFill>
            <a:srgbClr val="FF3399"/>
          </a:solidFill>
        </a:ln>
      </dgm:spPr>
      <dgm:t>
        <a:bodyPr/>
        <a:lstStyle/>
        <a:p>
          <a:r>
            <a:rPr lang="it-IT" b="1" dirty="0">
              <a:solidFill>
                <a:srgbClr val="FF3399"/>
              </a:solidFill>
            </a:rPr>
            <a:t>CULTURAL POLICY</a:t>
          </a:r>
        </a:p>
        <a:p>
          <a:r>
            <a:rPr lang="it-IT" dirty="0" err="1"/>
            <a:t>One</a:t>
          </a:r>
          <a:r>
            <a:rPr lang="it-IT" dirty="0"/>
            <a:t>-stop office</a:t>
          </a:r>
        </a:p>
        <a:p>
          <a:r>
            <a:rPr lang="it-IT" dirty="0" err="1"/>
            <a:t>Mudec</a:t>
          </a:r>
          <a:r>
            <a:rPr lang="it-IT" dirty="0"/>
            <a:t>, Prada</a:t>
          </a:r>
        </a:p>
        <a:p>
          <a:r>
            <a:rPr lang="it-IT" dirty="0"/>
            <a:t>Expo in città</a:t>
          </a:r>
          <a:endParaRPr lang="en-GB" dirty="0"/>
        </a:p>
      </dgm:t>
    </dgm:pt>
    <dgm:pt modelId="{D5D45306-6230-4669-B8CE-1D5D485A0AC5}" type="parTrans" cxnId="{33022E4D-0657-4B65-AC0F-56C8C58B7108}">
      <dgm:prSet/>
      <dgm:spPr/>
      <dgm:t>
        <a:bodyPr/>
        <a:lstStyle/>
        <a:p>
          <a:endParaRPr lang="en-GB"/>
        </a:p>
      </dgm:t>
    </dgm:pt>
    <dgm:pt modelId="{A1D00122-6060-4D03-9ECE-7B0CDCFE7C10}" type="sibTrans" cxnId="{33022E4D-0657-4B65-AC0F-56C8C58B7108}">
      <dgm:prSet/>
      <dgm:spPr/>
      <dgm:t>
        <a:bodyPr/>
        <a:lstStyle/>
        <a:p>
          <a:endParaRPr lang="en-GB"/>
        </a:p>
      </dgm:t>
    </dgm:pt>
    <dgm:pt modelId="{797DEFDD-4570-4AF0-8238-21438DB6AF5C}">
      <dgm:prSet/>
      <dgm:spPr>
        <a:ln>
          <a:solidFill>
            <a:srgbClr val="7030A0"/>
          </a:solidFill>
        </a:ln>
      </dgm:spPr>
      <dgm:t>
        <a:bodyPr/>
        <a:lstStyle/>
        <a:p>
          <a:r>
            <a:rPr lang="it-IT" b="1" dirty="0">
              <a:solidFill>
                <a:srgbClr val="7030A0"/>
              </a:solidFill>
            </a:rPr>
            <a:t>NEW SERVICES </a:t>
          </a:r>
        </a:p>
        <a:p>
          <a:r>
            <a:rPr lang="it-IT" dirty="0"/>
            <a:t>E015</a:t>
          </a:r>
        </a:p>
        <a:p>
          <a:r>
            <a:rPr lang="it-IT" dirty="0"/>
            <a:t>New </a:t>
          </a:r>
          <a:r>
            <a:rPr lang="it-IT" dirty="0" err="1"/>
            <a:t>transports</a:t>
          </a:r>
          <a:endParaRPr lang="it-IT" dirty="0"/>
        </a:p>
        <a:p>
          <a:r>
            <a:rPr lang="it-IT" dirty="0"/>
            <a:t>Via Drago Station</a:t>
          </a:r>
        </a:p>
      </dgm:t>
    </dgm:pt>
    <dgm:pt modelId="{B70B97B5-1A52-4A22-9016-35E302C5190D}" type="parTrans" cxnId="{5804FFDB-4258-46D7-9736-EC5598D2D876}">
      <dgm:prSet/>
      <dgm:spPr/>
      <dgm:t>
        <a:bodyPr/>
        <a:lstStyle/>
        <a:p>
          <a:endParaRPr lang="en-GB"/>
        </a:p>
      </dgm:t>
    </dgm:pt>
    <dgm:pt modelId="{FEBFFC78-8748-4F04-AE42-1851D81BF924}" type="sibTrans" cxnId="{5804FFDB-4258-46D7-9736-EC5598D2D876}">
      <dgm:prSet/>
      <dgm:spPr/>
      <dgm:t>
        <a:bodyPr/>
        <a:lstStyle/>
        <a:p>
          <a:endParaRPr lang="en-GB"/>
        </a:p>
      </dgm:t>
    </dgm:pt>
    <dgm:pt modelId="{12248F4F-A49B-40E1-A614-25687C5F36C0}">
      <dgm:prSet/>
      <dgm:spPr>
        <a:ln>
          <a:solidFill>
            <a:srgbClr val="66CCFF"/>
          </a:solidFill>
        </a:ln>
      </dgm:spPr>
      <dgm:t>
        <a:bodyPr/>
        <a:lstStyle/>
        <a:p>
          <a:r>
            <a:rPr lang="it-IT" b="1" dirty="0">
              <a:solidFill>
                <a:srgbClr val="66CCFF"/>
              </a:solidFill>
            </a:rPr>
            <a:t>PUBLIC ADMINISTRATION</a:t>
          </a:r>
        </a:p>
        <a:p>
          <a:r>
            <a:rPr lang="it-IT" dirty="0"/>
            <a:t>Anti-corruption </a:t>
          </a:r>
        </a:p>
        <a:p>
          <a:r>
            <a:rPr lang="it-IT" dirty="0"/>
            <a:t>Event management</a:t>
          </a:r>
        </a:p>
      </dgm:t>
    </dgm:pt>
    <dgm:pt modelId="{76C8FA62-2197-4D5A-B705-9306D8D1FC87}" type="parTrans" cxnId="{08FD0093-2CE0-4446-8A37-D1B912CDD9E8}">
      <dgm:prSet/>
      <dgm:spPr/>
      <dgm:t>
        <a:bodyPr/>
        <a:lstStyle/>
        <a:p>
          <a:endParaRPr lang="en-GB"/>
        </a:p>
      </dgm:t>
    </dgm:pt>
    <dgm:pt modelId="{B333E4DB-FA37-4A80-B199-5A4C7EF9E2D0}" type="sibTrans" cxnId="{08FD0093-2CE0-4446-8A37-D1B912CDD9E8}">
      <dgm:prSet/>
      <dgm:spPr/>
      <dgm:t>
        <a:bodyPr/>
        <a:lstStyle/>
        <a:p>
          <a:endParaRPr lang="en-GB"/>
        </a:p>
      </dgm:t>
    </dgm:pt>
    <dgm:pt modelId="{6414C407-60D2-4C8D-9D1B-4F5E2D7FAB15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it-IT" b="1" dirty="0">
              <a:solidFill>
                <a:srgbClr val="FFFF00"/>
              </a:solidFill>
            </a:rPr>
            <a:t>OTHERS</a:t>
          </a:r>
        </a:p>
        <a:p>
          <a:r>
            <a:rPr lang="it-IT" dirty="0"/>
            <a:t>Research</a:t>
          </a:r>
        </a:p>
        <a:p>
          <a:r>
            <a:rPr lang="it-IT" dirty="0"/>
            <a:t>New Campus</a:t>
          </a:r>
        </a:p>
        <a:p>
          <a:r>
            <a:rPr lang="it-IT" dirty="0" err="1"/>
            <a:t>Anti-terrorism</a:t>
          </a:r>
          <a:endParaRPr lang="en-GB" dirty="0"/>
        </a:p>
      </dgm:t>
    </dgm:pt>
    <dgm:pt modelId="{404A39AE-30EE-4970-9C48-A9F4E13957D8}" type="parTrans" cxnId="{2C436AA0-251E-48B4-89B0-A60305C169CD}">
      <dgm:prSet/>
      <dgm:spPr/>
      <dgm:t>
        <a:bodyPr/>
        <a:lstStyle/>
        <a:p>
          <a:endParaRPr lang="en-GB"/>
        </a:p>
      </dgm:t>
    </dgm:pt>
    <dgm:pt modelId="{3BDEA1BC-460F-48EE-8B17-A66ED6B48397}" type="sibTrans" cxnId="{2C436AA0-251E-48B4-89B0-A60305C169CD}">
      <dgm:prSet/>
      <dgm:spPr/>
      <dgm:t>
        <a:bodyPr/>
        <a:lstStyle/>
        <a:p>
          <a:endParaRPr lang="en-GB"/>
        </a:p>
      </dgm:t>
    </dgm:pt>
    <dgm:pt modelId="{4B010CE0-1744-4E04-A71A-4681548F0630}" type="pres">
      <dgm:prSet presAssocID="{E6DC3925-D154-4695-B79E-79F9E6FA7B69}" presName="diagram" presStyleCnt="0">
        <dgm:presLayoutVars>
          <dgm:dir/>
          <dgm:resizeHandles val="exact"/>
        </dgm:presLayoutVars>
      </dgm:prSet>
      <dgm:spPr/>
    </dgm:pt>
    <dgm:pt modelId="{353AF858-8753-44F5-900A-87FB97D31463}" type="pres">
      <dgm:prSet presAssocID="{3415F716-19DB-44D5-869E-94E534C14DEA}" presName="node" presStyleLbl="node1" presStyleIdx="0" presStyleCnt="8">
        <dgm:presLayoutVars>
          <dgm:bulletEnabled val="1"/>
        </dgm:presLayoutVars>
      </dgm:prSet>
      <dgm:spPr/>
    </dgm:pt>
    <dgm:pt modelId="{F2CD86E9-045F-4AEE-94EF-01EC069669D1}" type="pres">
      <dgm:prSet presAssocID="{6329B7C1-ED5A-4C4F-8636-6AC8C2703B99}" presName="sibTrans" presStyleCnt="0"/>
      <dgm:spPr/>
    </dgm:pt>
    <dgm:pt modelId="{8ED6BFEB-16B2-48BD-B6A8-2169BF9E9235}" type="pres">
      <dgm:prSet presAssocID="{DA85676B-07C6-469E-A244-FF7F30EF13DA}" presName="node" presStyleLbl="node1" presStyleIdx="1" presStyleCnt="8">
        <dgm:presLayoutVars>
          <dgm:bulletEnabled val="1"/>
        </dgm:presLayoutVars>
      </dgm:prSet>
      <dgm:spPr/>
    </dgm:pt>
    <dgm:pt modelId="{A797B6B8-ABFE-4B4B-AB35-4BBAF2AA1BF8}" type="pres">
      <dgm:prSet presAssocID="{3F1C0BBD-860A-4DF6-9754-3E308CD867D1}" presName="sibTrans" presStyleCnt="0"/>
      <dgm:spPr/>
    </dgm:pt>
    <dgm:pt modelId="{9E10B00E-09D4-4E71-BBB6-C8245D542FE7}" type="pres">
      <dgm:prSet presAssocID="{16CAC1A1-BEB4-439E-9971-EFCEAF275927}" presName="node" presStyleLbl="node1" presStyleIdx="2" presStyleCnt="8">
        <dgm:presLayoutVars>
          <dgm:bulletEnabled val="1"/>
        </dgm:presLayoutVars>
      </dgm:prSet>
      <dgm:spPr/>
    </dgm:pt>
    <dgm:pt modelId="{A43C723C-D179-44A9-8B7A-B88308846AB7}" type="pres">
      <dgm:prSet presAssocID="{F8716988-FBD0-4192-A8CD-697874B74D92}" presName="sibTrans" presStyleCnt="0"/>
      <dgm:spPr/>
    </dgm:pt>
    <dgm:pt modelId="{14C7908A-5673-485C-9608-C07685AAA294}" type="pres">
      <dgm:prSet presAssocID="{02BFE377-05DB-49BE-97F4-DD58EB3E374B}" presName="node" presStyleLbl="node1" presStyleIdx="3" presStyleCnt="8">
        <dgm:presLayoutVars>
          <dgm:bulletEnabled val="1"/>
        </dgm:presLayoutVars>
      </dgm:prSet>
      <dgm:spPr/>
    </dgm:pt>
    <dgm:pt modelId="{495E95A0-6B0F-4A0F-82D2-56EB631C6C8E}" type="pres">
      <dgm:prSet presAssocID="{67E8444A-DDA3-4F75-BCCE-6FE7F70F8056}" presName="sibTrans" presStyleCnt="0"/>
      <dgm:spPr/>
    </dgm:pt>
    <dgm:pt modelId="{77E6225D-FA74-48AF-A265-EA51FE9B3436}" type="pres">
      <dgm:prSet presAssocID="{47F3393B-E3E2-4751-9C00-89527349A117}" presName="node" presStyleLbl="node1" presStyleIdx="4" presStyleCnt="8">
        <dgm:presLayoutVars>
          <dgm:bulletEnabled val="1"/>
        </dgm:presLayoutVars>
      </dgm:prSet>
      <dgm:spPr/>
    </dgm:pt>
    <dgm:pt modelId="{0F8C110C-3DE7-4E44-84EC-2CE7EADBAE8C}" type="pres">
      <dgm:prSet presAssocID="{A1D00122-6060-4D03-9ECE-7B0CDCFE7C10}" presName="sibTrans" presStyleCnt="0"/>
      <dgm:spPr/>
    </dgm:pt>
    <dgm:pt modelId="{B48B2F65-179D-4445-A93E-3AA0E2043C44}" type="pres">
      <dgm:prSet presAssocID="{797DEFDD-4570-4AF0-8238-21438DB6AF5C}" presName="node" presStyleLbl="node1" presStyleIdx="5" presStyleCnt="8">
        <dgm:presLayoutVars>
          <dgm:bulletEnabled val="1"/>
        </dgm:presLayoutVars>
      </dgm:prSet>
      <dgm:spPr/>
    </dgm:pt>
    <dgm:pt modelId="{298E38D3-94F1-4532-8141-070917F96FC0}" type="pres">
      <dgm:prSet presAssocID="{FEBFFC78-8748-4F04-AE42-1851D81BF924}" presName="sibTrans" presStyleCnt="0"/>
      <dgm:spPr/>
    </dgm:pt>
    <dgm:pt modelId="{C186F15C-0B4E-49C5-A4EA-F133B320B345}" type="pres">
      <dgm:prSet presAssocID="{12248F4F-A49B-40E1-A614-25687C5F36C0}" presName="node" presStyleLbl="node1" presStyleIdx="6" presStyleCnt="8">
        <dgm:presLayoutVars>
          <dgm:bulletEnabled val="1"/>
        </dgm:presLayoutVars>
      </dgm:prSet>
      <dgm:spPr/>
    </dgm:pt>
    <dgm:pt modelId="{60D4549D-4CD4-4F55-BFE4-791C6D71F3E1}" type="pres">
      <dgm:prSet presAssocID="{B333E4DB-FA37-4A80-B199-5A4C7EF9E2D0}" presName="sibTrans" presStyleCnt="0"/>
      <dgm:spPr/>
    </dgm:pt>
    <dgm:pt modelId="{E8A281DA-3AF4-410A-9F34-32A8DB9DABDC}" type="pres">
      <dgm:prSet presAssocID="{6414C407-60D2-4C8D-9D1B-4F5E2D7FAB15}" presName="node" presStyleLbl="node1" presStyleIdx="7" presStyleCnt="8">
        <dgm:presLayoutVars>
          <dgm:bulletEnabled val="1"/>
        </dgm:presLayoutVars>
      </dgm:prSet>
      <dgm:spPr/>
    </dgm:pt>
  </dgm:ptLst>
  <dgm:cxnLst>
    <dgm:cxn modelId="{88C8430A-0F08-43F9-890F-8ED0ABCD9CF5}" type="presOf" srcId="{DA85676B-07C6-469E-A244-FF7F30EF13DA}" destId="{8ED6BFEB-16B2-48BD-B6A8-2169BF9E9235}" srcOrd="0" destOrd="0" presId="urn:microsoft.com/office/officeart/2005/8/layout/default"/>
    <dgm:cxn modelId="{DD5CB40A-B1AC-4C2A-8F04-1FE53C5D1D89}" type="presOf" srcId="{02BFE377-05DB-49BE-97F4-DD58EB3E374B}" destId="{14C7908A-5673-485C-9608-C07685AAA294}" srcOrd="0" destOrd="0" presId="urn:microsoft.com/office/officeart/2005/8/layout/default"/>
    <dgm:cxn modelId="{7609EA17-080E-4A25-B1B2-1B3094193F9E}" type="presOf" srcId="{12248F4F-A49B-40E1-A614-25687C5F36C0}" destId="{C186F15C-0B4E-49C5-A4EA-F133B320B345}" srcOrd="0" destOrd="0" presId="urn:microsoft.com/office/officeart/2005/8/layout/default"/>
    <dgm:cxn modelId="{1743171B-B905-4540-AE7E-D5F3770A4FF9}" type="presOf" srcId="{797DEFDD-4570-4AF0-8238-21438DB6AF5C}" destId="{B48B2F65-179D-4445-A93E-3AA0E2043C44}" srcOrd="0" destOrd="0" presId="urn:microsoft.com/office/officeart/2005/8/layout/default"/>
    <dgm:cxn modelId="{E5D8A95E-C1DD-43CB-921E-527DFE7EEF3C}" srcId="{E6DC3925-D154-4695-B79E-79F9E6FA7B69}" destId="{3415F716-19DB-44D5-869E-94E534C14DEA}" srcOrd="0" destOrd="0" parTransId="{34AD6014-BC7B-407C-95DF-63155ADCB4A8}" sibTransId="{6329B7C1-ED5A-4C4F-8636-6AC8C2703B99}"/>
    <dgm:cxn modelId="{40D7E441-D301-44CE-B65A-468135DE28CE}" type="presOf" srcId="{16CAC1A1-BEB4-439E-9971-EFCEAF275927}" destId="{9E10B00E-09D4-4E71-BBB6-C8245D542FE7}" srcOrd="0" destOrd="0" presId="urn:microsoft.com/office/officeart/2005/8/layout/default"/>
    <dgm:cxn modelId="{35771D63-0500-4C78-9329-1ED0B13579BF}" type="presOf" srcId="{6414C407-60D2-4C8D-9D1B-4F5E2D7FAB15}" destId="{E8A281DA-3AF4-410A-9F34-32A8DB9DABDC}" srcOrd="0" destOrd="0" presId="urn:microsoft.com/office/officeart/2005/8/layout/default"/>
    <dgm:cxn modelId="{33022E4D-0657-4B65-AC0F-56C8C58B7108}" srcId="{E6DC3925-D154-4695-B79E-79F9E6FA7B69}" destId="{47F3393B-E3E2-4751-9C00-89527349A117}" srcOrd="4" destOrd="0" parTransId="{D5D45306-6230-4669-B8CE-1D5D485A0AC5}" sibTransId="{A1D00122-6060-4D03-9ECE-7B0CDCFE7C10}"/>
    <dgm:cxn modelId="{BEB9B28A-37B7-4B9E-8BDC-786EC2968178}" type="presOf" srcId="{47F3393B-E3E2-4751-9C00-89527349A117}" destId="{77E6225D-FA74-48AF-A265-EA51FE9B3436}" srcOrd="0" destOrd="0" presId="urn:microsoft.com/office/officeart/2005/8/layout/default"/>
    <dgm:cxn modelId="{CDE4D492-DB35-43E8-84B2-83259A188F4E}" type="presOf" srcId="{3415F716-19DB-44D5-869E-94E534C14DEA}" destId="{353AF858-8753-44F5-900A-87FB97D31463}" srcOrd="0" destOrd="0" presId="urn:microsoft.com/office/officeart/2005/8/layout/default"/>
    <dgm:cxn modelId="{08FD0093-2CE0-4446-8A37-D1B912CDD9E8}" srcId="{E6DC3925-D154-4695-B79E-79F9E6FA7B69}" destId="{12248F4F-A49B-40E1-A614-25687C5F36C0}" srcOrd="6" destOrd="0" parTransId="{76C8FA62-2197-4D5A-B705-9306D8D1FC87}" sibTransId="{B333E4DB-FA37-4A80-B199-5A4C7EF9E2D0}"/>
    <dgm:cxn modelId="{05A56098-65BE-4D7D-9D8B-DFB0F8036D35}" srcId="{E6DC3925-D154-4695-B79E-79F9E6FA7B69}" destId="{16CAC1A1-BEB4-439E-9971-EFCEAF275927}" srcOrd="2" destOrd="0" parTransId="{EDA8BBC5-62BE-46E4-A669-415C3EE9B798}" sibTransId="{F8716988-FBD0-4192-A8CD-697874B74D92}"/>
    <dgm:cxn modelId="{2C436AA0-251E-48B4-89B0-A60305C169CD}" srcId="{E6DC3925-D154-4695-B79E-79F9E6FA7B69}" destId="{6414C407-60D2-4C8D-9D1B-4F5E2D7FAB15}" srcOrd="7" destOrd="0" parTransId="{404A39AE-30EE-4970-9C48-A9F4E13957D8}" sibTransId="{3BDEA1BC-460F-48EE-8B17-A66ED6B48397}"/>
    <dgm:cxn modelId="{E04CB1D2-E8CF-4CBB-9F7B-D3A982DA0763}" srcId="{E6DC3925-D154-4695-B79E-79F9E6FA7B69}" destId="{02BFE377-05DB-49BE-97F4-DD58EB3E374B}" srcOrd="3" destOrd="0" parTransId="{AC51ACFD-6D54-45F2-9F22-B39B238399C2}" sibTransId="{67E8444A-DDA3-4F75-BCCE-6FE7F70F8056}"/>
    <dgm:cxn modelId="{6E4B8ED7-C8E2-42A1-8B47-E423816CB538}" type="presOf" srcId="{E6DC3925-D154-4695-B79E-79F9E6FA7B69}" destId="{4B010CE0-1744-4E04-A71A-4681548F0630}" srcOrd="0" destOrd="0" presId="urn:microsoft.com/office/officeart/2005/8/layout/default"/>
    <dgm:cxn modelId="{5804FFDB-4258-46D7-9736-EC5598D2D876}" srcId="{E6DC3925-D154-4695-B79E-79F9E6FA7B69}" destId="{797DEFDD-4570-4AF0-8238-21438DB6AF5C}" srcOrd="5" destOrd="0" parTransId="{B70B97B5-1A52-4A22-9016-35E302C5190D}" sibTransId="{FEBFFC78-8748-4F04-AE42-1851D81BF924}"/>
    <dgm:cxn modelId="{679B13F7-7693-40C4-90C2-F041E76A88D0}" srcId="{E6DC3925-D154-4695-B79E-79F9E6FA7B69}" destId="{DA85676B-07C6-469E-A244-FF7F30EF13DA}" srcOrd="1" destOrd="0" parTransId="{382DAAD2-F9B0-42A8-ABD8-DA32F496D996}" sibTransId="{3F1C0BBD-860A-4DF6-9754-3E308CD867D1}"/>
    <dgm:cxn modelId="{AE103C6C-73A9-4AF9-9014-59444183E9B4}" type="presParOf" srcId="{4B010CE0-1744-4E04-A71A-4681548F0630}" destId="{353AF858-8753-44F5-900A-87FB97D31463}" srcOrd="0" destOrd="0" presId="urn:microsoft.com/office/officeart/2005/8/layout/default"/>
    <dgm:cxn modelId="{D25F6376-CCE6-4C55-A466-B4722F901667}" type="presParOf" srcId="{4B010CE0-1744-4E04-A71A-4681548F0630}" destId="{F2CD86E9-045F-4AEE-94EF-01EC069669D1}" srcOrd="1" destOrd="0" presId="urn:microsoft.com/office/officeart/2005/8/layout/default"/>
    <dgm:cxn modelId="{66DF7EE7-13F6-4111-96FD-5F99FDDF0AE5}" type="presParOf" srcId="{4B010CE0-1744-4E04-A71A-4681548F0630}" destId="{8ED6BFEB-16B2-48BD-B6A8-2169BF9E9235}" srcOrd="2" destOrd="0" presId="urn:microsoft.com/office/officeart/2005/8/layout/default"/>
    <dgm:cxn modelId="{11437E68-A788-4009-B3D8-B8A4A5C84290}" type="presParOf" srcId="{4B010CE0-1744-4E04-A71A-4681548F0630}" destId="{A797B6B8-ABFE-4B4B-AB35-4BBAF2AA1BF8}" srcOrd="3" destOrd="0" presId="urn:microsoft.com/office/officeart/2005/8/layout/default"/>
    <dgm:cxn modelId="{9D71481F-FEB8-4D29-8462-DDCC1A9B79AD}" type="presParOf" srcId="{4B010CE0-1744-4E04-A71A-4681548F0630}" destId="{9E10B00E-09D4-4E71-BBB6-C8245D542FE7}" srcOrd="4" destOrd="0" presId="urn:microsoft.com/office/officeart/2005/8/layout/default"/>
    <dgm:cxn modelId="{8752818B-555E-44AE-AEC4-F301F252D078}" type="presParOf" srcId="{4B010CE0-1744-4E04-A71A-4681548F0630}" destId="{A43C723C-D179-44A9-8B7A-B88308846AB7}" srcOrd="5" destOrd="0" presId="urn:microsoft.com/office/officeart/2005/8/layout/default"/>
    <dgm:cxn modelId="{06158F49-9A48-450C-90D2-78AE62E1C837}" type="presParOf" srcId="{4B010CE0-1744-4E04-A71A-4681548F0630}" destId="{14C7908A-5673-485C-9608-C07685AAA294}" srcOrd="6" destOrd="0" presId="urn:microsoft.com/office/officeart/2005/8/layout/default"/>
    <dgm:cxn modelId="{85B2F081-E230-4991-888F-B170908F0B6F}" type="presParOf" srcId="{4B010CE0-1744-4E04-A71A-4681548F0630}" destId="{495E95A0-6B0F-4A0F-82D2-56EB631C6C8E}" srcOrd="7" destOrd="0" presId="urn:microsoft.com/office/officeart/2005/8/layout/default"/>
    <dgm:cxn modelId="{2200B576-619D-4082-B4F4-F5E9ACC83E4D}" type="presParOf" srcId="{4B010CE0-1744-4E04-A71A-4681548F0630}" destId="{77E6225D-FA74-48AF-A265-EA51FE9B3436}" srcOrd="8" destOrd="0" presId="urn:microsoft.com/office/officeart/2005/8/layout/default"/>
    <dgm:cxn modelId="{A3669C83-6BA5-4B6C-AC56-1E782A0279A7}" type="presParOf" srcId="{4B010CE0-1744-4E04-A71A-4681548F0630}" destId="{0F8C110C-3DE7-4E44-84EC-2CE7EADBAE8C}" srcOrd="9" destOrd="0" presId="urn:microsoft.com/office/officeart/2005/8/layout/default"/>
    <dgm:cxn modelId="{923266F8-DD76-45DF-AF56-B86ECB7CA41C}" type="presParOf" srcId="{4B010CE0-1744-4E04-A71A-4681548F0630}" destId="{B48B2F65-179D-4445-A93E-3AA0E2043C44}" srcOrd="10" destOrd="0" presId="urn:microsoft.com/office/officeart/2005/8/layout/default"/>
    <dgm:cxn modelId="{E19FC124-F38D-4298-8CC5-03DCFFCED7C3}" type="presParOf" srcId="{4B010CE0-1744-4E04-A71A-4681548F0630}" destId="{298E38D3-94F1-4532-8141-070917F96FC0}" srcOrd="11" destOrd="0" presId="urn:microsoft.com/office/officeart/2005/8/layout/default"/>
    <dgm:cxn modelId="{25E37E1C-6E09-4EC1-9D0F-222A405B4304}" type="presParOf" srcId="{4B010CE0-1744-4E04-A71A-4681548F0630}" destId="{C186F15C-0B4E-49C5-A4EA-F133B320B345}" srcOrd="12" destOrd="0" presId="urn:microsoft.com/office/officeart/2005/8/layout/default"/>
    <dgm:cxn modelId="{44D0ECF3-F72B-4B42-840A-8050A96D9352}" type="presParOf" srcId="{4B010CE0-1744-4E04-A71A-4681548F0630}" destId="{60D4549D-4CD4-4F55-BFE4-791C6D71F3E1}" srcOrd="13" destOrd="0" presId="urn:microsoft.com/office/officeart/2005/8/layout/default"/>
    <dgm:cxn modelId="{93C47872-A6F4-40BC-AE52-4DA174EF4F4B}" type="presParOf" srcId="{4B010CE0-1744-4E04-A71A-4681548F0630}" destId="{E8A281DA-3AF4-410A-9F34-32A8DB9DABD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F858-8753-44F5-900A-87FB97D31463}">
      <dsp:nvSpPr>
        <dsp:cNvPr id="0" name=""/>
        <dsp:cNvSpPr/>
      </dsp:nvSpPr>
      <dsp:spPr>
        <a:xfrm>
          <a:off x="0" y="170319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FFC000"/>
              </a:solidFill>
            </a:rPr>
            <a:t>FOOD POLICY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MCFLP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 dirty="0" err="1"/>
            <a:t>Food</a:t>
          </a:r>
          <a:r>
            <a:rPr lang="it-IT" sz="1900" b="0" kern="1200" dirty="0"/>
            <a:t> policy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 dirty="0" err="1"/>
            <a:t>Seeds</a:t>
          </a:r>
          <a:r>
            <a:rPr lang="it-IT" sz="1900" b="0" kern="1200" dirty="0"/>
            <a:t> &amp; Chips</a:t>
          </a:r>
          <a:endParaRPr lang="en-GB" sz="1900" b="0" kern="1200" dirty="0"/>
        </a:p>
      </dsp:txBody>
      <dsp:txXfrm>
        <a:off x="0" y="170319"/>
        <a:ext cx="2336268" cy="1401760"/>
      </dsp:txXfrm>
    </dsp:sp>
    <dsp:sp modelId="{8ED6BFEB-16B2-48BD-B6A8-2169BF9E9235}">
      <dsp:nvSpPr>
        <dsp:cNvPr id="0" name=""/>
        <dsp:cNvSpPr/>
      </dsp:nvSpPr>
      <dsp:spPr>
        <a:xfrm>
          <a:off x="2569894" y="170319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00B050"/>
              </a:solidFill>
            </a:rPr>
            <a:t>SOCIAL POLICY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Food</a:t>
          </a:r>
          <a:r>
            <a:rPr lang="it-IT" sz="1900" kern="1200" dirty="0"/>
            <a:t> </a:t>
          </a:r>
          <a:r>
            <a:rPr lang="it-IT" sz="1900" kern="1200" dirty="0" err="1"/>
            <a:t>waste</a:t>
          </a:r>
          <a:r>
            <a:rPr lang="it-IT" sz="1900" kern="1200" dirty="0"/>
            <a:t> law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Refettorio Ambrosiano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Milano per tutti</a:t>
          </a:r>
          <a:endParaRPr lang="en-GB" sz="1900" kern="1200" dirty="0"/>
        </a:p>
      </dsp:txBody>
      <dsp:txXfrm>
        <a:off x="2569894" y="170319"/>
        <a:ext cx="2336268" cy="1401760"/>
      </dsp:txXfrm>
    </dsp:sp>
    <dsp:sp modelId="{9E10B00E-09D4-4E71-BBB6-C8245D542FE7}">
      <dsp:nvSpPr>
        <dsp:cNvPr id="0" name=""/>
        <dsp:cNvSpPr/>
      </dsp:nvSpPr>
      <dsp:spPr>
        <a:xfrm>
          <a:off x="5139789" y="170319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chemeClr val="accent1">
                  <a:lumMod val="75000"/>
                </a:schemeClr>
              </a:solidFill>
            </a:rPr>
            <a:t>AGRICULTURE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DAM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National </a:t>
          </a:r>
          <a:r>
            <a:rPr lang="it-IT" sz="1900" kern="1200" dirty="0" err="1"/>
            <a:t>Organic</a:t>
          </a:r>
          <a:r>
            <a:rPr lang="it-IT" sz="1900" kern="1200" dirty="0"/>
            <a:t> Plan</a:t>
          </a:r>
        </a:p>
      </dsp:txBody>
      <dsp:txXfrm>
        <a:off x="5139789" y="170319"/>
        <a:ext cx="2336268" cy="1401760"/>
      </dsp:txXfrm>
    </dsp:sp>
    <dsp:sp modelId="{14C7908A-5673-485C-9608-C07685AAA294}">
      <dsp:nvSpPr>
        <dsp:cNvPr id="0" name=""/>
        <dsp:cNvSpPr/>
      </dsp:nvSpPr>
      <dsp:spPr>
        <a:xfrm>
          <a:off x="0" y="1805707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FF0000"/>
              </a:solidFill>
            </a:rPr>
            <a:t>INFRASTRUCTURES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Darsena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Accessibility to the event site</a:t>
          </a:r>
        </a:p>
      </dsp:txBody>
      <dsp:txXfrm>
        <a:off x="0" y="1805707"/>
        <a:ext cx="2336268" cy="1401760"/>
      </dsp:txXfrm>
    </dsp:sp>
    <dsp:sp modelId="{77E6225D-FA74-48AF-A265-EA51FE9B3436}">
      <dsp:nvSpPr>
        <dsp:cNvPr id="0" name=""/>
        <dsp:cNvSpPr/>
      </dsp:nvSpPr>
      <dsp:spPr>
        <a:xfrm>
          <a:off x="2569894" y="1805707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FF3399"/>
              </a:solidFill>
            </a:rPr>
            <a:t>CULTURAL POLICY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One</a:t>
          </a:r>
          <a:r>
            <a:rPr lang="it-IT" sz="1900" kern="1200" dirty="0"/>
            <a:t>-stop office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Mudec</a:t>
          </a:r>
          <a:r>
            <a:rPr lang="it-IT" sz="1900" kern="1200" dirty="0"/>
            <a:t>, Prada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Expo in città</a:t>
          </a:r>
          <a:endParaRPr lang="en-GB" sz="1900" kern="1200" dirty="0"/>
        </a:p>
      </dsp:txBody>
      <dsp:txXfrm>
        <a:off x="2569894" y="1805707"/>
        <a:ext cx="2336268" cy="1401760"/>
      </dsp:txXfrm>
    </dsp:sp>
    <dsp:sp modelId="{B48B2F65-179D-4445-A93E-3AA0E2043C44}">
      <dsp:nvSpPr>
        <dsp:cNvPr id="0" name=""/>
        <dsp:cNvSpPr/>
      </dsp:nvSpPr>
      <dsp:spPr>
        <a:xfrm>
          <a:off x="5139789" y="1805707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7030A0"/>
              </a:solidFill>
            </a:rPr>
            <a:t>NEW SERVICES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E015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New </a:t>
          </a:r>
          <a:r>
            <a:rPr lang="it-IT" sz="1900" kern="1200" dirty="0" err="1"/>
            <a:t>transports</a:t>
          </a:r>
          <a:endParaRPr lang="it-IT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Via Drago Station</a:t>
          </a:r>
        </a:p>
      </dsp:txBody>
      <dsp:txXfrm>
        <a:off x="5139789" y="1805707"/>
        <a:ext cx="2336268" cy="1401760"/>
      </dsp:txXfrm>
    </dsp:sp>
    <dsp:sp modelId="{C186F15C-0B4E-49C5-A4EA-F133B320B345}">
      <dsp:nvSpPr>
        <dsp:cNvPr id="0" name=""/>
        <dsp:cNvSpPr/>
      </dsp:nvSpPr>
      <dsp:spPr>
        <a:xfrm>
          <a:off x="1284947" y="3441095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6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66CCFF"/>
              </a:solidFill>
            </a:rPr>
            <a:t>PUBLIC ADMINISTRATION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Anti-corruption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Event management</a:t>
          </a:r>
        </a:p>
      </dsp:txBody>
      <dsp:txXfrm>
        <a:off x="1284947" y="3441095"/>
        <a:ext cx="2336268" cy="1401760"/>
      </dsp:txXfrm>
    </dsp:sp>
    <dsp:sp modelId="{E8A281DA-3AF4-410A-9F34-32A8DB9DABDC}">
      <dsp:nvSpPr>
        <dsp:cNvPr id="0" name=""/>
        <dsp:cNvSpPr/>
      </dsp:nvSpPr>
      <dsp:spPr>
        <a:xfrm>
          <a:off x="3854842" y="3441095"/>
          <a:ext cx="2336268" cy="1401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FFFF00"/>
              </a:solidFill>
            </a:rPr>
            <a:t>OTHERS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Research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New Campus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Anti-terrorism</a:t>
          </a:r>
          <a:endParaRPr lang="en-GB" sz="1900" kern="1200" dirty="0"/>
        </a:p>
      </dsp:txBody>
      <dsp:txXfrm>
        <a:off x="3854842" y="3441095"/>
        <a:ext cx="2336268" cy="140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830B4-A0AE-4024-9F93-250F8DED638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4614D-9182-4325-ACF4-B3582E4E892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2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2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2840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5DF2-562C-4A56-ACA6-7068C73BFA0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04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Legge sullo spreco</a:t>
            </a:r>
          </a:p>
          <a:p>
            <a:r>
              <a:rPr lang="it-IT" dirty="0"/>
              <a:t>Agricoltura sociale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5DF2-562C-4A56-ACA6-7068C73BFA0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1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5743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Ambiguità vuol dire ambivalenza e </a:t>
            </a:r>
            <a:r>
              <a:rPr lang="it-IT" baseline="0" dirty="0"/>
              <a:t>– al contrario dell’incertezza – non è qualcosa che si riduce con l’informazione. </a:t>
            </a:r>
          </a:p>
          <a:p>
            <a:r>
              <a:rPr lang="it-IT" baseline="0" dirty="0"/>
              <a:t>Le policy </a:t>
            </a:r>
            <a:r>
              <a:rPr lang="it-IT" baseline="0" dirty="0" err="1"/>
              <a:t>windows</a:t>
            </a:r>
            <a:r>
              <a:rPr lang="it-IT" baseline="0" dirty="0"/>
              <a:t> sono momenti critici.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 </a:t>
            </a:r>
            <a:r>
              <a:rPr lang="it-IT" dirty="0"/>
              <a:t>L’Ambiguità e non l’incertezza caratterizza i processi di policy: le persone non sanno ciò che vogliono, i processi sono oscuri e sconosciuti ai singoli partecipanti, la presenza dei decisori è fluida, spesso non c’è una chiara idea del problema.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1E86-A710-49E9-9E4F-7373C277826E}" type="slidenum">
              <a:rPr lang="it-IT" smtClean="0">
                <a:solidFill>
                  <a:srgbClr val="31312F"/>
                </a:solidFill>
                <a:latin typeface="Franklin Gothic Medium"/>
              </a:rPr>
              <a:pPr/>
              <a:t>4</a:t>
            </a:fld>
            <a:endParaRPr lang="it-IT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9570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5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8999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5DF2-562C-4A56-ACA6-7068C73BFA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7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10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254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it-IT" dirty="0" err="1"/>
              <a:t>Più</a:t>
            </a:r>
            <a:r>
              <a:rPr lang="en-GB" altLang="it-IT" baseline="0" dirty="0"/>
              <a:t> di 300 </a:t>
            </a:r>
            <a:r>
              <a:rPr lang="en-GB" altLang="it-IT" baseline="0" dirty="0" err="1"/>
              <a:t>agenzie</a:t>
            </a:r>
            <a:r>
              <a:rPr lang="en-GB" altLang="it-IT" baseline="0" dirty="0"/>
              <a:t> </a:t>
            </a:r>
            <a:r>
              <a:rPr lang="en-GB" altLang="it-IT" baseline="0" dirty="0" err="1"/>
              <a:t>che</a:t>
            </a:r>
            <a:r>
              <a:rPr lang="en-GB" altLang="it-IT" baseline="0" dirty="0"/>
              <a:t> </a:t>
            </a:r>
            <a:r>
              <a:rPr lang="en-GB" altLang="it-IT" baseline="0" dirty="0" err="1"/>
              <a:t>gestivano</a:t>
            </a:r>
            <a:r>
              <a:rPr lang="en-GB" altLang="it-IT" baseline="0" dirty="0"/>
              <a:t> </a:t>
            </a:r>
            <a:r>
              <a:rPr lang="en-GB" altLang="it-IT" baseline="0" dirty="0" err="1"/>
              <a:t>londra</a:t>
            </a:r>
            <a:endParaRPr lang="en-GB" altLang="it-IT" baseline="0" dirty="0"/>
          </a:p>
          <a:p>
            <a:r>
              <a:rPr lang="en-GB" altLang="it-IT" baseline="0" dirty="0"/>
              <a:t>Ci </a:t>
            </a:r>
            <a:r>
              <a:rPr lang="en-GB" altLang="it-IT" baseline="0" dirty="0" err="1"/>
              <a:t>volevano</a:t>
            </a:r>
            <a:r>
              <a:rPr lang="en-GB" altLang="it-IT" baseline="0" dirty="0"/>
              <a:t> 15 </a:t>
            </a:r>
            <a:r>
              <a:rPr lang="en-GB" altLang="it-IT" baseline="0" dirty="0" err="1"/>
              <a:t>permessi</a:t>
            </a:r>
            <a:r>
              <a:rPr lang="en-GB" altLang="it-IT" baseline="0" dirty="0"/>
              <a:t> per </a:t>
            </a:r>
            <a:r>
              <a:rPr lang="en-GB" altLang="it-IT" baseline="0" dirty="0" err="1"/>
              <a:t>spostare</a:t>
            </a:r>
            <a:r>
              <a:rPr lang="en-GB" altLang="it-IT" baseline="0" dirty="0"/>
              <a:t> </a:t>
            </a:r>
            <a:r>
              <a:rPr lang="en-GB" altLang="it-IT" baseline="0" dirty="0" err="1"/>
              <a:t>una</a:t>
            </a:r>
            <a:r>
              <a:rPr lang="en-GB" altLang="it-IT" baseline="0" dirty="0"/>
              <a:t> fermata di </a:t>
            </a:r>
            <a:r>
              <a:rPr lang="en-GB" altLang="it-IT" baseline="0" dirty="0" err="1"/>
              <a:t>autobus</a:t>
            </a:r>
            <a:endParaRPr lang="en-GB" altLang="it-IT" baseline="0" dirty="0"/>
          </a:p>
          <a:p>
            <a:r>
              <a:rPr lang="en-GB" altLang="it-IT" baseline="0" dirty="0" err="1"/>
              <a:t>Impossibile</a:t>
            </a:r>
            <a:r>
              <a:rPr lang="en-GB" altLang="it-IT" baseline="0" dirty="0"/>
              <a:t> fare un Sistema di vie </a:t>
            </a:r>
            <a:r>
              <a:rPr lang="en-GB" altLang="it-IT" baseline="0" dirty="0" err="1"/>
              <a:t>preferenziali</a:t>
            </a:r>
            <a:endParaRPr lang="en-GB" altLang="it-IT" baseline="0" dirty="0"/>
          </a:p>
          <a:p>
            <a:r>
              <a:rPr lang="en-GB" altLang="it-IT" baseline="0" dirty="0" err="1"/>
              <a:t>Taxicard</a:t>
            </a:r>
            <a:r>
              <a:rPr lang="en-GB" altLang="it-IT" baseline="0" dirty="0"/>
              <a:t> e London lorry ban. </a:t>
            </a:r>
            <a:endParaRPr lang="en-GB" altLang="it-IT" dirty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F168E4-2801-470B-99AB-9273D7826561}" type="slidenum">
              <a:rPr lang="it-IT" altLang="it-IT" sz="1200" smtClean="0">
                <a:solidFill>
                  <a:srgbClr val="31312F"/>
                </a:solidFill>
                <a:latin typeface="Times" pitchFamily="18" charset="0"/>
              </a:rPr>
              <a:pPr/>
              <a:t>11</a:t>
            </a:fld>
            <a:endParaRPr lang="it-IT" altLang="it-IT" sz="1200">
              <a:solidFill>
                <a:srgbClr val="31312F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1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12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286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13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322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8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71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79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31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2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6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3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8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7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2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7F5FA3-F37B-495C-BEE1-C24BFBF3CBB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9C1FCF-E81D-4B58-8A6D-6821C8409D8D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5186" y="5139559"/>
            <a:ext cx="5829300" cy="1463040"/>
          </a:xfrm>
        </p:spPr>
        <p:txBody>
          <a:bodyPr/>
          <a:lstStyle/>
          <a:p>
            <a:r>
              <a:rPr lang="en-GB" dirty="0"/>
              <a:t>AGENDA SETTING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2940"/>
          <a:stretch>
            <a:fillRect/>
          </a:stretch>
        </p:blipFill>
        <p:spPr>
          <a:xfrm>
            <a:off x="0" y="0"/>
            <a:ext cx="9142413" cy="5140325"/>
          </a:xfrm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5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682527" y="820680"/>
            <a:ext cx="5943600" cy="838200"/>
          </a:xfrm>
        </p:spPr>
        <p:txBody>
          <a:bodyPr>
            <a:normAutofit fontScale="90000"/>
          </a:bodyPr>
          <a:lstStyle/>
          <a:p>
            <a:r>
              <a:rPr lang="en-GB" altLang="it-IT" sz="2800" dirty="0"/>
              <a:t>The politics stream: </a:t>
            </a:r>
            <a:br>
              <a:rPr lang="en-GB" altLang="it-IT" sz="2800" dirty="0"/>
            </a:br>
            <a:r>
              <a:rPr lang="en-GB" altLang="it-IT" dirty="0"/>
              <a:t>a government for </a:t>
            </a:r>
            <a:r>
              <a:rPr lang="en-GB" altLang="it-IT" dirty="0" err="1"/>
              <a:t>london</a:t>
            </a:r>
            <a:endParaRPr lang="en-GB" altLang="it-IT" sz="2800" dirty="0"/>
          </a:p>
        </p:txBody>
      </p:sp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>
            <a:off x="682527" y="2082542"/>
            <a:ext cx="667077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  <a:defRPr/>
            </a:pPr>
            <a:r>
              <a:rPr lang="it-IT" altLang="it-IT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1888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. Establishment of the London County 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Council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, the first government for London</a:t>
            </a:r>
          </a:p>
          <a:p>
            <a:pPr>
              <a:spcBef>
                <a:spcPts val="2400"/>
              </a:spcBef>
              <a:buFontTx/>
              <a:buNone/>
              <a:defRPr/>
            </a:pPr>
            <a:r>
              <a:rPr lang="it-IT" altLang="it-IT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1963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. Establishment of the Greater London 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Council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(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expanded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area and 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powers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</a:p>
          <a:p>
            <a:pPr>
              <a:spcBef>
                <a:spcPts val="2400"/>
              </a:spcBef>
              <a:buFontTx/>
              <a:buNone/>
              <a:defRPr/>
            </a:pPr>
            <a:r>
              <a:rPr lang="it-IT" altLang="it-IT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1985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. The Greater London 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Council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is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abolished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by the Thatcher government</a:t>
            </a:r>
          </a:p>
          <a:p>
            <a:pPr>
              <a:spcBef>
                <a:spcPts val="2400"/>
              </a:spcBef>
              <a:buFontTx/>
              <a:buNone/>
              <a:defRPr/>
            </a:pPr>
            <a:r>
              <a:rPr lang="it-IT" altLang="it-IT" b="1" dirty="0">
                <a:solidFill>
                  <a:srgbClr val="FF0000"/>
                </a:solidFill>
              </a:rPr>
              <a:t>1985-1999. London </a:t>
            </a:r>
            <a:r>
              <a:rPr lang="it-IT" altLang="it-IT" b="1" dirty="0" err="1">
                <a:solidFill>
                  <a:srgbClr val="FF0000"/>
                </a:solidFill>
              </a:rPr>
              <a:t>is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probably</a:t>
            </a:r>
            <a:r>
              <a:rPr lang="it-IT" altLang="it-IT" b="1" dirty="0">
                <a:solidFill>
                  <a:srgbClr val="FF0000"/>
                </a:solidFill>
              </a:rPr>
              <a:t> the </a:t>
            </a:r>
            <a:r>
              <a:rPr lang="it-IT" altLang="it-IT" b="1" dirty="0" err="1">
                <a:solidFill>
                  <a:srgbClr val="FF0000"/>
                </a:solidFill>
              </a:rPr>
              <a:t>only</a:t>
            </a:r>
            <a:r>
              <a:rPr lang="it-IT" altLang="it-IT" b="1" dirty="0">
                <a:solidFill>
                  <a:srgbClr val="FF0000"/>
                </a:solidFill>
              </a:rPr>
              <a:t> big city with no city government</a:t>
            </a:r>
          </a:p>
          <a:p>
            <a:pPr>
              <a:spcBef>
                <a:spcPts val="2400"/>
              </a:spcBef>
              <a:buFontTx/>
              <a:buNone/>
              <a:defRPr/>
            </a:pP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1999. The Blair Government </a:t>
            </a:r>
            <a:r>
              <a:rPr lang="it-IT" altLang="it-IT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passes</a:t>
            </a:r>
            <a:r>
              <a:rPr lang="it-IT" altLang="it-I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the Greater London Authority Bill </a:t>
            </a:r>
            <a:endParaRPr lang="it-IT" altLang="it-IT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dirty="0"/>
              <a:t>Before 1999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50" y="1828800"/>
            <a:ext cx="7525811" cy="48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policy stream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New resources (EU funds)</a:t>
            </a:r>
          </a:p>
          <a:p>
            <a:r>
              <a:rPr lang="en-GB" sz="2400" dirty="0"/>
              <a:t>New technologies (Internet)</a:t>
            </a:r>
          </a:p>
          <a:p>
            <a:r>
              <a:rPr lang="en-GB" sz="2400" dirty="0"/>
              <a:t>New tools / approaches (NPM)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The availability of the solution makes people ask: which problem can we solve with that? </a:t>
            </a:r>
          </a:p>
        </p:txBody>
      </p:sp>
    </p:spTree>
    <p:extLst>
      <p:ext uri="{BB962C8B-B14F-4D97-AF65-F5344CB8AC3E}">
        <p14:creationId xmlns:p14="http://schemas.microsoft.com/office/powerpoint/2010/main" val="6975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conclusions</a:t>
            </a:r>
            <a:r>
              <a:rPr lang="it-IT" dirty="0"/>
              <a:t> on the agenda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phenomenon</a:t>
            </a:r>
            <a:r>
              <a:rPr lang="it-IT" sz="2400" dirty="0"/>
              <a:t> to be </a:t>
            </a:r>
            <a:r>
              <a:rPr lang="it-IT" sz="2400" dirty="0" err="1"/>
              <a:t>explained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: ‘</a:t>
            </a:r>
            <a:r>
              <a:rPr lang="it-IT" sz="2400" dirty="0" err="1"/>
              <a:t>when</a:t>
            </a:r>
            <a:r>
              <a:rPr lang="it-IT" sz="2400" dirty="0"/>
              <a:t> an </a:t>
            </a:r>
            <a:r>
              <a:rPr lang="it-IT" sz="2400" dirty="0" err="1"/>
              <a:t>idea’s</a:t>
            </a:r>
            <a:r>
              <a:rPr lang="it-IT" sz="2400" dirty="0"/>
              <a:t> time </a:t>
            </a:r>
            <a:r>
              <a:rPr lang="it-IT" sz="2400" dirty="0" err="1"/>
              <a:t>has</a:t>
            </a:r>
            <a:r>
              <a:rPr lang="it-IT" sz="2400" dirty="0"/>
              <a:t> come’</a:t>
            </a:r>
          </a:p>
          <a:p>
            <a:r>
              <a:rPr lang="it-IT" sz="2400" dirty="0"/>
              <a:t>Policy </a:t>
            </a:r>
            <a:r>
              <a:rPr lang="it-IT" sz="2400" dirty="0" err="1"/>
              <a:t>entrepreneurs</a:t>
            </a:r>
            <a:r>
              <a:rPr lang="it-IT" sz="2400" dirty="0"/>
              <a:t> are </a:t>
            </a:r>
            <a:r>
              <a:rPr lang="it-IT" sz="2400" dirty="0" err="1"/>
              <a:t>like</a:t>
            </a:r>
            <a:r>
              <a:rPr lang="it-IT" sz="2400" dirty="0"/>
              <a:t> </a:t>
            </a:r>
            <a:r>
              <a:rPr lang="it-IT" sz="2400" dirty="0" err="1"/>
              <a:t>surfers</a:t>
            </a:r>
            <a:r>
              <a:rPr lang="it-IT" sz="2400" dirty="0"/>
              <a:t> </a:t>
            </a:r>
            <a:r>
              <a:rPr lang="it-IT" sz="2400" dirty="0" err="1"/>
              <a:t>waiting</a:t>
            </a:r>
            <a:r>
              <a:rPr lang="it-IT" sz="2400" dirty="0"/>
              <a:t> for the good </a:t>
            </a:r>
            <a:r>
              <a:rPr lang="it-IT" sz="2400" dirty="0" err="1"/>
              <a:t>wave</a:t>
            </a:r>
            <a:endParaRPr lang="it-IT" sz="2400" dirty="0"/>
          </a:p>
          <a:p>
            <a:r>
              <a:rPr lang="it-IT" sz="2400" dirty="0"/>
              <a:t>Policy </a:t>
            </a:r>
            <a:r>
              <a:rPr lang="it-IT" sz="2400" dirty="0" err="1"/>
              <a:t>windows</a:t>
            </a:r>
            <a:r>
              <a:rPr lang="it-IT" sz="2400" dirty="0"/>
              <a:t> do not open </a:t>
            </a:r>
            <a:r>
              <a:rPr lang="it-IT" sz="2400" dirty="0" err="1"/>
              <a:t>because</a:t>
            </a:r>
            <a:r>
              <a:rPr lang="it-IT" sz="2400" dirty="0"/>
              <a:t> of </a:t>
            </a:r>
            <a:r>
              <a:rPr lang="it-IT" sz="2400" dirty="0" err="1"/>
              <a:t>rational</a:t>
            </a:r>
            <a:r>
              <a:rPr lang="it-IT" sz="2400" dirty="0"/>
              <a:t> </a:t>
            </a:r>
            <a:r>
              <a:rPr lang="it-IT" sz="2400" dirty="0" err="1"/>
              <a:t>calculus</a:t>
            </a:r>
            <a:endParaRPr lang="it-IT" sz="2400" dirty="0"/>
          </a:p>
          <a:p>
            <a:r>
              <a:rPr lang="it-IT" sz="2400" dirty="0" err="1"/>
              <a:t>Coupling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essential</a:t>
            </a:r>
            <a:r>
              <a:rPr lang="it-IT" sz="2400" dirty="0"/>
              <a:t> to </a:t>
            </a:r>
            <a:r>
              <a:rPr lang="it-IT" sz="2400" dirty="0" err="1"/>
              <a:t>transform</a:t>
            </a:r>
            <a:r>
              <a:rPr lang="it-IT" sz="2400" dirty="0"/>
              <a:t> </a:t>
            </a:r>
            <a:r>
              <a:rPr lang="it-IT" sz="2400" dirty="0" err="1"/>
              <a:t>opportunities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concrete </a:t>
            </a:r>
            <a:r>
              <a:rPr lang="it-IT" sz="2400" dirty="0" err="1"/>
              <a:t>possibilities</a:t>
            </a:r>
            <a:r>
              <a:rPr lang="it-IT" sz="2400" dirty="0"/>
              <a:t> of </a:t>
            </a:r>
            <a:r>
              <a:rPr lang="it-IT" sz="2400" dirty="0" err="1"/>
              <a:t>decisions</a:t>
            </a:r>
            <a:endParaRPr lang="it-IT" sz="2400" dirty="0"/>
          </a:p>
          <a:p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934517"/>
            <a:ext cx="6172200" cy="1463040"/>
          </a:xfrm>
        </p:spPr>
        <p:txBody>
          <a:bodyPr>
            <a:noAutofit/>
          </a:bodyPr>
          <a:lstStyle/>
          <a:p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/>
              <a:t>the 2015 </a:t>
            </a:r>
            <a:r>
              <a:rPr lang="it-IT" sz="2800" b="1" dirty="0" err="1"/>
              <a:t>universal</a:t>
            </a:r>
            <a:r>
              <a:rPr lang="it-IT" sz="2800" b="1" dirty="0"/>
              <a:t> </a:t>
            </a:r>
            <a:r>
              <a:rPr lang="it-IT" sz="2800" b="1" dirty="0" err="1"/>
              <a:t>exposition</a:t>
            </a:r>
            <a:r>
              <a:rPr lang="it-IT" sz="2800" b="1" dirty="0"/>
              <a:t>: </a:t>
            </a:r>
            <a:br>
              <a:rPr lang="it-IT" sz="2800" b="1" dirty="0"/>
            </a:br>
            <a:r>
              <a:rPr lang="it-IT" sz="2800" b="1" dirty="0"/>
              <a:t>a case study of policy change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1" b="8671"/>
          <a:stretch>
            <a:fillRect/>
          </a:stretch>
        </p:blipFill>
        <p:spPr>
          <a:xfrm>
            <a:off x="0" y="-63500"/>
            <a:ext cx="9142413" cy="5005388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500"/>
            <a:ext cx="9144000" cy="16202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59" y="182967"/>
            <a:ext cx="5472608" cy="11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2336" cy="1499616"/>
          </a:xfrm>
        </p:spPr>
        <p:txBody>
          <a:bodyPr>
            <a:normAutofit/>
          </a:bodyPr>
          <a:lstStyle/>
          <a:p>
            <a:r>
              <a:rPr lang="it-IT" dirty="0"/>
              <a:t>An </a:t>
            </a:r>
            <a:r>
              <a:rPr lang="it-IT" dirty="0" err="1"/>
              <a:t>outcome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(BUSETTI-DENTE 2018)</a:t>
            </a:r>
            <a:endParaRPr lang="en-GB" sz="4000" cap="none" dirty="0">
              <a:solidFill>
                <a:srgbClr val="0070C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448365"/>
              </p:ext>
            </p:extLst>
          </p:nvPr>
        </p:nvGraphicFramePr>
        <p:xfrm>
          <a:off x="768350" y="1844824"/>
          <a:ext cx="747605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7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4447" y="2453430"/>
            <a:ext cx="7290054" cy="1499616"/>
          </a:xfrm>
        </p:spPr>
        <p:txBody>
          <a:bodyPr>
            <a:normAutofit/>
          </a:bodyPr>
          <a:lstStyle/>
          <a:p>
            <a:r>
              <a:rPr lang="en-GB" dirty="0"/>
              <a:t>WHY DO WE SOLVE SOME PROBLEMS AND NOT OTHERS? </a:t>
            </a:r>
          </a:p>
        </p:txBody>
      </p:sp>
    </p:spTree>
    <p:extLst>
      <p:ext uri="{BB962C8B-B14F-4D97-AF65-F5344CB8AC3E}">
        <p14:creationId xmlns:p14="http://schemas.microsoft.com/office/powerpoint/2010/main" val="32803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Baumgartner – </a:t>
            </a:r>
            <a:r>
              <a:rPr lang="it-IT" dirty="0" err="1"/>
              <a:t>jones</a:t>
            </a:r>
            <a:r>
              <a:rPr lang="it-IT" dirty="0"/>
              <a:t>, budget change 1947-2003 and status quo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3" cstate="print"/>
          <a:srcRect l="28480" t="11072" r="10666" b="10593"/>
          <a:stretch/>
        </p:blipFill>
        <p:spPr bwMode="auto">
          <a:xfrm>
            <a:off x="1085850" y="1978662"/>
            <a:ext cx="6838591" cy="4473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50142" y="6150732"/>
            <a:ext cx="655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-100     -60    -30     0   +30      +70    +110   +150</a:t>
            </a:r>
          </a:p>
        </p:txBody>
      </p:sp>
    </p:spTree>
    <p:extLst>
      <p:ext uri="{BB962C8B-B14F-4D97-AF65-F5344CB8AC3E}">
        <p14:creationId xmlns:p14="http://schemas.microsoft.com/office/powerpoint/2010/main" val="14021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/>
              <a:t>multiple </a:t>
            </a:r>
            <a:r>
              <a:rPr lang="it-IT" b="1" i="1" dirty="0" err="1"/>
              <a:t>streams</a:t>
            </a:r>
            <a:r>
              <a:rPr lang="it-IT" b="1" i="1" dirty="0"/>
              <a:t> </a:t>
            </a:r>
            <a:r>
              <a:rPr lang="it-IT" dirty="0" err="1"/>
              <a:t>theory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john</a:t>
            </a:r>
            <a:r>
              <a:rPr lang="it-IT" dirty="0"/>
              <a:t> </a:t>
            </a:r>
            <a:r>
              <a:rPr lang="it-IT" dirty="0" err="1"/>
              <a:t>kingdon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3 «</a:t>
            </a:r>
            <a:r>
              <a:rPr lang="it-IT" sz="2800" dirty="0" err="1"/>
              <a:t>streams</a:t>
            </a:r>
            <a:r>
              <a:rPr lang="it-IT" sz="2800" dirty="0"/>
              <a:t>»: </a:t>
            </a:r>
            <a:r>
              <a:rPr lang="it-IT" sz="2800" dirty="0">
                <a:solidFill>
                  <a:srgbClr val="C00000"/>
                </a:solidFill>
              </a:rPr>
              <a:t>politics</a:t>
            </a:r>
            <a:r>
              <a:rPr lang="it-IT" sz="2800" dirty="0"/>
              <a:t>, </a:t>
            </a:r>
            <a:r>
              <a:rPr lang="it-IT" sz="2800" dirty="0">
                <a:solidFill>
                  <a:srgbClr val="C00000"/>
                </a:solidFill>
              </a:rPr>
              <a:t>problems</a:t>
            </a:r>
            <a:r>
              <a:rPr lang="it-IT" sz="2800" dirty="0"/>
              <a:t>, </a:t>
            </a:r>
            <a:r>
              <a:rPr lang="it-IT" sz="2800" dirty="0">
                <a:solidFill>
                  <a:srgbClr val="C00000"/>
                </a:solidFill>
              </a:rPr>
              <a:t>policies</a:t>
            </a:r>
            <a:r>
              <a:rPr lang="it-IT" sz="2800" dirty="0"/>
              <a:t>. </a:t>
            </a:r>
          </a:p>
          <a:p>
            <a:r>
              <a:rPr lang="it-IT" sz="2800" dirty="0"/>
              <a:t>A change in </a:t>
            </a:r>
            <a:r>
              <a:rPr lang="it-IT" sz="2800" dirty="0" err="1"/>
              <a:t>one</a:t>
            </a:r>
            <a:r>
              <a:rPr lang="it-IT" sz="2800" dirty="0"/>
              <a:t> </a:t>
            </a:r>
            <a:r>
              <a:rPr lang="it-IT" sz="2800" dirty="0" err="1"/>
              <a:t>stream</a:t>
            </a:r>
            <a:r>
              <a:rPr lang="it-IT" sz="2800" dirty="0"/>
              <a:t> </a:t>
            </a:r>
            <a:r>
              <a:rPr lang="it-IT" sz="2800" dirty="0" err="1"/>
              <a:t>opens</a:t>
            </a:r>
            <a:r>
              <a:rPr lang="it-IT" sz="2800" dirty="0"/>
              <a:t> a </a:t>
            </a:r>
            <a:r>
              <a:rPr lang="it-IT" sz="2800" dirty="0">
                <a:solidFill>
                  <a:srgbClr val="C00000"/>
                </a:solidFill>
              </a:rPr>
              <a:t>policy </a:t>
            </a:r>
            <a:r>
              <a:rPr lang="it-IT" sz="2800" dirty="0" err="1">
                <a:solidFill>
                  <a:srgbClr val="C00000"/>
                </a:solidFill>
              </a:rPr>
              <a:t>window</a:t>
            </a:r>
            <a:r>
              <a:rPr lang="it-IT" sz="2800" dirty="0"/>
              <a:t>, a moment </a:t>
            </a:r>
            <a:r>
              <a:rPr lang="it-IT" sz="2800" dirty="0" err="1"/>
              <a:t>where</a:t>
            </a:r>
            <a:r>
              <a:rPr lang="it-IT" sz="2800" dirty="0"/>
              <a:t> public </a:t>
            </a:r>
            <a:r>
              <a:rPr lang="it-IT" sz="2800" dirty="0" err="1"/>
              <a:t>discussion</a:t>
            </a:r>
            <a:r>
              <a:rPr lang="it-IT" sz="2800" dirty="0"/>
              <a:t> </a:t>
            </a:r>
            <a:r>
              <a:rPr lang="it-IT" sz="2800" dirty="0" err="1"/>
              <a:t>may</a:t>
            </a:r>
            <a:r>
              <a:rPr lang="it-IT" sz="2800" dirty="0"/>
              <a:t> be </a:t>
            </a:r>
            <a:r>
              <a:rPr lang="it-IT" sz="2800" dirty="0" err="1"/>
              <a:t>focused</a:t>
            </a:r>
            <a:r>
              <a:rPr lang="it-IT" sz="2800" dirty="0"/>
              <a:t> on the policy/</a:t>
            </a:r>
            <a:r>
              <a:rPr lang="it-IT" sz="2800" dirty="0" err="1"/>
              <a:t>problem</a:t>
            </a:r>
            <a:r>
              <a:rPr lang="it-IT" sz="2800" dirty="0"/>
              <a:t>. </a:t>
            </a:r>
          </a:p>
          <a:p>
            <a:r>
              <a:rPr lang="it-IT" sz="2800" dirty="0"/>
              <a:t>In </a:t>
            </a:r>
            <a:r>
              <a:rPr lang="it-IT" sz="2800" dirty="0" err="1"/>
              <a:t>contexts</a:t>
            </a:r>
            <a:r>
              <a:rPr lang="it-IT" sz="2800" dirty="0"/>
              <a:t> of </a:t>
            </a:r>
            <a:r>
              <a:rPr lang="it-IT" sz="2800" dirty="0" err="1">
                <a:solidFill>
                  <a:srgbClr val="C00000"/>
                </a:solidFill>
              </a:rPr>
              <a:t>ambiguity</a:t>
            </a:r>
            <a:r>
              <a:rPr lang="it-IT" sz="2800" dirty="0"/>
              <a:t>, a </a:t>
            </a:r>
            <a:r>
              <a:rPr lang="it-IT" sz="2800" dirty="0">
                <a:solidFill>
                  <a:srgbClr val="C00000"/>
                </a:solidFill>
              </a:rPr>
              <a:t>policy </a:t>
            </a:r>
            <a:r>
              <a:rPr lang="it-IT" sz="2800" dirty="0" err="1">
                <a:solidFill>
                  <a:srgbClr val="C00000"/>
                </a:solidFill>
              </a:rPr>
              <a:t>entrepreneur</a:t>
            </a:r>
            <a:r>
              <a:rPr lang="it-IT" sz="2800" dirty="0"/>
              <a:t> </a:t>
            </a:r>
            <a:r>
              <a:rPr lang="it-IT" sz="2800" dirty="0" err="1"/>
              <a:t>may</a:t>
            </a:r>
            <a:r>
              <a:rPr lang="it-IT" sz="2800" dirty="0"/>
              <a:t> </a:t>
            </a:r>
            <a:r>
              <a:rPr lang="it-IT" sz="2800" dirty="0" err="1"/>
              <a:t>couple</a:t>
            </a:r>
            <a:r>
              <a:rPr lang="it-IT" sz="2800" dirty="0"/>
              <a:t> the </a:t>
            </a:r>
            <a:r>
              <a:rPr lang="it-IT" sz="2800" dirty="0" err="1"/>
              <a:t>streams</a:t>
            </a:r>
            <a:r>
              <a:rPr lang="it-IT" sz="2800" dirty="0"/>
              <a:t> and </a:t>
            </a:r>
            <a:r>
              <a:rPr lang="it-IT" sz="2800" dirty="0" err="1"/>
              <a:t>ensure</a:t>
            </a:r>
            <a:r>
              <a:rPr lang="it-IT" sz="2800" dirty="0"/>
              <a:t> that a </a:t>
            </a:r>
            <a:r>
              <a:rPr lang="it-IT" sz="2800" dirty="0" err="1"/>
              <a:t>proposal</a:t>
            </a:r>
            <a:r>
              <a:rPr lang="it-IT" sz="2800" dirty="0"/>
              <a:t> </a:t>
            </a:r>
            <a:r>
              <a:rPr lang="it-IT" sz="2800" dirty="0" err="1"/>
              <a:t>enters</a:t>
            </a:r>
            <a:r>
              <a:rPr lang="it-IT" sz="2800" dirty="0"/>
              <a:t> the agenda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85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Multiple </a:t>
            </a:r>
            <a:r>
              <a:rPr lang="it-IT" dirty="0" err="1"/>
              <a:t>streams</a:t>
            </a:r>
            <a:r>
              <a:rPr lang="it-IT" dirty="0"/>
              <a:t> </a:t>
            </a:r>
            <a:r>
              <a:rPr lang="it-IT" dirty="0" err="1"/>
              <a:t>diagram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02149"/>
            <a:ext cx="5832648" cy="475585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6136" y="3717032"/>
            <a:ext cx="1656184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Entrepreneur</a:t>
            </a:r>
          </a:p>
        </p:txBody>
      </p:sp>
    </p:spTree>
    <p:extLst>
      <p:ext uri="{BB962C8B-B14F-4D97-AF65-F5344CB8AC3E}">
        <p14:creationId xmlns:p14="http://schemas.microsoft.com/office/powerpoint/2010/main" val="16575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The </a:t>
            </a:r>
            <a:r>
              <a:rPr lang="it-IT" sz="4000" dirty="0" err="1"/>
              <a:t>problem</a:t>
            </a:r>
            <a:r>
              <a:rPr lang="it-IT" sz="4000" dirty="0"/>
              <a:t> </a:t>
            </a:r>
            <a:r>
              <a:rPr lang="it-IT" sz="4000" dirty="0" err="1"/>
              <a:t>stream</a:t>
            </a:r>
            <a:r>
              <a:rPr lang="it-IT" sz="4000" dirty="0"/>
              <a:t>: </a:t>
            </a:r>
            <a:br>
              <a:rPr lang="it-IT" sz="4000" dirty="0"/>
            </a:br>
            <a:r>
              <a:rPr lang="it-IT" sz="4000" dirty="0" err="1"/>
              <a:t>focusing</a:t>
            </a:r>
            <a:r>
              <a:rPr lang="it-IT" sz="4000" dirty="0"/>
              <a:t> events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600400" cy="2838315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22482"/>
            <a:ext cx="4020016" cy="2852745"/>
          </a:xfrm>
        </p:spPr>
      </p:pic>
      <p:sp>
        <p:nvSpPr>
          <p:cNvPr id="12" name="CasellaDiTesto 11"/>
          <p:cNvSpPr txBox="1"/>
          <p:nvPr/>
        </p:nvSpPr>
        <p:spPr>
          <a:xfrm>
            <a:off x="683568" y="5517232"/>
            <a:ext cx="359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Liberatore</a:t>
            </a:r>
            <a:r>
              <a:rPr lang="en-US" dirty="0"/>
              <a:t>, A. (1999). </a:t>
            </a:r>
            <a:r>
              <a:rPr lang="en-US" i="1" dirty="0"/>
              <a:t>The management of uncertainty: Learning from Chernobyl</a:t>
            </a:r>
            <a:r>
              <a:rPr lang="en-US" dirty="0"/>
              <a:t>. Routledge.</a:t>
            </a:r>
            <a:endParaRPr lang="it-IT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99992" y="5517232"/>
            <a:ext cx="402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Ansell, C. &amp; Vogel, D. (Eds.). (2006). </a:t>
            </a:r>
            <a:r>
              <a:rPr lang="en-US" i="1" dirty="0"/>
              <a:t>What's the beef?: the contested governance of European food safety</a:t>
            </a:r>
            <a:r>
              <a:rPr lang="en-US" dirty="0"/>
              <a:t>. MIT Press.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290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Natural </a:t>
            </a:r>
            <a:r>
              <a:rPr lang="it-IT" sz="3600" dirty="0" err="1"/>
              <a:t>disasters</a:t>
            </a:r>
            <a:r>
              <a:rPr lang="it-IT" sz="3600" dirty="0"/>
              <a:t>, media </a:t>
            </a:r>
            <a:r>
              <a:rPr lang="it-IT" sz="3600" dirty="0" err="1"/>
              <a:t>coverage</a:t>
            </a:r>
            <a:r>
              <a:rPr lang="it-IT" sz="3600" dirty="0"/>
              <a:t>, </a:t>
            </a:r>
            <a:r>
              <a:rPr lang="it-IT" sz="3600" dirty="0" err="1"/>
              <a:t>congressional</a:t>
            </a:r>
            <a:r>
              <a:rPr lang="it-IT" sz="3600" dirty="0"/>
              <a:t> </a:t>
            </a:r>
            <a:r>
              <a:rPr lang="it-IT" sz="3600" dirty="0" err="1"/>
              <a:t>activities</a:t>
            </a:r>
            <a:br>
              <a:rPr lang="it-IT" sz="3600" dirty="0"/>
            </a:br>
            <a:r>
              <a:rPr lang="it-IT" sz="2700" dirty="0" err="1"/>
              <a:t>Birkland</a:t>
            </a:r>
            <a:r>
              <a:rPr lang="it-IT" sz="2700" dirty="0"/>
              <a:t> T. 1997. </a:t>
            </a:r>
            <a:r>
              <a:rPr lang="it-IT" sz="2700" dirty="0" err="1"/>
              <a:t>after</a:t>
            </a:r>
            <a:r>
              <a:rPr lang="it-IT" sz="2700" dirty="0"/>
              <a:t> </a:t>
            </a:r>
            <a:r>
              <a:rPr lang="it-IT" sz="2700" dirty="0" err="1"/>
              <a:t>disaster</a:t>
            </a:r>
            <a:r>
              <a:rPr lang="it-IT" sz="2700" dirty="0"/>
              <a:t>. Georgetown </a:t>
            </a:r>
            <a:r>
              <a:rPr lang="it-IT" sz="2700" dirty="0" err="1"/>
              <a:t>university</a:t>
            </a:r>
            <a:r>
              <a:rPr lang="it-IT" sz="2700" dirty="0"/>
              <a:t> press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68350" y="2636912"/>
          <a:ext cx="7289800" cy="3114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57960">
                  <a:extLst>
                    <a:ext uri="{9D8B030D-6E8A-4147-A177-3AD203B41FA5}">
                      <a16:colId xmlns:a16="http://schemas.microsoft.com/office/drawing/2014/main" val="256941609"/>
                    </a:ext>
                  </a:extLst>
                </a:gridCol>
                <a:gridCol w="2705984">
                  <a:extLst>
                    <a:ext uri="{9D8B030D-6E8A-4147-A177-3AD203B41FA5}">
                      <a16:colId xmlns:a16="http://schemas.microsoft.com/office/drawing/2014/main" val="2733052059"/>
                    </a:ext>
                  </a:extLst>
                </a:gridCol>
                <a:gridCol w="209936">
                  <a:extLst>
                    <a:ext uri="{9D8B030D-6E8A-4147-A177-3AD203B41FA5}">
                      <a16:colId xmlns:a16="http://schemas.microsoft.com/office/drawing/2014/main" val="1525902591"/>
                    </a:ext>
                  </a:extLst>
                </a:gridCol>
                <a:gridCol w="2707640">
                  <a:extLst>
                    <a:ext uri="{9D8B030D-6E8A-4147-A177-3AD203B41FA5}">
                      <a16:colId xmlns:a16="http://schemas.microsoft.com/office/drawing/2014/main" val="21125811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58742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Correlation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aseline="0" dirty="0" err="1">
                          <a:solidFill>
                            <a:schemeClr val="tx1"/>
                          </a:solidFill>
                        </a:rPr>
                        <a:t>coefficients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436194"/>
                  </a:ext>
                </a:extLst>
              </a:tr>
              <a:tr h="469272"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Dependent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Variables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</a:rPr>
                        <a:t>News</a:t>
                      </a:r>
                      <a:r>
                        <a:rPr lang="it-IT" sz="1800" b="1" i="1" baseline="0" dirty="0">
                          <a:solidFill>
                            <a:schemeClr val="tx1"/>
                          </a:solidFill>
                        </a:rPr>
                        <a:t> Agenda Activity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i="1" dirty="0" err="1">
                          <a:solidFill>
                            <a:schemeClr val="tx1"/>
                          </a:solidFill>
                        </a:rPr>
                        <a:t>Congressional</a:t>
                      </a:r>
                      <a:r>
                        <a:rPr lang="it-IT" sz="1800" b="1" i="1" dirty="0">
                          <a:solidFill>
                            <a:schemeClr val="tx1"/>
                          </a:solidFill>
                        </a:rPr>
                        <a:t> Agenda Activity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47043"/>
                  </a:ext>
                </a:extLst>
              </a:tr>
              <a:tr h="250192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Earthquakes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Earthquakes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6651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t-IT" sz="1800" b="1" i="1" dirty="0" err="1">
                          <a:solidFill>
                            <a:schemeClr val="tx1"/>
                          </a:solidFill>
                        </a:rPr>
                        <a:t>Damage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0.829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0.916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604769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t-IT" sz="1800" b="1" i="1" dirty="0" err="1">
                          <a:solidFill>
                            <a:schemeClr val="tx1"/>
                          </a:solidFill>
                        </a:rPr>
                        <a:t>Deaths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7614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t-IT" sz="1800" b="1" i="1" dirty="0" err="1">
                          <a:solidFill>
                            <a:schemeClr val="tx1"/>
                          </a:solidFill>
                        </a:rPr>
                        <a:t>Rarity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822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t-IT" sz="1800" b="1" i="1" dirty="0">
                          <a:solidFill>
                            <a:schemeClr val="tx1"/>
                          </a:solidFill>
                        </a:rPr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0.123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3631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t-IT" sz="1800" b="1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5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05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/>
              <a:t>Focusing</a:t>
            </a:r>
            <a:r>
              <a:rPr lang="it-IT" sz="4000" dirty="0"/>
              <a:t> event: HOW IT WORKS</a:t>
            </a:r>
            <a:br>
              <a:rPr lang="it-IT" dirty="0"/>
            </a:br>
            <a:r>
              <a:rPr lang="it-IT" sz="3200" dirty="0"/>
              <a:t>(</a:t>
            </a:r>
            <a:r>
              <a:rPr lang="it-IT" sz="3200" dirty="0" err="1"/>
              <a:t>kingdon</a:t>
            </a:r>
            <a:r>
              <a:rPr lang="it-IT" sz="3200" dirty="0"/>
              <a:t> 1984; </a:t>
            </a:r>
            <a:r>
              <a:rPr lang="it-IT" sz="3200" dirty="0" err="1"/>
              <a:t>birkland</a:t>
            </a:r>
            <a:r>
              <a:rPr lang="it-IT" sz="3200" dirty="0"/>
              <a:t> 1997) 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64668"/>
              </p:ext>
            </p:extLst>
          </p:nvPr>
        </p:nvGraphicFramePr>
        <p:xfrm>
          <a:off x="768096" y="2240665"/>
          <a:ext cx="7044264" cy="1310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22132">
                  <a:extLst>
                    <a:ext uri="{9D8B030D-6E8A-4147-A177-3AD203B41FA5}">
                      <a16:colId xmlns:a16="http://schemas.microsoft.com/office/drawing/2014/main" val="485834433"/>
                    </a:ext>
                  </a:extLst>
                </a:gridCol>
                <a:gridCol w="3522132">
                  <a:extLst>
                    <a:ext uri="{9D8B030D-6E8A-4147-A177-3AD203B41FA5}">
                      <a16:colId xmlns:a16="http://schemas.microsoft.com/office/drawing/2014/main" val="32053024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FOCUSING EVENT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RARE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CATASTROPHIC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SUDDEN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KNOWN TO BOTH DECISION-MAKERS</a:t>
                      </a:r>
                      <a:r>
                        <a:rPr lang="it-IT" baseline="0" dirty="0"/>
                        <a:t> AND CITIZENS</a:t>
                      </a:r>
                      <a:endParaRPr lang="it-IT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6312073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00258"/>
              </p:ext>
            </p:extLst>
          </p:nvPr>
        </p:nvGraphicFramePr>
        <p:xfrm>
          <a:off x="762520" y="4245467"/>
          <a:ext cx="705541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7708">
                  <a:extLst>
                    <a:ext uri="{9D8B030D-6E8A-4147-A177-3AD203B41FA5}">
                      <a16:colId xmlns:a16="http://schemas.microsoft.com/office/drawing/2014/main" val="485834433"/>
                    </a:ext>
                  </a:extLst>
                </a:gridCol>
                <a:gridCol w="3527708">
                  <a:extLst>
                    <a:ext uri="{9D8B030D-6E8A-4147-A177-3AD203B41FA5}">
                      <a16:colId xmlns:a16="http://schemas.microsoft.com/office/drawing/2014/main" val="3205302414"/>
                    </a:ext>
                  </a:extLst>
                </a:gridCol>
              </a:tblGrid>
              <a:tr h="7561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MEDIA AND PUBLIC ATTENTION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PERCEPTION OF POLICY FAILURES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/>
                        <a:t>DIFFICULTY TO DOWNPLAY THE ISSUE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/>
                        <a:t>PRO-CHANGE MOBILISATION</a:t>
                      </a:r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06312073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69094"/>
              </p:ext>
            </p:extLst>
          </p:nvPr>
        </p:nvGraphicFramePr>
        <p:xfrm>
          <a:off x="768096" y="6165304"/>
          <a:ext cx="7055416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5416">
                  <a:extLst>
                    <a:ext uri="{9D8B030D-6E8A-4147-A177-3AD203B41FA5}">
                      <a16:colId xmlns:a16="http://schemas.microsoft.com/office/drawing/2014/main" val="48583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AGENDA CHANGE</a:t>
                      </a:r>
                      <a:endParaRPr lang="it-IT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12073"/>
                  </a:ext>
                </a:extLst>
              </a:tr>
            </a:tbl>
          </a:graphicData>
        </a:graphic>
      </p:graphicFrame>
      <p:sp>
        <p:nvSpPr>
          <p:cNvPr id="13" name="Freccia in giù 12"/>
          <p:cNvSpPr/>
          <p:nvPr/>
        </p:nvSpPr>
        <p:spPr>
          <a:xfrm>
            <a:off x="4047912" y="3689725"/>
            <a:ext cx="484632" cy="4320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4053488" y="5603891"/>
            <a:ext cx="484632" cy="4320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12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FOCUSING EVENTS VS INEFFICIENCIES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8096" y="5225714"/>
            <a:ext cx="7548320" cy="1463884"/>
          </a:xfrm>
        </p:spPr>
        <p:txBody>
          <a:bodyPr>
            <a:normAutofit/>
          </a:bodyPr>
          <a:lstStyle/>
          <a:p>
            <a:pPr marL="182562" indent="0">
              <a:buNone/>
            </a:pPr>
            <a:endParaRPr lang="it-IT" sz="24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sz="2400" dirty="0"/>
              <a:t>South Korea: a </a:t>
            </a:r>
            <a:r>
              <a:rPr lang="it-IT" sz="2400" dirty="0" err="1"/>
              <a:t>costly</a:t>
            </a:r>
            <a:r>
              <a:rPr lang="it-IT" sz="2400" dirty="0"/>
              <a:t> </a:t>
            </a:r>
            <a:r>
              <a:rPr lang="it-IT" sz="2400" dirty="0" err="1"/>
              <a:t>lesson</a:t>
            </a:r>
            <a:r>
              <a:rPr lang="it-IT" sz="2400" dirty="0"/>
              <a:t> (Moon 2020)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sz="2400" dirty="0"/>
              <a:t>France: </a:t>
            </a:r>
            <a:r>
              <a:rPr lang="it-IT" sz="2400" dirty="0" err="1"/>
              <a:t>preventing</a:t>
            </a:r>
            <a:r>
              <a:rPr lang="it-IT" sz="2400" dirty="0"/>
              <a:t>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does</a:t>
            </a:r>
            <a:r>
              <a:rPr lang="it-IT" sz="2400" dirty="0"/>
              <a:t> not </a:t>
            </a:r>
            <a:r>
              <a:rPr lang="it-IT" sz="2400" dirty="0" err="1"/>
              <a:t>happen</a:t>
            </a:r>
            <a:r>
              <a:rPr lang="it-IT" sz="2400" dirty="0"/>
              <a:t> (</a:t>
            </a:r>
            <a:r>
              <a:rPr lang="it-IT" sz="2400" dirty="0" err="1"/>
              <a:t>Dodman</a:t>
            </a:r>
            <a:r>
              <a:rPr lang="it-IT" sz="2400" dirty="0"/>
              <a:t> 2020)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4540" r="-44"/>
          <a:stretch/>
        </p:blipFill>
        <p:spPr>
          <a:xfrm>
            <a:off x="768096" y="2924944"/>
            <a:ext cx="3240894" cy="247873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584327" y="1882298"/>
            <a:ext cx="3960440" cy="1008112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2" indent="0">
              <a:buFont typeface="Tw Cen MT" panose="020B0602020104020603" pitchFamily="34" charset="0"/>
              <a:buNone/>
            </a:pPr>
            <a:endParaRPr lang="it-IT" sz="2400" dirty="0"/>
          </a:p>
          <a:p>
            <a:pPr marL="182562" indent="0">
              <a:buNone/>
            </a:pPr>
            <a:r>
              <a:rPr lang="it-IT" sz="2400" dirty="0" err="1"/>
              <a:t>Estimates</a:t>
            </a:r>
            <a:r>
              <a:rPr lang="it-IT" sz="2400" dirty="0"/>
              <a:t>, </a:t>
            </a:r>
            <a:r>
              <a:rPr lang="it-IT" sz="2400" dirty="0" err="1"/>
              <a:t>evaluations</a:t>
            </a:r>
            <a:r>
              <a:rPr lang="it-IT" sz="2400" dirty="0"/>
              <a:t>, </a:t>
            </a:r>
            <a:r>
              <a:rPr lang="it-IT" sz="2400" dirty="0" err="1"/>
              <a:t>technical</a:t>
            </a:r>
            <a:r>
              <a:rPr lang="it-IT" sz="2400" dirty="0"/>
              <a:t> reports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137693" y="1882298"/>
            <a:ext cx="3018644" cy="10081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2" indent="0">
              <a:buFont typeface="Tw Cen MT" panose="020B0602020104020603" pitchFamily="34" charset="0"/>
              <a:buNone/>
            </a:pPr>
            <a:endParaRPr lang="it-IT" sz="2400" dirty="0"/>
          </a:p>
          <a:p>
            <a:pPr marL="182562" indent="0">
              <a:buNone/>
            </a:pPr>
            <a:r>
              <a:rPr lang="it-IT" sz="2400" dirty="0" err="1"/>
              <a:t>Focusing</a:t>
            </a:r>
            <a:r>
              <a:rPr lang="it-IT" sz="2400" dirty="0"/>
              <a:t> events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162649" y="1899565"/>
            <a:ext cx="716700" cy="10081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2" indent="0">
              <a:buFont typeface="Tw Cen MT" panose="020B0602020104020603" pitchFamily="34" charset="0"/>
              <a:buNone/>
            </a:pPr>
            <a:endParaRPr lang="it-IT" sz="2400" dirty="0"/>
          </a:p>
          <a:p>
            <a:pPr marL="182562" indent="0">
              <a:buNone/>
            </a:pPr>
            <a:r>
              <a:rPr lang="it-IT" sz="2400" dirty="0"/>
              <a:t>VS.</a:t>
            </a:r>
          </a:p>
        </p:txBody>
      </p:sp>
      <p:pic>
        <p:nvPicPr>
          <p:cNvPr id="1026" name="Picture 2" descr="Coronavirus impact 'worse than Mers' in South Korea - Insi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21607"/>
          <a:stretch/>
        </p:blipFill>
        <p:spPr bwMode="auto">
          <a:xfrm>
            <a:off x="5292080" y="2924944"/>
            <a:ext cx="3200718" cy="24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690095" y="4265989"/>
            <a:ext cx="3960440" cy="10081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2" indent="0">
              <a:buFont typeface="Tw Cen MT" panose="020B0602020104020603" pitchFamily="34" charset="0"/>
              <a:buNone/>
            </a:pPr>
            <a:endParaRPr lang="it-IT" sz="2400" dirty="0"/>
          </a:p>
          <a:p>
            <a:pPr marL="182562" indent="0">
              <a:buNone/>
            </a:pPr>
            <a:r>
              <a:rPr lang="it-IT" sz="2400" dirty="0"/>
              <a:t>GATES, 2015</a:t>
            </a:r>
          </a:p>
        </p:txBody>
      </p:sp>
    </p:spTree>
    <p:extLst>
      <p:ext uri="{BB962C8B-B14F-4D97-AF65-F5344CB8AC3E}">
        <p14:creationId xmlns:p14="http://schemas.microsoft.com/office/powerpoint/2010/main" val="30559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1065</TotalTime>
  <Words>646</Words>
  <Application>Microsoft Office PowerPoint</Application>
  <PresentationFormat>Presentazione su schermo (4:3)</PresentationFormat>
  <Paragraphs>127</Paragraphs>
  <Slides>15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Medium</vt:lpstr>
      <vt:lpstr>Times</vt:lpstr>
      <vt:lpstr>Tw Cen MT</vt:lpstr>
      <vt:lpstr>Tw Cen MT Condensed</vt:lpstr>
      <vt:lpstr>Wingdings 3</vt:lpstr>
      <vt:lpstr>Integrale</vt:lpstr>
      <vt:lpstr>AGENDA SETTING</vt:lpstr>
      <vt:lpstr>WHY DO WE SOLVE SOME PROBLEMS AND NOT OTHERS? </vt:lpstr>
      <vt:lpstr>Baumgartner – jones, budget change 1947-2003 and status quo</vt:lpstr>
      <vt:lpstr>multiple streams theory  (john kingdon)</vt:lpstr>
      <vt:lpstr>Multiple streams diagram</vt:lpstr>
      <vt:lpstr>The problem stream:  focusing events</vt:lpstr>
      <vt:lpstr>Natural disasters, media coverage, congressional activities Birkland T. 1997. after disaster. Georgetown university press</vt:lpstr>
      <vt:lpstr>Focusing event: HOW IT WORKS (kingdon 1984; birkland 1997) </vt:lpstr>
      <vt:lpstr>FOCUSING EVENTS VS INEFFICIENCIES</vt:lpstr>
      <vt:lpstr>The politics stream:  a government for london</vt:lpstr>
      <vt:lpstr>Before 1999</vt:lpstr>
      <vt:lpstr>The policy stream</vt:lpstr>
      <vt:lpstr>Some conclusions on the agenda</vt:lpstr>
      <vt:lpstr> the 2015 universal exposition:  a case study of policy change</vt:lpstr>
      <vt:lpstr>An outcome map (BUSETTI-DENTE 2018)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busetti</dc:creator>
  <cp:lastModifiedBy>Simone Busetti</cp:lastModifiedBy>
  <cp:revision>73</cp:revision>
  <dcterms:created xsi:type="dcterms:W3CDTF">2020-10-08T14:56:30Z</dcterms:created>
  <dcterms:modified xsi:type="dcterms:W3CDTF">2025-10-08T12:33:51Z</dcterms:modified>
</cp:coreProperties>
</file>