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86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  <p:sldId id="280" r:id="rId27"/>
    <p:sldId id="281" r:id="rId28"/>
    <p:sldId id="282" r:id="rId29"/>
    <p:sldId id="283" r:id="rId30"/>
    <p:sldId id="284" r:id="rId31"/>
    <p:sldId id="285" r:id="rId32"/>
    <p:sldId id="289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01" r:id="rId44"/>
    <p:sldId id="298" r:id="rId45"/>
    <p:sldId id="299" r:id="rId46"/>
    <p:sldId id="300" r:id="rId47"/>
    <p:sldId id="302" r:id="rId48"/>
    <p:sldId id="303" r:id="rId49"/>
    <p:sldId id="304" r:id="rId50"/>
    <p:sldId id="305" r:id="rId51"/>
    <p:sldId id="308" r:id="rId52"/>
    <p:sldId id="306" r:id="rId53"/>
    <p:sldId id="307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1" r:id="rId66"/>
    <p:sldId id="322" r:id="rId67"/>
    <p:sldId id="323" r:id="rId68"/>
    <p:sldId id="324" r:id="rId69"/>
    <p:sldId id="325" r:id="rId70"/>
    <p:sldId id="320" r:id="rId71"/>
    <p:sldId id="328" r:id="rId72"/>
    <p:sldId id="326" r:id="rId73"/>
    <p:sldId id="327" r:id="rId74"/>
    <p:sldId id="329" r:id="rId75"/>
    <p:sldId id="330" r:id="rId76"/>
    <p:sldId id="331" r:id="rId77"/>
    <p:sldId id="332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CA0F8-FACC-5B43-9C02-38960238E02A}" type="datetimeFigureOut">
              <a:rPr lang="it-IT" smtClean="0"/>
              <a:t>28/09/2017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CB7B8-C958-0448-9E7B-3E025808FE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13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CB7B8-C958-0448-9E7B-3E025808FE69}" type="slidenum">
              <a:rPr lang="it-IT" smtClean="0"/>
              <a:t>56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801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‹N›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mpadicane.it/storico_tag.asp?tag=tumori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-personaltrainer.it/fisiologia/mucosa.html" TargetMode="External"/><Relationship Id="rId2" Type="http://schemas.openxmlformats.org/officeDocument/2006/relationships/hyperlink" Target="http://www.my-personaltrainer.it/fisiologia/osmolarita.html" TargetMode="Externa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Lingua_greca" TargetMode="Externa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98894"/>
            <a:ext cx="7772400" cy="1361656"/>
          </a:xfrm>
        </p:spPr>
        <p:txBody>
          <a:bodyPr/>
          <a:lstStyle/>
          <a:p>
            <a:r>
              <a:rPr lang="it-IT" dirty="0" smtClean="0"/>
              <a:t>APPARATO URINARIO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851239"/>
            <a:ext cx="7772400" cy="465104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L’apparato  urinario è  </a:t>
            </a:r>
            <a:r>
              <a:rPr lang="it-IT" dirty="0"/>
              <a:t>costituito da: reni, ureteri, vescica, </a:t>
            </a:r>
            <a:r>
              <a:rPr lang="it-IT" dirty="0" smtClean="0"/>
              <a:t>uretra e termia con il Meato Uretrale.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Da un punto di vista morfologico vi sono molte differenze tra le varie specie e soprattutto tra maschi, femmine e animali castrati.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Tra i vari aspetti da considerare, riguardo alle funzioni fisiologiche (la minzione rientra tra le Grandi Funzioni Organiche) vi sono anche IMPORTANTI ASPETTI COMPORTAMENTALI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dirty="0" smtClean="0"/>
              <a:t>Ricordiamo che oltre al BILANCIO IDRO-ELETTRILITICO  (di estrema importanza e in stretta correlazione con l’apparato cardio-circolatorio) la funzionalità urinaria ha </a:t>
            </a:r>
            <a:r>
              <a:rPr lang="it-IT" dirty="0" err="1" smtClean="0"/>
              <a:t>importanZa</a:t>
            </a:r>
            <a:r>
              <a:rPr lang="it-IT" dirty="0" smtClean="0"/>
              <a:t> metabolica (eliminazione cataboliti, farmaci, tossici)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6440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Eliminazione </a:t>
            </a:r>
            <a:r>
              <a:rPr lang="it-IT" dirty="0"/>
              <a:t>di liquidi:</a:t>
            </a:r>
          </a:p>
          <a:p>
            <a:r>
              <a:rPr lang="it-IT" dirty="0"/>
              <a:t>urina (15-45 ml/</a:t>
            </a:r>
            <a:r>
              <a:rPr lang="it-IT" dirty="0" smtClean="0"/>
              <a:t>kg  nel cane </a:t>
            </a:r>
            <a:r>
              <a:rPr lang="it-IT" dirty="0"/>
              <a:t>e </a:t>
            </a:r>
            <a:r>
              <a:rPr lang="it-IT" dirty="0" smtClean="0"/>
              <a:t>gatto) è in relazione anche (sempre per il discorso del mantenimento della </a:t>
            </a:r>
            <a:r>
              <a:rPr lang="it-IT" dirty="0" err="1" smtClean="0"/>
              <a:t>normovolemia</a:t>
            </a:r>
            <a:r>
              <a:rPr lang="it-IT" dirty="0" smtClean="0"/>
              <a:t>) con:</a:t>
            </a:r>
            <a:endParaRPr lang="it-IT" dirty="0"/>
          </a:p>
          <a:p>
            <a:pPr>
              <a:buFont typeface="Wingdings" charset="2"/>
              <a:buChar char="Ø"/>
            </a:pPr>
            <a:r>
              <a:rPr lang="it-IT" dirty="0" smtClean="0"/>
              <a:t>Apparato gastroenterico;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apparato </a:t>
            </a:r>
            <a:r>
              <a:rPr lang="it-IT" dirty="0"/>
              <a:t>respiratorio</a:t>
            </a:r>
            <a:r>
              <a:rPr lang="it-IT" dirty="0" smtClean="0"/>
              <a:t>;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Altri meccanismi più complessi o situazioni fisiologiche (es. gravidanza). 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Il bilancio dei liquidi è regolato dall’ADH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959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MINZIONE (urinazione dal latino </a:t>
            </a:r>
            <a:r>
              <a:rPr lang="it-IT" i="1" dirty="0" smtClean="0"/>
              <a:t>mingere) </a:t>
            </a:r>
            <a:r>
              <a:rPr lang="it-IT" dirty="0" smtClean="0"/>
              <a:t>è l’insieme degli atti fisiologici che portano all’espulsione dell’urina attraverso le vie naturali.</a:t>
            </a:r>
          </a:p>
          <a:p>
            <a:r>
              <a:rPr lang="it-IT" dirty="0" smtClean="0"/>
              <a:t>Può essere involontaria o meglio un atto riflesso oppure volontaria. In entrambi i casi entrano in gioco meccanismi contrattili </a:t>
            </a:r>
          </a:p>
          <a:p>
            <a:r>
              <a:rPr lang="it-IT" dirty="0" smtClean="0"/>
              <a:t>Piuttosto che volontaria nel cane e nel gatto si può parlare di condizionata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363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 descr="urin4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127" y="2944901"/>
            <a:ext cx="5169408" cy="205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032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Controllo </a:t>
            </a:r>
            <a:r>
              <a:rPr lang="it-IT" b="1" dirty="0"/>
              <a:t>volontario della minzione</a:t>
            </a:r>
            <a:r>
              <a:rPr lang="it-IT" dirty="0" smtClean="0"/>
              <a:t> E’ la capacità di trattenere la minzione: Negli animali è </a:t>
            </a:r>
            <a:r>
              <a:rPr lang="it-IT" dirty="0" err="1" smtClean="0"/>
              <a:t>provbaabilmente</a:t>
            </a:r>
            <a:r>
              <a:rPr lang="it-IT" dirty="0" smtClean="0"/>
              <a:t> più corretto controllo INDOTTO della minzione </a:t>
            </a:r>
            <a:endParaRPr lang="it-IT" dirty="0"/>
          </a:p>
          <a:p>
            <a:r>
              <a:rPr lang="it-IT" dirty="0" smtClean="0"/>
              <a:t>E’ un meccanismo complesso che consiste di due fasi: ACCUMULO E SVUOTAMENTO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3590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Lesioni vulvari e cicatrici </a:t>
            </a:r>
            <a:endParaRPr lang="it-IT" dirty="0"/>
          </a:p>
        </p:txBody>
      </p:sp>
      <p:pic>
        <p:nvPicPr>
          <p:cNvPr id="6" name="Immagine 5" descr="unin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002" y="2850999"/>
            <a:ext cx="32893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00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²"/>
            </a:pPr>
            <a:r>
              <a:rPr lang="it-IT" b="1" dirty="0" smtClean="0"/>
              <a:t> Accumulo</a:t>
            </a:r>
            <a:r>
              <a:rPr lang="it-IT" dirty="0"/>
              <a:t>: </a:t>
            </a:r>
            <a:r>
              <a:rPr lang="it-IT" dirty="0" smtClean="0"/>
              <a:t>Il muscolo detrusore rimane rilasciato e contemporaneamente sono contratti gli sfinteri (esterno e interno). prevale </a:t>
            </a:r>
            <a:r>
              <a:rPr lang="it-IT" dirty="0"/>
              <a:t>il tono </a:t>
            </a:r>
            <a:r>
              <a:rPr lang="it-IT" dirty="0" smtClean="0"/>
              <a:t> </a:t>
            </a:r>
            <a:r>
              <a:rPr lang="it-IT" dirty="0"/>
              <a:t>simpatico (nervo </a:t>
            </a:r>
            <a:r>
              <a:rPr lang="it-IT" dirty="0" smtClean="0"/>
              <a:t>ipogastrico, </a:t>
            </a:r>
            <a:r>
              <a:rPr lang="it-IT" dirty="0"/>
              <a:t>in sinergia con la contrazione della muscolatura striata dello sfintere esterno innervato dal nervo pudendo (S1-2).</a:t>
            </a:r>
          </a:p>
          <a:p>
            <a:pPr>
              <a:buFont typeface="Wingdings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8451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it-IT" b="1" dirty="0"/>
              <a:t>Svuotamento</a:t>
            </a:r>
            <a:r>
              <a:rPr lang="it-IT" dirty="0"/>
              <a:t>: contrazione del muscolo detrusore e </a:t>
            </a:r>
            <a:r>
              <a:rPr lang="it-IT" dirty="0" err="1" smtClean="0"/>
              <a:t>contempraneo</a:t>
            </a:r>
            <a:r>
              <a:rPr lang="it-IT" dirty="0" smtClean="0"/>
              <a:t> rilasciamento </a:t>
            </a:r>
            <a:r>
              <a:rPr lang="it-IT" dirty="0"/>
              <a:t>degli sfinteri. La distensione d’organo </a:t>
            </a:r>
            <a:r>
              <a:rPr lang="it-IT" dirty="0" smtClean="0"/>
              <a:t>provoca </a:t>
            </a:r>
            <a:r>
              <a:rPr lang="it-IT" dirty="0"/>
              <a:t>la stimolazione dei recettori della parete che, attraverso le afferenze parasimpatiche (nervo pelvico S1-3) che si portano fino al tronco dell’encefalo, </a:t>
            </a:r>
            <a:r>
              <a:rPr lang="it-IT" dirty="0" err="1" smtClean="0"/>
              <a:t>ovwe</a:t>
            </a:r>
            <a:r>
              <a:rPr lang="it-IT" dirty="0" smtClean="0"/>
              <a:t> determinano . </a:t>
            </a:r>
            <a:r>
              <a:rPr lang="it-IT" dirty="0"/>
              <a:t>Dal tronco dell’encefalo parte lo stimolo che, </a:t>
            </a:r>
            <a:r>
              <a:rPr lang="it-IT" dirty="0" smtClean="0"/>
              <a:t>per il tramite del </a:t>
            </a:r>
            <a:r>
              <a:rPr lang="it-IT" dirty="0"/>
              <a:t>nervo pelvico, induce la contrazione del muscolo detrusore (parasimpatico) ed il rilasciamento degli sfinteri interno (inibizione dell’attività simpatica) ed </a:t>
            </a:r>
            <a:r>
              <a:rPr lang="it-IT" dirty="0" smtClean="0"/>
              <a:t>esterno.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Alcune condizioni patologiche possono provocare stimolazioni recettoriali e quindi aumentare la minzione che può diventare patologica come atto. </a:t>
            </a: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115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Riconosciamo:</a:t>
            </a:r>
          </a:p>
          <a:p>
            <a:pPr marL="0" indent="0" algn="just">
              <a:buNone/>
            </a:pPr>
            <a:r>
              <a:rPr lang="it-IT" i="1" dirty="0" smtClean="0"/>
              <a:t>Anuria</a:t>
            </a:r>
            <a:r>
              <a:rPr lang="it-IT" dirty="0" smtClean="0"/>
              <a:t> = mancata urinazione </a:t>
            </a:r>
          </a:p>
          <a:p>
            <a:pPr marL="0" indent="0" algn="just">
              <a:buNone/>
            </a:pPr>
            <a:r>
              <a:rPr lang="it-IT" i="1" dirty="0" smtClean="0"/>
              <a:t>Oliguria</a:t>
            </a:r>
            <a:r>
              <a:rPr lang="it-IT" dirty="0" smtClean="0"/>
              <a:t> = diminuzione     “</a:t>
            </a:r>
          </a:p>
          <a:p>
            <a:pPr marL="0" indent="0" algn="just">
              <a:buNone/>
            </a:pPr>
            <a:r>
              <a:rPr lang="it-IT" i="1" dirty="0" smtClean="0"/>
              <a:t>Poliuria</a:t>
            </a:r>
            <a:r>
              <a:rPr lang="it-IT" dirty="0" smtClean="0"/>
              <a:t> = aumento            “</a:t>
            </a:r>
          </a:p>
          <a:p>
            <a:pPr marL="0" indent="0" algn="just">
              <a:buNone/>
            </a:pPr>
            <a:r>
              <a:rPr lang="it-IT" i="1" dirty="0" smtClean="0"/>
              <a:t>Pollachiuria</a:t>
            </a:r>
            <a:r>
              <a:rPr lang="it-IT" dirty="0" smtClean="0"/>
              <a:t> = &gt; frequenza in piccole quantità </a:t>
            </a:r>
          </a:p>
          <a:p>
            <a:pPr marL="0" indent="0" algn="just">
              <a:buNone/>
            </a:pPr>
            <a:r>
              <a:rPr lang="it-IT" i="1" dirty="0" smtClean="0"/>
              <a:t>Stranguria</a:t>
            </a:r>
            <a:r>
              <a:rPr lang="it-IT" dirty="0" smtClean="0"/>
              <a:t> = emissione lenta e intermittente</a:t>
            </a:r>
          </a:p>
          <a:p>
            <a:pPr marL="0" indent="0" algn="just">
              <a:buNone/>
            </a:pPr>
            <a:r>
              <a:rPr lang="it-IT" i="1" dirty="0" smtClean="0"/>
              <a:t>Incontinenza (enuresi) </a:t>
            </a:r>
            <a:r>
              <a:rPr lang="it-IT" dirty="0" smtClean="0"/>
              <a:t> = perdita del controllo della minzione; </a:t>
            </a:r>
            <a:r>
              <a:rPr lang="it-IT" dirty="0" err="1" smtClean="0"/>
              <a:t>perditai</a:t>
            </a:r>
            <a:r>
              <a:rPr lang="it-IT" dirty="0" smtClean="0"/>
              <a:t> </a:t>
            </a:r>
            <a:r>
              <a:rPr lang="it-IT" dirty="0" err="1" smtClean="0"/>
              <a:t>nvolontaria</a:t>
            </a:r>
            <a:r>
              <a:rPr lang="it-IT" dirty="0" smtClean="0"/>
              <a:t> di  </a:t>
            </a:r>
          </a:p>
          <a:p>
            <a:pPr marL="0" indent="0" algn="just">
              <a:buNone/>
            </a:pPr>
            <a:r>
              <a:rPr lang="it-IT" i="1" dirty="0" smtClean="0"/>
              <a:t>Disuria</a:t>
            </a:r>
            <a:r>
              <a:rPr lang="it-IT" dirty="0" smtClean="0"/>
              <a:t> =  </a:t>
            </a:r>
            <a:r>
              <a:rPr lang="it-IT" dirty="0"/>
              <a:t>minzione </a:t>
            </a:r>
            <a:r>
              <a:rPr lang="it-IT" dirty="0" smtClean="0"/>
              <a:t>dolorosa</a:t>
            </a:r>
          </a:p>
          <a:p>
            <a:pPr marL="0" indent="0" algn="just">
              <a:buNone/>
            </a:pPr>
            <a:r>
              <a:rPr lang="it-IT" i="1" dirty="0" smtClean="0"/>
              <a:t>Nicturia</a:t>
            </a:r>
            <a:r>
              <a:rPr lang="it-IT" dirty="0" smtClean="0"/>
              <a:t> =  </a:t>
            </a:r>
            <a:r>
              <a:rPr lang="it-IT" dirty="0"/>
              <a:t>minzione prevalentemente </a:t>
            </a:r>
            <a:r>
              <a:rPr lang="it-IT" dirty="0" smtClean="0"/>
              <a:t>notturna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2816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145" y="2800161"/>
            <a:ext cx="4109642" cy="285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75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QUINDI:</a:t>
            </a:r>
          </a:p>
          <a:p>
            <a:pPr marL="0" indent="0" algn="just">
              <a:buNone/>
            </a:pPr>
            <a:r>
              <a:rPr lang="it-IT" dirty="0" smtClean="0"/>
              <a:t>Alterazioni della minzione possono dipendere da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alle vie urinarie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renali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ormonali </a:t>
            </a:r>
          </a:p>
          <a:p>
            <a:pPr algn="just">
              <a:buFont typeface="Wingdings" charset="2"/>
              <a:buChar char="§"/>
            </a:pPr>
            <a:r>
              <a:rPr lang="it-IT" dirty="0" smtClean="0"/>
              <a:t>Problemi neurologici *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203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urin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977" y="2678603"/>
            <a:ext cx="30226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768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In breve i problemi neurologici possono dipendere da: </a:t>
            </a:r>
          </a:p>
          <a:p>
            <a:r>
              <a:rPr lang="it-IT" b="1" dirty="0"/>
              <a:t>Lesioni </a:t>
            </a:r>
            <a:r>
              <a:rPr lang="it-IT" b="1" dirty="0" smtClean="0"/>
              <a:t>corticali</a:t>
            </a:r>
            <a:endParaRPr lang="it-IT" dirty="0"/>
          </a:p>
          <a:p>
            <a:r>
              <a:rPr lang="it-IT" b="1" dirty="0"/>
              <a:t>Lesioni al motoneurone superiore </a:t>
            </a:r>
            <a:r>
              <a:rPr lang="it-IT" dirty="0"/>
              <a:t>– </a:t>
            </a:r>
            <a:r>
              <a:rPr lang="it-IT" dirty="0" smtClean="0"/>
              <a:t>vi è  </a:t>
            </a:r>
            <a:r>
              <a:rPr lang="it-IT" dirty="0"/>
              <a:t>assenza del controllo volontario della minzione, il riflesso è </a:t>
            </a:r>
            <a:r>
              <a:rPr lang="it-IT" dirty="0" smtClean="0"/>
              <a:t>mantenuto ma la emissione avviene solo quando vi è marcata  </a:t>
            </a:r>
            <a:r>
              <a:rPr lang="it-IT" dirty="0"/>
              <a:t>distensione della vescica. </a:t>
            </a:r>
            <a:endParaRPr lang="it-IT" dirty="0" smtClean="0"/>
          </a:p>
          <a:p>
            <a:r>
              <a:rPr lang="it-IT" b="1" dirty="0" smtClean="0"/>
              <a:t>Lesioni </a:t>
            </a:r>
            <a:r>
              <a:rPr lang="it-IT" b="1" dirty="0"/>
              <a:t>al motoneurone inferiore </a:t>
            </a:r>
            <a:r>
              <a:rPr lang="it-IT" dirty="0"/>
              <a:t>tra S1-S3 e alle radici emergenti da questo </a:t>
            </a:r>
            <a:r>
              <a:rPr lang="it-IT" dirty="0" smtClean="0"/>
              <a:t>settore. Vi è </a:t>
            </a:r>
            <a:r>
              <a:rPr lang="it-IT" dirty="0"/>
              <a:t>  incontinenza urinaria, </a:t>
            </a:r>
            <a:r>
              <a:rPr lang="it-IT" dirty="0" smtClean="0"/>
              <a:t>l’urina </a:t>
            </a:r>
            <a:r>
              <a:rPr lang="it-IT" dirty="0"/>
              <a:t>residua aumenta.</a:t>
            </a:r>
          </a:p>
        </p:txBody>
      </p:sp>
    </p:spTree>
    <p:extLst>
      <p:ext uri="{BB962C8B-B14F-4D97-AF65-F5344CB8AC3E}">
        <p14:creationId xmlns:p14="http://schemas.microsoft.com/office/powerpoint/2010/main" val="1114747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NEI PICCOLI ANIMALI LE ALTERAZIOJNI DELLA MINZIONE POSSONO CONSEGUIRE ANCHE AD ALTERAZIONI COMPORTAMENTALI (PAURA, ECCITAZIONE) ED ALTERAZIONI ORMONALI DELLA SFERA SESSUALE.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6535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Tra le cause di incontinenza non neurogena possiamo ricordare: 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carenza </a:t>
            </a:r>
            <a:r>
              <a:rPr lang="it-IT" dirty="0"/>
              <a:t>di estrogeni: </a:t>
            </a:r>
            <a:r>
              <a:rPr lang="it-IT" dirty="0" smtClean="0"/>
              <a:t>rara nella femmine </a:t>
            </a:r>
            <a:r>
              <a:rPr lang="it-IT" dirty="0"/>
              <a:t>dopo </a:t>
            </a:r>
            <a:r>
              <a:rPr lang="it-IT" dirty="0" smtClean="0"/>
              <a:t>la </a:t>
            </a:r>
            <a:r>
              <a:rPr lang="it-IT" dirty="0"/>
              <a:t>sterilizzazione.</a:t>
            </a:r>
          </a:p>
          <a:p>
            <a:pPr>
              <a:buFont typeface="Wingdings" charset="2"/>
              <a:buChar char="u"/>
            </a:pPr>
            <a:r>
              <a:rPr lang="it-IT" dirty="0"/>
              <a:t>p</a:t>
            </a:r>
            <a:r>
              <a:rPr lang="it-IT" dirty="0" smtClean="0"/>
              <a:t>aradossa </a:t>
            </a:r>
            <a:r>
              <a:rPr lang="it-IT" dirty="0"/>
              <a:t>da </a:t>
            </a:r>
            <a:r>
              <a:rPr lang="it-IT" dirty="0" err="1"/>
              <a:t>subostruzione</a:t>
            </a:r>
            <a:r>
              <a:rPr lang="it-IT" dirty="0"/>
              <a:t>: </a:t>
            </a:r>
            <a:r>
              <a:rPr lang="it-IT" dirty="0" smtClean="0"/>
              <a:t>nel maschio da </a:t>
            </a:r>
            <a:r>
              <a:rPr lang="it-IT" dirty="0"/>
              <a:t>ostruzione uretrale </a:t>
            </a:r>
            <a:r>
              <a:rPr lang="it-IT" dirty="0" err="1" smtClean="0"/>
              <a:t>subtotaleDa</a:t>
            </a:r>
            <a:r>
              <a:rPr lang="it-IT" dirty="0" smtClean="0"/>
              <a:t> </a:t>
            </a:r>
            <a:r>
              <a:rPr lang="it-IT" dirty="0"/>
              <a:t>stimolo: in casi di </a:t>
            </a:r>
            <a:r>
              <a:rPr lang="it-IT" dirty="0" smtClean="0"/>
              <a:t>cistiti.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Iatrogena: in qualche caso dopo prostatectomia e da lesioni uretrali per cateterismo; in seguito a </a:t>
            </a:r>
            <a:r>
              <a:rPr lang="it-IT" dirty="0" err="1" smtClean="0"/>
              <a:t>uretrostomia</a:t>
            </a:r>
            <a:r>
              <a:rPr lang="it-IT" dirty="0" smtClean="0"/>
              <a:t> (anche nel gatto) 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Da </a:t>
            </a:r>
            <a:r>
              <a:rPr lang="it-IT" dirty="0"/>
              <a:t>uretere ectopico: sbocco dell’uretere sull’uretra a valle della vescica</a:t>
            </a:r>
            <a:r>
              <a:rPr lang="it-IT" dirty="0" smtClean="0"/>
              <a:t>.</a:t>
            </a:r>
          </a:p>
          <a:p>
            <a:pPr>
              <a:buFont typeface="Wingdings" charset="2"/>
              <a:buChar char="u"/>
            </a:pPr>
            <a:r>
              <a:rPr lang="it-IT" dirty="0" smtClean="0"/>
              <a:t>Traumatica: fratture osso del pene ematomi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657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 6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54" y="2984959"/>
            <a:ext cx="1377696" cy="207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506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NELLA SEMIOLOGIA CI POSSIAMO AVVALERE DI :</a:t>
            </a:r>
          </a:p>
          <a:p>
            <a:pPr>
              <a:buFont typeface="Wingdings" charset="2"/>
              <a:buChar char="q"/>
            </a:pPr>
            <a:r>
              <a:rPr lang="it-IT" dirty="0" smtClean="0">
                <a:solidFill>
                  <a:srgbClr val="FF0000"/>
                </a:solidFill>
              </a:rPr>
              <a:t>CLINICA</a:t>
            </a:r>
          </a:p>
          <a:p>
            <a:pPr>
              <a:buFont typeface="Wingdings" charset="2"/>
              <a:buChar char="q"/>
            </a:pPr>
            <a:r>
              <a:rPr lang="it-IT" dirty="0" smtClean="0">
                <a:solidFill>
                  <a:srgbClr val="FF0000"/>
                </a:solidFill>
              </a:rPr>
              <a:t>DIAGNOSTICA PER IMMAGINI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ESAMI LABORATORISTICI (soprattutto per finalità mediche) </a:t>
            </a:r>
          </a:p>
        </p:txBody>
      </p:sp>
    </p:spTree>
    <p:extLst>
      <p:ext uri="{BB962C8B-B14F-4D97-AF65-F5344CB8AC3E}">
        <p14:creationId xmlns:p14="http://schemas.microsoft.com/office/powerpoint/2010/main" val="17632995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Anamnesi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Minzione (</a:t>
            </a:r>
            <a:r>
              <a:rPr lang="it-IT" dirty="0" err="1" smtClean="0"/>
              <a:t>frequenzza</a:t>
            </a:r>
            <a:r>
              <a:rPr lang="it-IT" dirty="0" smtClean="0"/>
              <a:t> e caratteri della minzione)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Caratteri dell’urina (colore, quantità, trasparenza) Non sempre è facile</a:t>
            </a:r>
          </a:p>
          <a:p>
            <a:pPr>
              <a:buFont typeface="Wingdings" charset="2"/>
              <a:buChar char="²"/>
            </a:pPr>
            <a:r>
              <a:rPr lang="it-IT" dirty="0" smtClean="0"/>
              <a:t>Atteggiamenti particolari (cifosi, vocalizzazioni) </a:t>
            </a:r>
          </a:p>
          <a:p>
            <a:pPr>
              <a:buFont typeface="Wingdings" charset="2"/>
              <a:buChar char="²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605295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ISPEZIONE</a:t>
            </a:r>
          </a:p>
          <a:p>
            <a:pPr>
              <a:buFont typeface="Arial"/>
              <a:buChar char="•"/>
            </a:pPr>
            <a:r>
              <a:rPr lang="it-IT" dirty="0" smtClean="0"/>
              <a:t>Addome. Aumento di volume (raro)) x rottura vescica, urolitiasi vescicale. Retrazione per dolore</a:t>
            </a:r>
          </a:p>
          <a:p>
            <a:pPr>
              <a:buFont typeface="Arial"/>
              <a:buChar char="•"/>
            </a:pPr>
            <a:r>
              <a:rPr lang="it-IT" dirty="0" smtClean="0"/>
              <a:t>Presenza di concrezioni suo peli al meato prepuziale</a:t>
            </a:r>
          </a:p>
          <a:p>
            <a:pPr>
              <a:buFont typeface="Arial"/>
              <a:buChar char="•"/>
            </a:pPr>
            <a:r>
              <a:rPr lang="it-IT" dirty="0" smtClean="0"/>
              <a:t>Presenza di sangue.</a:t>
            </a:r>
          </a:p>
          <a:p>
            <a:pPr>
              <a:buFont typeface="Arial"/>
              <a:buChar char="•"/>
            </a:pPr>
            <a:r>
              <a:rPr lang="it-IT" dirty="0" smtClean="0"/>
              <a:t>Ispezione del pene * e della vulva§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8604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ispezionare il pene è necessario esteriorizzarlo dl prepuzio.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doloroso e vi possono essere rischi di lesioni iatrogene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opportuna la sedazione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Può essere opportuno instillare un poco di anestetico locale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Manovre delicate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49317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 cane con una mano si retrae il prepuzio e con l’altra si spinge cranialmente il pene </a:t>
            </a:r>
            <a:endParaRPr lang="it-IT" dirty="0"/>
          </a:p>
        </p:txBody>
      </p:sp>
      <p:pic>
        <p:nvPicPr>
          <p:cNvPr id="4" name="Immagine 3" descr="urin 7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924" y="3527665"/>
            <a:ext cx="3826413" cy="2545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00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 gatto occorre portare </a:t>
            </a:r>
            <a:r>
              <a:rPr lang="it-IT" dirty="0" err="1" smtClean="0"/>
              <a:t>caudalmente</a:t>
            </a:r>
            <a:r>
              <a:rPr lang="it-IT" dirty="0" smtClean="0"/>
              <a:t> e con delicatezza indietro il pene e poi stringerlo tra </a:t>
            </a:r>
            <a:r>
              <a:rPr lang="it-IT" smtClean="0"/>
              <a:t>le dita</a:t>
            </a:r>
            <a:endParaRPr lang="it-IT" dirty="0"/>
          </a:p>
        </p:txBody>
      </p:sp>
      <p:pic>
        <p:nvPicPr>
          <p:cNvPr id="4" name="Immagine 3" descr="urin 8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069" y="2684527"/>
            <a:ext cx="3901291" cy="267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45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" name="Immagine 9" descr="urin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388" y="2324100"/>
            <a:ext cx="26797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0529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 l’ispezione possiamo facilmente rilevare ad esempio neoplasie come i TVT (tumore venereo trasmissibile) o </a:t>
            </a:r>
            <a:r>
              <a:rPr lang="it-IT" i="1" dirty="0" smtClean="0"/>
              <a:t>sarcoma di </a:t>
            </a:r>
            <a:r>
              <a:rPr lang="it-IT" i="1" dirty="0" err="1" smtClean="0"/>
              <a:t>Sticker</a:t>
            </a:r>
            <a:r>
              <a:rPr lang="it-IT" i="1" dirty="0" smtClean="0"/>
              <a:t> </a:t>
            </a:r>
            <a:endParaRPr lang="it-IT" i="1" dirty="0"/>
          </a:p>
        </p:txBody>
      </p:sp>
      <p:pic>
        <p:nvPicPr>
          <p:cNvPr id="4" name="Immagine 3" descr="unir 9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349" y="3884953"/>
            <a:ext cx="2363372" cy="1986455"/>
          </a:xfrm>
          <a:prstGeom prst="rect">
            <a:avLst/>
          </a:prstGeom>
        </p:spPr>
      </p:pic>
      <p:pic>
        <p:nvPicPr>
          <p:cNvPr id="5" name="Immagine 4" descr="urin 10 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613" y="3884954"/>
            <a:ext cx="279400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693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Fratture dell’osso del pene (visibili anche radiologicamente )</a:t>
            </a:r>
            <a:endParaRPr lang="it-IT" dirty="0"/>
          </a:p>
        </p:txBody>
      </p:sp>
      <p:pic>
        <p:nvPicPr>
          <p:cNvPr id="4" name="Immagine 3" descr="urin 1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206" y="3295376"/>
            <a:ext cx="5565643" cy="128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08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Nella femmina per ispezionare la vagina si usa lo speculum di opportune dimensioni (commensurate alla paziente) e introdotto LUBRIFICATO con delicatezza. L’estremità dello speculum viene introdotta con leggera direzione verso l’alto (colonna) </a:t>
            </a:r>
            <a:endParaRPr lang="it-IT" dirty="0"/>
          </a:p>
        </p:txBody>
      </p:sp>
      <p:pic>
        <p:nvPicPr>
          <p:cNvPr id="4" name="Immagine 3" descr="urin 1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042200"/>
            <a:ext cx="2235200" cy="1778000"/>
          </a:xfrm>
          <a:prstGeom prst="rect">
            <a:avLst/>
          </a:prstGeom>
        </p:spPr>
      </p:pic>
      <p:pic>
        <p:nvPicPr>
          <p:cNvPr id="5" name="Immagine 4" descr="urin 14 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684" y="3517043"/>
            <a:ext cx="32893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874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PALPAZIONE </a:t>
            </a:r>
          </a:p>
          <a:p>
            <a:pPr algn="just">
              <a:buFont typeface="Courier New"/>
              <a:buChar char="o"/>
            </a:pPr>
            <a:r>
              <a:rPr lang="it-IT" dirty="0" smtClean="0"/>
              <a:t>Palpazione bimanuale dell’addome con l’animale in piedi o in decubito laterale. 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rgbClr val="FFFF00"/>
                </a:solidFill>
              </a:rPr>
              <a:t>In condizioni ottimali (animale docile, addome trattabile e non repleto) possiamo sentire BENE i reni (quello destro più craniale) e la vescica urinaria se è piena. </a:t>
            </a:r>
            <a:endParaRPr lang="it-IT" dirty="0">
              <a:solidFill>
                <a:srgbClr val="FFFF00"/>
              </a:solidFill>
            </a:endParaRPr>
          </a:p>
          <a:p>
            <a:pPr algn="just">
              <a:buFont typeface="Courier New"/>
              <a:buChar char="o"/>
            </a:pPr>
            <a:r>
              <a:rPr lang="it-IT" dirty="0" smtClean="0">
                <a:solidFill>
                  <a:srgbClr val="FFFFFF"/>
                </a:solidFill>
              </a:rPr>
              <a:t>E’ utile soprattutto per le patologie vescicali. Può mettere in evidenza dolore, replezione vescicale, eventualmente presenza di calcoli di grosse dimensioni</a:t>
            </a:r>
            <a:r>
              <a:rPr lang="it-IT" dirty="0" smtClean="0">
                <a:solidFill>
                  <a:srgbClr val="FFFF00"/>
                </a:solidFill>
              </a:rPr>
              <a:t> </a:t>
            </a:r>
          </a:p>
          <a:p>
            <a:pPr algn="just">
              <a:buFont typeface="Courier New"/>
              <a:buChar char="o"/>
            </a:pPr>
            <a:r>
              <a:rPr lang="it-IT" dirty="0" smtClean="0">
                <a:solidFill>
                  <a:srgbClr val="FFFFFF"/>
                </a:solidFill>
              </a:rPr>
              <a:t>Nel cane maschio si può palpare l’uretra perineale ma non ha un gran valore. </a:t>
            </a: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964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PALPAZIONE TRANS-RETTALE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Palpazione digitale 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Utile quasi esclusivamente nel maschio </a:t>
            </a:r>
          </a:p>
          <a:p>
            <a:pPr algn="just">
              <a:buFont typeface="Wingdings" charset="2"/>
              <a:buChar char="²"/>
            </a:pPr>
            <a:r>
              <a:rPr lang="it-IT" dirty="0" smtClean="0"/>
              <a:t> </a:t>
            </a:r>
            <a:r>
              <a:rPr lang="it-IT" dirty="0" smtClean="0">
                <a:solidFill>
                  <a:srgbClr val="FFFF00"/>
                </a:solidFill>
              </a:rPr>
              <a:t>Molto utile per le patologie prostatiche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560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DIAGNOSTICA PER IMMAGINI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Radiologia (standard o con contrasto) </a:t>
            </a:r>
          </a:p>
          <a:p>
            <a:r>
              <a:rPr lang="it-IT" dirty="0" smtClean="0"/>
              <a:t>Ecografia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955662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Radiografie standard</a:t>
            </a:r>
          </a:p>
          <a:p>
            <a:r>
              <a:rPr lang="it-IT" dirty="0" smtClean="0"/>
              <a:t>Proiezione latero-laterale (soprattutto) </a:t>
            </a:r>
          </a:p>
          <a:p>
            <a:r>
              <a:rPr lang="it-IT" dirty="0" smtClean="0"/>
              <a:t>Utili se le caratteristiche dei raggi sono buone </a:t>
            </a:r>
          </a:p>
          <a:p>
            <a:r>
              <a:rPr lang="it-IT" dirty="0" smtClean="0"/>
              <a:t>Servono per urolitiasi, cistiti, neoplasie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5861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urin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657" y="2861679"/>
            <a:ext cx="2803411" cy="2172644"/>
          </a:xfrm>
          <a:prstGeom prst="rect">
            <a:avLst/>
          </a:prstGeom>
        </p:spPr>
      </p:pic>
      <p:pic>
        <p:nvPicPr>
          <p:cNvPr id="7" name="Immagine 6" descr="urin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514" y="2989483"/>
            <a:ext cx="2895697" cy="188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792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 smtClean="0"/>
              <a:t>Contrastografie</a:t>
            </a:r>
            <a:endParaRPr lang="it-IT" dirty="0" smtClean="0"/>
          </a:p>
          <a:p>
            <a:pPr marL="457200" indent="-457200">
              <a:buAutoNum type="arabicParenR"/>
            </a:pPr>
            <a:r>
              <a:rPr lang="it-IT" dirty="0" err="1" smtClean="0"/>
              <a:t>Pneumo</a:t>
            </a:r>
            <a:r>
              <a:rPr lang="it-IT" dirty="0" smtClean="0"/>
              <a:t> – Molto utili, semplici, economiche descrittive. </a:t>
            </a:r>
            <a:r>
              <a:rPr lang="it-IT" dirty="0" smtClean="0">
                <a:solidFill>
                  <a:srgbClr val="FFFF00"/>
                </a:solidFill>
              </a:rPr>
              <a:t>IMPERATIVA LA RAPIDITA’ DI ASSUNZIONE</a:t>
            </a:r>
            <a:r>
              <a:rPr lang="it-IT" dirty="0" smtClean="0">
                <a:solidFill>
                  <a:srgbClr val="FFFFFF"/>
                </a:solidFill>
              </a:rPr>
              <a:t>; si introduce il catetere, si collega ad una siringa piena d’aria, si inietta aria e si esegue </a:t>
            </a:r>
            <a:r>
              <a:rPr lang="it-IT" dirty="0" smtClean="0">
                <a:solidFill>
                  <a:srgbClr val="FF0000"/>
                </a:solidFill>
              </a:rPr>
              <a:t>SUBITO</a:t>
            </a:r>
            <a:r>
              <a:rPr lang="it-IT" dirty="0" smtClean="0">
                <a:solidFill>
                  <a:srgbClr val="FFFFFF"/>
                </a:solidFill>
              </a:rPr>
              <a:t> la </a:t>
            </a:r>
            <a:r>
              <a:rPr lang="it-IT" dirty="0" err="1" smtClean="0">
                <a:solidFill>
                  <a:srgbClr val="FFFFFF"/>
                </a:solidFill>
              </a:rPr>
              <a:t>rx</a:t>
            </a:r>
            <a:endParaRPr lang="it-IT" dirty="0" smtClean="0">
              <a:solidFill>
                <a:srgbClr val="FFFFFF"/>
              </a:solidFill>
            </a:endParaRPr>
          </a:p>
          <a:p>
            <a:pPr marL="457200" indent="-457200">
              <a:buAutoNum type="arabicParenR"/>
            </a:pPr>
            <a:r>
              <a:rPr lang="it-IT" dirty="0" smtClean="0">
                <a:solidFill>
                  <a:srgbClr val="FFFFFF"/>
                </a:solidFill>
              </a:rPr>
              <a:t>Con contrasto iodato (</a:t>
            </a:r>
            <a:r>
              <a:rPr lang="it-IT" dirty="0" err="1" smtClean="0">
                <a:solidFill>
                  <a:srgbClr val="FFFFFF"/>
                </a:solidFill>
              </a:rPr>
              <a:t>uromiro</a:t>
            </a:r>
            <a:r>
              <a:rPr lang="it-IT" dirty="0" smtClean="0">
                <a:solidFill>
                  <a:srgbClr val="FFFFFF"/>
                </a:solidFill>
              </a:rPr>
              <a:t>). Più tossica e più complessa. Si può fare ascendente o discendente (endovena) </a:t>
            </a: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8357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urin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00" b="13500"/>
          <a:stretch>
            <a:fillRect/>
          </a:stretch>
        </p:blipFill>
        <p:spPr/>
      </p:pic>
      <p:pic>
        <p:nvPicPr>
          <p:cNvPr id="4" name="Immagine 3" descr="urin 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007" y="3573396"/>
            <a:ext cx="1633728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1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it-IT" dirty="0" smtClean="0"/>
              <a:t>Le principali differenze anatomiche sono soprattutto a carico delle vie di deflusso dell’urina e in particolare  dell’uretra (esempi: osso del pene del mane, anatomia del pene nel gatto, brevità dell’uretra nella femmina).</a:t>
            </a:r>
          </a:p>
          <a:p>
            <a:pPr>
              <a:buFont typeface="Wingdings" charset="2"/>
              <a:buChar char="v"/>
            </a:pPr>
            <a:r>
              <a:rPr lang="it-IT" dirty="0" smtClean="0"/>
              <a:t>Alcuni aspetti comportamentali sono anche legati all’antropizzazione (vaschetta per le deiezioni per i gatti, insegnamento a “fare la pipì” solo fuori di casa ecc.)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8550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Esami laboratoristici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Esame delle urine. Prelievo mediante cateterismo o </a:t>
            </a:r>
            <a:r>
              <a:rPr lang="it-IT" dirty="0" err="1" smtClean="0"/>
              <a:t>cistocentesi</a:t>
            </a:r>
            <a:r>
              <a:rPr lang="it-IT" dirty="0" smtClean="0"/>
              <a:t> </a:t>
            </a:r>
          </a:p>
        </p:txBody>
      </p:sp>
      <p:pic>
        <p:nvPicPr>
          <p:cNvPr id="4" name="Immagine 3" descr="urin 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802" y="3330254"/>
            <a:ext cx="2508292" cy="1665955"/>
          </a:xfrm>
          <a:prstGeom prst="rect">
            <a:avLst/>
          </a:prstGeom>
        </p:spPr>
      </p:pic>
      <p:pic>
        <p:nvPicPr>
          <p:cNvPr id="5" name="Immagine 4" descr="urin 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4" y="2966241"/>
            <a:ext cx="1420368" cy="944880"/>
          </a:xfrm>
          <a:prstGeom prst="rect">
            <a:avLst/>
          </a:prstGeom>
        </p:spPr>
      </p:pic>
      <p:pic>
        <p:nvPicPr>
          <p:cNvPr id="6" name="Immagine 5" descr="urin 4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80" y="3332193"/>
            <a:ext cx="4491654" cy="298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8154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cateterismo è meno invasivo e più semplice.</a:t>
            </a:r>
          </a:p>
          <a:p>
            <a:r>
              <a:rPr lang="it-IT" dirty="0" smtClean="0"/>
              <a:t>Deve essere una manovra delicata e possibilmente non ripetuta (la mucosa si infiamma rapidamente e può fornire anche dati errati) </a:t>
            </a:r>
          </a:p>
          <a:p>
            <a:r>
              <a:rPr lang="it-IT" dirty="0" smtClean="0"/>
              <a:t>La </a:t>
            </a:r>
            <a:r>
              <a:rPr lang="it-IT" dirty="0" err="1" smtClean="0"/>
              <a:t>cistocentesi</a:t>
            </a:r>
            <a:r>
              <a:rPr lang="it-IT" dirty="0" smtClean="0"/>
              <a:t> è molto più “vistosa” anche se comporta pochi rischi </a:t>
            </a:r>
          </a:p>
          <a:p>
            <a:r>
              <a:rPr lang="it-IT" dirty="0" smtClean="0"/>
              <a:t>E’ obbligata quando vi sono occlusioni uretrali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83405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PATOLOGIE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Uretere ectopico:</a:t>
            </a:r>
          </a:p>
          <a:p>
            <a:r>
              <a:rPr lang="it-IT" dirty="0" smtClean="0"/>
              <a:t>Gli </a:t>
            </a:r>
            <a:r>
              <a:rPr lang="it-IT" dirty="0" err="1" smtClean="0"/>
              <a:t>ureterei</a:t>
            </a:r>
            <a:r>
              <a:rPr lang="it-IT" dirty="0" smtClean="0"/>
              <a:t> sono condotti </a:t>
            </a:r>
            <a:r>
              <a:rPr lang="it-IT" dirty="0" err="1" smtClean="0"/>
              <a:t>fibromuscolari</a:t>
            </a:r>
            <a:r>
              <a:rPr lang="it-IT" dirty="0" smtClean="0"/>
              <a:t> che si originano dall’ilo del rene e si portano alla faccia dorsale della vescica. Portano l’urina appunto dal rene alla vescica.</a:t>
            </a:r>
          </a:p>
        </p:txBody>
      </p:sp>
    </p:spTree>
    <p:extLst>
      <p:ext uri="{BB962C8B-B14F-4D97-AF65-F5344CB8AC3E}">
        <p14:creationId xmlns:p14="http://schemas.microsoft.com/office/powerpoint/2010/main" val="24304907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ureter 4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9" b="104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82658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URETERE ECTOPICO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Malformazione: uno o entrambi gli ureteri sboccano al di fuori della vescica. Si distinguono:  a) </a:t>
            </a:r>
            <a:r>
              <a:rPr lang="it-IT" dirty="0">
                <a:solidFill>
                  <a:srgbClr val="FFFF00"/>
                </a:solidFill>
              </a:rPr>
              <a:t>ureteri </a:t>
            </a:r>
            <a:r>
              <a:rPr lang="it-IT" dirty="0" err="1">
                <a:solidFill>
                  <a:srgbClr val="FFFF00"/>
                </a:solidFill>
              </a:rPr>
              <a:t>extraluminali</a:t>
            </a:r>
            <a:r>
              <a:rPr lang="it-IT" dirty="0">
                <a:solidFill>
                  <a:srgbClr val="FFFF00"/>
                </a:solidFill>
              </a:rPr>
              <a:t> ( extramurale)  </a:t>
            </a:r>
            <a:r>
              <a:rPr lang="it-IT" dirty="0"/>
              <a:t>che sboccano direttamente nell’uretra pelvica in </a:t>
            </a:r>
            <a:r>
              <a:rPr lang="it-IT" dirty="0" err="1"/>
              <a:t>vafgina</a:t>
            </a:r>
            <a:r>
              <a:rPr lang="it-IT" dirty="0"/>
              <a:t> o in utero , e </a:t>
            </a:r>
            <a:r>
              <a:rPr lang="it-IT" dirty="0">
                <a:solidFill>
                  <a:srgbClr val="FFFF00"/>
                </a:solidFill>
              </a:rPr>
              <a:t>ureteri </a:t>
            </a:r>
            <a:r>
              <a:rPr lang="it-IT" dirty="0" err="1">
                <a:solidFill>
                  <a:srgbClr val="FFFF00"/>
                </a:solidFill>
              </a:rPr>
              <a:t>intraluminali</a:t>
            </a:r>
            <a:r>
              <a:rPr lang="it-IT" dirty="0">
                <a:solidFill>
                  <a:srgbClr val="FFFF00"/>
                </a:solidFill>
              </a:rPr>
              <a:t> (termine non proprio corretto, meglio uretere intramurale)   </a:t>
            </a:r>
            <a:r>
              <a:rPr lang="it-IT" dirty="0"/>
              <a:t>che scorrono al di sotto della  mucosa mucosa vescicale per poi  sboccare a livello uretrale o vaginale</a:t>
            </a:r>
            <a:r>
              <a:rPr lang="it-IT" dirty="0" smtClean="0"/>
              <a:t>. Interessa sia cani che gatti.  Nel CANE  </a:t>
            </a:r>
            <a:r>
              <a:rPr lang="it-IT" dirty="0"/>
              <a:t>è più frequente nei soggetti di sesso femminile. Golden </a:t>
            </a:r>
            <a:r>
              <a:rPr lang="it-IT" dirty="0" err="1"/>
              <a:t>Retriver</a:t>
            </a:r>
            <a:r>
              <a:rPr lang="it-IT" dirty="0"/>
              <a:t> </a:t>
            </a:r>
            <a:r>
              <a:rPr lang="it-IT" dirty="0" smtClean="0"/>
              <a:t> </a:t>
            </a:r>
            <a:r>
              <a:rPr lang="it-IT" dirty="0" err="1"/>
              <a:t>Siberian</a:t>
            </a:r>
            <a:r>
              <a:rPr lang="it-IT" dirty="0"/>
              <a:t> </a:t>
            </a:r>
            <a:r>
              <a:rPr lang="it-IT" dirty="0" smtClean="0"/>
              <a:t>Husky, Labrador, Fox T. e barboncini  </a:t>
            </a:r>
            <a:r>
              <a:rPr lang="it-IT" dirty="0"/>
              <a:t>sono razze predisposte.  </a:t>
            </a:r>
          </a:p>
        </p:txBody>
      </p:sp>
    </p:spTree>
    <p:extLst>
      <p:ext uri="{BB962C8B-B14F-4D97-AF65-F5344CB8AC3E}">
        <p14:creationId xmlns:p14="http://schemas.microsoft.com/office/powerpoint/2010/main" val="15866461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L’anamnesi riporta , in genere, incontinenza urinaria (gocciolamento continuo di urina e presenza di peli bagnati di urina intorno alla vulva o al prepuzio). La diagnosi può essere confermata  attraverso urografia discendente, ecografia TC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La prognosi è generalmente positiva, con buone percentuali di successo dopo intervento chirurgico.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80688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" name="Segnaposto contenuto 6" descr="uret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87" b="21387"/>
          <a:stretch>
            <a:fillRect/>
          </a:stretch>
        </p:blipFill>
        <p:spPr>
          <a:xfrm>
            <a:off x="4097921" y="3087579"/>
            <a:ext cx="5046079" cy="2764353"/>
          </a:xfrm>
        </p:spPr>
      </p:pic>
      <p:pic>
        <p:nvPicPr>
          <p:cNvPr id="6" name="Immagine 5" descr="uret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8" y="2451622"/>
            <a:ext cx="2984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7681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uretere 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03" b="246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995683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UROLITIASI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Presenza di collezioni (uroliti) nelle vie urinarie. Patologia molto frequente nei p.a. Gli uroliti possono formarsi e arrestarsi ad un qualunque livello nelle vie urinarie. Perciò vi saranno calcoli c.d. “alti” renali e ureterali e calcoli delle “basse vie” (basso e alto è riferito all’uomo) (vescica e uretra).</a:t>
            </a:r>
          </a:p>
          <a:p>
            <a:r>
              <a:rPr lang="it-IT" dirty="0" smtClean="0"/>
              <a:t>I calcoli </a:t>
            </a:r>
            <a:r>
              <a:rPr lang="it-IT" dirty="0" smtClean="0">
                <a:solidFill>
                  <a:srgbClr val="FFFF00"/>
                </a:solidFill>
              </a:rPr>
              <a:t>RENALI e URETERALI </a:t>
            </a:r>
            <a:r>
              <a:rPr lang="it-IT" dirty="0"/>
              <a:t> </a:t>
            </a:r>
            <a:r>
              <a:rPr lang="it-IT" dirty="0" smtClean="0"/>
              <a:t>sono piuttosto rari e possono anche essere asintomatici (se sono molto piccoli). In generale i calcoli provocano irritazione e </a:t>
            </a:r>
            <a:r>
              <a:rPr lang="it-IT" dirty="0" smtClean="0">
                <a:solidFill>
                  <a:srgbClr val="FF0000"/>
                </a:solidFill>
              </a:rPr>
              <a:t>AUMENTO DELLA PRESSIONE A MONTE DEL PUNTO IMPEGNATO </a:t>
            </a:r>
          </a:p>
        </p:txBody>
      </p:sp>
    </p:spTree>
    <p:extLst>
      <p:ext uri="{BB962C8B-B14F-4D97-AF65-F5344CB8AC3E}">
        <p14:creationId xmlns:p14="http://schemas.microsoft.com/office/powerpoint/2010/main" val="24106157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Possono determinare anche sintomatologia colica (tipica dell’uomo e assai violenta) che negli animali può passare inosservata. Se a livello renale possono essere accompagnati da ematuria. </a:t>
            </a:r>
          </a:p>
          <a:p>
            <a:pPr algn="just"/>
            <a:r>
              <a:rPr lang="it-IT" dirty="0" smtClean="0"/>
              <a:t>I calcoli ureterali possono dare oliguria ( se monolaterali) stranguria, pollachiuria e anch’essi ematuria. In fase avanzata possono provocare idronefrosi (per accumulo di urina a monte dell’ostruzione) e sindrome uremica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980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err="1" smtClean="0"/>
              <a:t>asunzione</a:t>
            </a:r>
            <a:r>
              <a:rPr lang="it-IT" sz="2400" dirty="0" smtClean="0"/>
              <a:t> </a:t>
            </a:r>
            <a:r>
              <a:rPr lang="it-IT" sz="2400" dirty="0"/>
              <a:t>giornaliera di acqua (vi è una discreta variabilità dei valori riportati in letteratura</a:t>
            </a:r>
            <a:r>
              <a:rPr lang="it-IT" sz="2400" dirty="0" smtClean="0"/>
              <a:t>) e </a:t>
            </a:r>
            <a:r>
              <a:rPr lang="it-IT" sz="2400" dirty="0" smtClean="0">
                <a:solidFill>
                  <a:srgbClr val="FFFF00"/>
                </a:solidFill>
              </a:rPr>
              <a:t>DIPENDE </a:t>
            </a:r>
            <a:r>
              <a:rPr lang="it-IT" sz="2400" dirty="0" smtClean="0"/>
              <a:t>da numerosi fattori FISIOLOGICI e AMBIENTALI  (taglia dell’animale, tipo di alimentazione, ABITUDINI e DISPONIBILITA’, esercizio fisico ecc. )</a:t>
            </a:r>
            <a:endParaRPr lang="it-IT" sz="2400" dirty="0">
              <a:solidFill>
                <a:srgbClr val="FFFF00"/>
              </a:solidFill>
            </a:endParaRPr>
          </a:p>
          <a:p>
            <a:r>
              <a:rPr lang="cs-CZ" sz="2400" dirty="0" err="1"/>
              <a:t>cane</a:t>
            </a:r>
            <a:r>
              <a:rPr lang="cs-CZ" sz="2400" dirty="0"/>
              <a:t> 6-25 ml/kg;</a:t>
            </a:r>
          </a:p>
          <a:p>
            <a:r>
              <a:rPr lang="it-IT" sz="2400" dirty="0"/>
              <a:t>gatto 6-25 ml/kg;</a:t>
            </a:r>
          </a:p>
          <a:p>
            <a:r>
              <a:rPr lang="de-DE" sz="2400" dirty="0" smtClean="0"/>
              <a:t>più </a:t>
            </a:r>
            <a:r>
              <a:rPr lang="de-DE" sz="2400" dirty="0" err="1"/>
              <a:t>liquidi</a:t>
            </a:r>
            <a:r>
              <a:rPr lang="de-DE" sz="2400" dirty="0"/>
              <a:t> </a:t>
            </a:r>
            <a:r>
              <a:rPr lang="de-DE" sz="2400" dirty="0" err="1"/>
              <a:t>introdotti</a:t>
            </a:r>
            <a:r>
              <a:rPr lang="de-DE" sz="2400" dirty="0"/>
              <a:t> </a:t>
            </a:r>
            <a:r>
              <a:rPr lang="de-DE" sz="2400" dirty="0" err="1"/>
              <a:t>con</a:t>
            </a:r>
            <a:r>
              <a:rPr lang="de-DE" sz="2400" dirty="0"/>
              <a:t> </a:t>
            </a:r>
            <a:r>
              <a:rPr lang="de-DE" sz="2400" dirty="0" err="1"/>
              <a:t>gli</a:t>
            </a:r>
            <a:r>
              <a:rPr lang="de-DE" sz="2400" dirty="0"/>
              <a:t> </a:t>
            </a:r>
            <a:r>
              <a:rPr lang="de-DE" sz="2400" dirty="0" err="1"/>
              <a:t>alimenti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12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 calcoli uretrali o vescicali sono molto più frequenti nei p.a. e rappresentano una patologia molto frequente e importante nella chirurgia.  Possiamo distinguere due forme: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 smtClean="0"/>
              <a:t>Calcoli di grosse dimensioni (calcoli “veri”) </a:t>
            </a:r>
          </a:p>
          <a:p>
            <a:pPr marL="457200" indent="-457200">
              <a:buFont typeface="+mj-ea"/>
              <a:buAutoNum type="circleNumDbPlain"/>
            </a:pPr>
            <a:r>
              <a:rPr lang="it-IT" dirty="0" smtClean="0"/>
              <a:t>Calcoli di piccolissime dimensioni c.d. “renella” (calcoli falsi o spuri) </a:t>
            </a:r>
          </a:p>
          <a:p>
            <a:pPr marL="0" indent="0">
              <a:buNone/>
            </a:pPr>
            <a:r>
              <a:rPr lang="it-IT" dirty="0" smtClean="0"/>
              <a:t>I primo sono generalmente dovuti alla presenza di un nucleo organico (cellule di sfaldamento, batteri) su cui si depositano sali minerali. Possono determinare irritazione della mucosa vescicale = CISTITE  sintomatica o paucisintomatica. </a:t>
            </a:r>
          </a:p>
        </p:txBody>
      </p:sp>
    </p:spTree>
    <p:extLst>
      <p:ext uri="{BB962C8B-B14F-4D97-AF65-F5344CB8AC3E}">
        <p14:creationId xmlns:p14="http://schemas.microsoft.com/office/powerpoint/2010/main" val="34895368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CAUSE alimentari che possono alterare il </a:t>
            </a:r>
            <a:r>
              <a:rPr lang="it-IT" dirty="0" err="1" smtClean="0"/>
              <a:t>pH</a:t>
            </a:r>
            <a:r>
              <a:rPr lang="it-IT" dirty="0"/>
              <a:t> </a:t>
            </a:r>
            <a:r>
              <a:rPr lang="it-IT" dirty="0" smtClean="0"/>
              <a:t>urinario,</a:t>
            </a:r>
          </a:p>
          <a:p>
            <a:r>
              <a:rPr lang="it-IT" dirty="0" smtClean="0"/>
              <a:t>CAUSE BATTERCHE che possono determinare lo sfaldamento massivo. </a:t>
            </a:r>
          </a:p>
          <a:p>
            <a:r>
              <a:rPr lang="it-IT" dirty="0" smtClean="0"/>
              <a:t>Scarsa quantità di acqua di bevanda (= concentrazione dei soluti).</a:t>
            </a:r>
          </a:p>
          <a:p>
            <a:r>
              <a:rPr lang="it-IT" dirty="0" smtClean="0"/>
              <a:t>Condizioni che portano alla sovrasaturazione minerale..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35847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Possono poi causare occlusione urinaria quando si impegnano nel collo vescicale o nell’uretra. </a:t>
            </a:r>
          </a:p>
          <a:p>
            <a:r>
              <a:rPr lang="it-IT" dirty="0" smtClean="0"/>
              <a:t>Tra i sintomi poliuria, pollachiuria, </a:t>
            </a:r>
            <a:r>
              <a:rPr lang="it-IT" dirty="0" err="1" smtClean="0"/>
              <a:t>straunguria</a:t>
            </a:r>
            <a:r>
              <a:rPr lang="it-IT" dirty="0" smtClean="0"/>
              <a:t> ed EMATURIA. Se occludenti OLIGURIA  e poi ANURIA. </a:t>
            </a:r>
          </a:p>
          <a:p>
            <a:r>
              <a:rPr lang="it-IT" dirty="0" smtClean="0"/>
              <a:t>La rottura vescicale è evento rarissimo perché prima si ha </a:t>
            </a:r>
            <a:r>
              <a:rPr lang="it-IT" dirty="0" smtClean="0">
                <a:solidFill>
                  <a:srgbClr val="FF0000"/>
                </a:solidFill>
              </a:rPr>
              <a:t>sindrome uremica </a:t>
            </a:r>
            <a:r>
              <a:rPr lang="it-IT" dirty="0" smtClean="0"/>
              <a:t>da ritenzione.</a:t>
            </a:r>
          </a:p>
          <a:p>
            <a:r>
              <a:rPr lang="it-IT" dirty="0" smtClean="0"/>
              <a:t>La diagnosi è assai semplice con sintomatologia clinica, esame radiografico semplice o con contrasto. Ecografia e </a:t>
            </a:r>
            <a:r>
              <a:rPr lang="it-IT" dirty="0" smtClean="0">
                <a:solidFill>
                  <a:srgbClr val="FF0000"/>
                </a:solidFill>
              </a:rPr>
              <a:t>PALPAZIONE</a:t>
            </a:r>
            <a:r>
              <a:rPr lang="it-IT" dirty="0" smtClean="0"/>
              <a:t> dell’addome.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6591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La terapia medica non serve. L’unico rimedio è CHIRURGICO.</a:t>
            </a:r>
          </a:p>
          <a:p>
            <a:pPr marL="0" indent="0">
              <a:buNone/>
            </a:pPr>
            <a:r>
              <a:rPr lang="it-IT" dirty="0" smtClean="0"/>
              <a:t>E’ imperativa la rimozione COMPLETA del o dei calcoli perché piccoli frammenti rimasti possono produrre nuovi calcoli. </a:t>
            </a:r>
          </a:p>
          <a:p>
            <a:pPr marL="0" indent="0">
              <a:buNone/>
            </a:pPr>
            <a:r>
              <a:rPr lang="it-IT" dirty="0" smtClean="0"/>
              <a:t>Importante anche la prevenzione di RECIDIVE.</a:t>
            </a:r>
          </a:p>
          <a:p>
            <a:pPr marL="0" indent="0">
              <a:buNone/>
            </a:pPr>
            <a:r>
              <a:rPr lang="it-IT" dirty="0" smtClean="0"/>
              <a:t>ALIMENTAZIONE CONTROLLO </a:t>
            </a:r>
            <a:r>
              <a:rPr lang="it-IT" dirty="0" err="1" smtClean="0"/>
              <a:t>ph</a:t>
            </a:r>
            <a:r>
              <a:rPr lang="it-IT" dirty="0" smtClean="0"/>
              <a:t> urine, eventuale terapia antibatterica.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63515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Segnaposto contenuto 5" descr="calcoli 4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6" b="13426"/>
          <a:stretch>
            <a:fillRect/>
          </a:stretch>
        </p:blipFill>
        <p:spPr>
          <a:xfrm>
            <a:off x="685800" y="1869141"/>
            <a:ext cx="4262929" cy="2335326"/>
          </a:xfrm>
        </p:spPr>
      </p:pic>
      <p:pic>
        <p:nvPicPr>
          <p:cNvPr id="7" name="Immagine 6" descr="calcoli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869" y="4418398"/>
            <a:ext cx="37973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864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 descr="calcoli 3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11" b="1281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61987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6" name="Immagine 5" descr="calcoli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789" y="2628900"/>
            <a:ext cx="22733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409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Calcoli “falsi”. Si tratta di renella. Si osserva la presenza di una sorta di sabbia. Frequentissima nel gatto ma presente anche nel cane (nel vitellone all’ingrasso (</a:t>
            </a:r>
            <a:r>
              <a:rPr lang="it-IT" dirty="0" err="1" smtClean="0"/>
              <a:t>waterbelly</a:t>
            </a:r>
            <a:r>
              <a:rPr lang="it-IT" dirty="0" smtClean="0"/>
              <a:t>) e nel cavallo (molto rara).</a:t>
            </a:r>
          </a:p>
          <a:p>
            <a:r>
              <a:rPr lang="it-IT" dirty="0" smtClean="0"/>
              <a:t>Anche in questo caso tra le cause vi sono alterazioni  del </a:t>
            </a:r>
            <a:r>
              <a:rPr lang="it-IT" dirty="0" err="1" smtClean="0"/>
              <a:t>pH</a:t>
            </a:r>
            <a:r>
              <a:rPr lang="it-IT" dirty="0" smtClean="0"/>
              <a:t> urinario. Chiamate in causa cistiti batteriche SUBCLNICHE. </a:t>
            </a:r>
          </a:p>
          <a:p>
            <a:r>
              <a:rPr lang="it-IT" dirty="0" smtClean="0"/>
              <a:t>Può essere asintomatica. </a:t>
            </a:r>
          </a:p>
          <a:p>
            <a:r>
              <a:rPr lang="it-IT" dirty="0" smtClean="0"/>
              <a:t>Tra i sintomi anche presenza di piccole concrezioni davanti all’ostio prepuziale.  </a:t>
            </a:r>
          </a:p>
          <a:p>
            <a:r>
              <a:rPr lang="it-IT" dirty="0" smtClean="0"/>
              <a:t>I calcoli sono di </a:t>
            </a:r>
            <a:r>
              <a:rPr lang="it-IT" dirty="0" err="1" smtClean="0"/>
              <a:t>struvite</a:t>
            </a:r>
            <a:r>
              <a:rPr lang="it-IT" dirty="0" smtClean="0"/>
              <a:t> “ fosfato di ammonio e magnesio “ da Von </a:t>
            </a:r>
            <a:r>
              <a:rPr lang="it-IT" dirty="0" err="1" smtClean="0"/>
              <a:t>Struve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11670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E’ molto frequente nel gatto castrato per minor sviluppo del pene e quindi del lume del prepuzio (oltre che per la vita sedentaria) </a:t>
            </a:r>
          </a:p>
          <a:p>
            <a:r>
              <a:rPr lang="it-IT" dirty="0" smtClean="0"/>
              <a:t>I problemi iniziano quando il sedimento sub-occlude o occlude l’uretra. </a:t>
            </a:r>
          </a:p>
          <a:p>
            <a:r>
              <a:rPr lang="it-IT" dirty="0" smtClean="0"/>
              <a:t>Nel cane molto spesso si ha occlusione a livello di osso penieno nel gatto lungo tutta l’uretra peniena (nel vitellone a livello di </a:t>
            </a:r>
            <a:r>
              <a:rPr lang="it-IT" dirty="0" err="1" smtClean="0"/>
              <a:t>S</a:t>
            </a:r>
            <a:r>
              <a:rPr lang="it-IT" dirty="0" smtClean="0"/>
              <a:t> peniena)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350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diagnosi è spesso molto agevole (“semafori sono l’odore urinoso, l’addome retratto, lo stato letargico). E’ sempre opportuno il </a:t>
            </a:r>
            <a:r>
              <a:rPr lang="it-IT" dirty="0" err="1" smtClean="0"/>
              <a:t>catererismo</a:t>
            </a:r>
            <a:r>
              <a:rPr lang="it-IT" dirty="0" smtClean="0"/>
              <a:t> che oltre a confermare la diagnosi indica con buona approssimazione il punto di ostruzione.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IL CATETERISMO DEVE ESSERE MOLTO DELICATO  IN CONSIDERAZIONE DELLO STATO PRECARIO DELL’URETRA. 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82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L’abbeverata dipende dall’attivazione del CENTRO DELLA SETE, che risponde a stimoli fisiologici e PATOLOGICI, quindi sono da tenere in conto anche alterazioni centrali 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19974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DIAGNOSI DIFFERENZIALE con altre patologie a sintomatologia simile. (Il cateterismo è dirimente ma non nei confronti delle neoplasie (rarissime) </a:t>
            </a:r>
          </a:p>
          <a:p>
            <a:r>
              <a:rPr lang="it-IT" dirty="0" smtClean="0"/>
              <a:t>La prognosi è sempre riservata  e legata a fattori soggettivi ( durata, grado di occlusione) e a fattori generali (età dell’animale, condizioni generali)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46971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 si riesce a “sbloccare” con cateterismo, </a:t>
            </a:r>
            <a:r>
              <a:rPr lang="it-IT" dirty="0" err="1" smtClean="0"/>
              <a:t>idropulsione</a:t>
            </a:r>
            <a:r>
              <a:rPr lang="it-IT" dirty="0" smtClean="0"/>
              <a:t> ecc. si può rimandare l’intervento chirurgico. (questo consente di stabilizzare l’animale).</a:t>
            </a:r>
          </a:p>
          <a:p>
            <a:endParaRPr lang="it-IT" dirty="0"/>
          </a:p>
          <a:p>
            <a:r>
              <a:rPr lang="it-IT" dirty="0" smtClean="0"/>
              <a:t>In caso contrario </a:t>
            </a:r>
            <a:r>
              <a:rPr lang="it-IT" dirty="0" smtClean="0">
                <a:solidFill>
                  <a:srgbClr val="FF0000"/>
                </a:solidFill>
              </a:rPr>
              <a:t>IMMEDIATA URETROTOMIA (URETROSTOMIA) 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885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ALTRE PATOLOGIE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Neoplasie renali ed ureterali</a:t>
            </a:r>
            <a:r>
              <a:rPr lang="it-IT" dirty="0"/>
              <a:t>: </a:t>
            </a:r>
            <a:r>
              <a:rPr lang="it-IT" dirty="0" smtClean="0"/>
              <a:t>rare e quasi sempre maligne , </a:t>
            </a:r>
            <a:r>
              <a:rPr lang="it-IT" dirty="0"/>
              <a:t>possono coinvolgere uno o entrambi i reni o gli </a:t>
            </a:r>
            <a:r>
              <a:rPr lang="it-IT" dirty="0" smtClean="0"/>
              <a:t>ureteri. </a:t>
            </a:r>
            <a:r>
              <a:rPr lang="it-IT" dirty="0"/>
              <a:t>sintomi sono spesso vaghi </a:t>
            </a:r>
            <a:r>
              <a:rPr lang="it-IT" dirty="0" smtClean="0"/>
              <a:t>aspecifici</a:t>
            </a:r>
            <a:r>
              <a:rPr lang="it-IT" dirty="0"/>
              <a:t>. L’animale può presentare ematuria, segni di una sindrome uremica o di una ostruzione delle vie urinarie, in caso di tumori </a:t>
            </a:r>
            <a:r>
              <a:rPr lang="it-IT" dirty="0" smtClean="0"/>
              <a:t>ureterali. Diagnosi radiologica, ecografica o LAPAROSCOPICA. </a:t>
            </a:r>
          </a:p>
          <a:p>
            <a:r>
              <a:rPr lang="it-IT" dirty="0" smtClean="0"/>
              <a:t>Prognosi MOLTO RISERVATA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12641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Neoplasie della vescica e dell’uretra</a:t>
            </a:r>
            <a:r>
              <a:rPr lang="it-IT" dirty="0" smtClean="0"/>
              <a:t>: </a:t>
            </a:r>
            <a:r>
              <a:rPr lang="it-IT" dirty="0"/>
              <a:t>carcinomi delle cellule di transizione e i rabdomiosarcomi </a:t>
            </a:r>
            <a:r>
              <a:rPr lang="it-IT" dirty="0" smtClean="0"/>
              <a:t> tra i più frequenti. In </a:t>
            </a:r>
            <a:r>
              <a:rPr lang="it-IT" dirty="0"/>
              <a:t>genere </a:t>
            </a:r>
            <a:r>
              <a:rPr lang="it-IT" dirty="0" smtClean="0"/>
              <a:t> vi è ematuria e  </a:t>
            </a:r>
            <a:r>
              <a:rPr lang="it-IT" dirty="0"/>
              <a:t>stranguria; se il tumore provoca ostruzione delle vie urinarie si possono avere i sintomi di una sindrome </a:t>
            </a:r>
            <a:r>
              <a:rPr lang="it-IT" dirty="0" smtClean="0"/>
              <a:t>uremica. Palpazione dell’addome, </a:t>
            </a:r>
            <a:r>
              <a:rPr lang="it-IT" dirty="0" err="1" smtClean="0"/>
              <a:t>Rx</a:t>
            </a:r>
            <a:r>
              <a:rPr lang="it-IT" dirty="0" smtClean="0"/>
              <a:t> standard o con contrasto, ecografia ENDOSCOPIA ed eventualmente TC per la diagnosi. Prognosi MOLTO RISERVATA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61757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 </a:t>
            </a:r>
            <a:r>
              <a:rPr lang="it-IT" dirty="0"/>
              <a:t>T</a:t>
            </a:r>
            <a:r>
              <a:rPr lang="it-IT" dirty="0" smtClean="0"/>
              <a:t>umore </a:t>
            </a:r>
            <a:r>
              <a:rPr lang="it-IT" dirty="0"/>
              <a:t>Venereo </a:t>
            </a:r>
            <a:r>
              <a:rPr lang="it-IT" dirty="0" smtClean="0"/>
              <a:t>noto come Sarcoma </a:t>
            </a:r>
            <a:r>
              <a:rPr lang="it-IT" dirty="0"/>
              <a:t>di </a:t>
            </a:r>
            <a:r>
              <a:rPr lang="it-IT" dirty="0" err="1"/>
              <a:t>Sticker</a:t>
            </a:r>
            <a:r>
              <a:rPr lang="it-IT" dirty="0"/>
              <a:t> è una forma di </a:t>
            </a:r>
            <a:r>
              <a:rPr lang="it-IT" u="sng" dirty="0">
                <a:hlinkClick r:id="rId2"/>
              </a:rPr>
              <a:t>neoplasia che interessa gatti </a:t>
            </a:r>
            <a:r>
              <a:rPr lang="it-IT" sz="2900" u="sng" dirty="0" smtClean="0">
                <a:hlinkClick r:id="rId2"/>
              </a:rPr>
              <a:t>MA SOPRATTUTTO I CANI.</a:t>
            </a:r>
            <a:endParaRPr lang="it-IT" sz="2900" u="sng" dirty="0">
              <a:hlinkClick r:id="rId2"/>
            </a:endParaRPr>
          </a:p>
          <a:p>
            <a:r>
              <a:rPr lang="it-IT" dirty="0" smtClean="0"/>
              <a:t>Colpisce sia maschi che femmine e interessa le mucose genitali ma può espandersi. Si pensava ad un retrovirus ma l’eziologia non è nota.</a:t>
            </a:r>
          </a:p>
          <a:p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IL CONTAGIO AVVIENE ATTRAVERSO IL COITO. </a:t>
            </a:r>
          </a:p>
          <a:p>
            <a:r>
              <a:rPr lang="it-IT" dirty="0" smtClean="0"/>
              <a:t>Gli </a:t>
            </a:r>
            <a:r>
              <a:rPr lang="it-IT" dirty="0"/>
              <a:t>studi e le ricerche effettuate fino a questo momento non hanno permesso di chiarire le origini di questa malattia e hanno consegnato solo dati frammentari e lacunosi.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VIENE CONSIDERATO UN TUMORE TRASMISSIBILE TRAMITE LO SCAMBIO DI CELLULE TUMORALI TRA DUE SOGGETTI.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690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 tratta neoplasia a cellule rotonde, che colpisce soprattutto soggetti giovani e sessualmente attivi. Colpisce generalmente i genitali esterni ma può riscontrarsi anche a carico della cavità nasale, orale e reg. anorettale.</a:t>
            </a:r>
          </a:p>
          <a:p>
            <a:r>
              <a:rPr lang="it-IT" dirty="0" smtClean="0"/>
              <a:t>Viene </a:t>
            </a:r>
            <a:r>
              <a:rPr lang="it-IT" dirty="0" err="1" smtClean="0"/>
              <a:t>descsitto</a:t>
            </a:r>
            <a:r>
              <a:rPr lang="it-IT" dirty="0" smtClean="0"/>
              <a:t> come “neoformazioni vegetanti, friabili tendenti al sanguinamento di color rosso o carne. </a:t>
            </a:r>
          </a:p>
          <a:p>
            <a:r>
              <a:rPr lang="it-IT" dirty="0" smtClean="0"/>
              <a:t>Le metastasi sono rare (5%) e in genere i linfonodi iliaci e di rado ai visceri addominali, polmone occhio cervello.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829249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stcker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831" y="2031035"/>
            <a:ext cx="2133600" cy="379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8595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sticker 2 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859" y="411866"/>
            <a:ext cx="38609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5419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diagnosi è clinica e la conferma ISTOLOGICA (citologia per impronta o agoaspirato) </a:t>
            </a:r>
          </a:p>
          <a:p>
            <a:r>
              <a:rPr lang="it-IT" dirty="0" smtClean="0"/>
              <a:t>Terapia chirurgica con alto tasso di recidive (40-60%)</a:t>
            </a:r>
          </a:p>
          <a:p>
            <a:r>
              <a:rPr lang="it-IT" dirty="0" smtClean="0"/>
              <a:t>Radio e </a:t>
            </a:r>
            <a:r>
              <a:rPr lang="it-IT" dirty="0" err="1" smtClean="0"/>
              <a:t>chemiterapia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39866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CRIPTORCHIDISMO, </a:t>
            </a:r>
          </a:p>
          <a:p>
            <a:r>
              <a:rPr lang="it-IT" dirty="0" smtClean="0"/>
              <a:t>FRATTURE OSSO PENE </a:t>
            </a:r>
          </a:p>
          <a:p>
            <a:r>
              <a:rPr lang="it-IT" smtClean="0"/>
              <a:t>PIOMETRA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1715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Fisiologicamente , </a:t>
            </a:r>
            <a:r>
              <a:rPr lang="it-IT" dirty="0"/>
              <a:t>il riflesso della sete </a:t>
            </a:r>
            <a:r>
              <a:rPr lang="it-IT" dirty="0" smtClean="0"/>
              <a:t>risponde ad uno </a:t>
            </a:r>
            <a:r>
              <a:rPr lang="it-IT" dirty="0"/>
              <a:t>squilibrio fra l'acqua ed i sali circolanti nel sangue</a:t>
            </a:r>
            <a:r>
              <a:rPr lang="it-IT" dirty="0" smtClean="0"/>
              <a:t>;</a:t>
            </a:r>
          </a:p>
          <a:p>
            <a:r>
              <a:rPr lang="it-IT" dirty="0" smtClean="0"/>
              <a:t> </a:t>
            </a:r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dirty="0"/>
              <a:t>riduzione del volume plasmatico </a:t>
            </a:r>
            <a:r>
              <a:rPr lang="it-IT" dirty="0" smtClean="0"/>
              <a:t>(ipovolemia) o </a:t>
            </a:r>
            <a:r>
              <a:rPr lang="it-IT" dirty="0"/>
              <a:t>l'aumento della concentrazione dei </a:t>
            </a:r>
            <a:r>
              <a:rPr lang="it-IT" dirty="0" smtClean="0"/>
              <a:t>sali (osmolarità) , sono i segnali principali.</a:t>
            </a:r>
          </a:p>
          <a:p>
            <a:r>
              <a:rPr lang="it-IT" dirty="0" smtClean="0"/>
              <a:t>La </a:t>
            </a:r>
            <a:r>
              <a:rPr lang="it-IT" dirty="0"/>
              <a:t>ricerca e l'assunzione </a:t>
            </a:r>
            <a:r>
              <a:rPr lang="it-IT" dirty="0" smtClean="0"/>
              <a:t>risponde alla stimolazione del CENTRO  DELLA SETE  nell’ipotalamo.</a:t>
            </a:r>
          </a:p>
          <a:p>
            <a:r>
              <a:rPr lang="it-IT" dirty="0" smtClean="0"/>
              <a:t>Vi sono recettori </a:t>
            </a:r>
            <a:r>
              <a:rPr lang="it-IT" dirty="0"/>
              <a:t>specifici, detti </a:t>
            </a:r>
            <a:r>
              <a:rPr lang="it-IT" dirty="0" err="1"/>
              <a:t>osmocettori</a:t>
            </a:r>
            <a:r>
              <a:rPr lang="it-IT" dirty="0" smtClean="0"/>
              <a:t>,</a:t>
            </a:r>
            <a:r>
              <a:rPr lang="it-IT" dirty="0" smtClean="0">
                <a:hlinkClick r:id="rId2"/>
              </a:rPr>
              <a:t>.</a:t>
            </a:r>
            <a:endParaRPr lang="it-IT" dirty="0">
              <a:hlinkClick r:id="rId2"/>
            </a:endParaRPr>
          </a:p>
          <a:p>
            <a:r>
              <a:rPr lang="it-IT" dirty="0"/>
              <a:t>Oltre al controllo ipotalamico</a:t>
            </a:r>
            <a:r>
              <a:rPr lang="it-IT" dirty="0" smtClean="0"/>
              <a:t>, vi sono fattori , </a:t>
            </a:r>
            <a:r>
              <a:rPr lang="it-IT" dirty="0"/>
              <a:t>come lo stato di secchezza della </a:t>
            </a:r>
            <a:r>
              <a:rPr lang="it-IT" dirty="0">
                <a:hlinkClick r:id="rId3"/>
              </a:rPr>
              <a:t>mucosa orale e faringea.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99801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Criptorchidismo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/>
              <a:t>Kryptos</a:t>
            </a:r>
            <a:r>
              <a:rPr lang="it-IT" dirty="0"/>
              <a:t> (dal </a:t>
            </a:r>
            <a:r>
              <a:rPr lang="it-IT" dirty="0">
                <a:hlinkClick r:id="rId2"/>
              </a:rPr>
              <a:t>greco κρυπτός -ή -όν "kryptòs -è -òn", significato: </a:t>
            </a:r>
            <a:r>
              <a:rPr lang="it-IT" i="1" dirty="0">
                <a:hlinkClick r:id="rId2"/>
              </a:rPr>
              <a:t>nascosto</a:t>
            </a:r>
            <a:r>
              <a:rPr lang="it-IT" dirty="0">
                <a:hlinkClick r:id="rId2"/>
              </a:rPr>
              <a:t>) </a:t>
            </a:r>
            <a:endParaRPr lang="it-IT" dirty="0" smtClean="0"/>
          </a:p>
          <a:p>
            <a:r>
              <a:rPr lang="it-IT" dirty="0" smtClean="0"/>
              <a:t>Quindi il testicolo c’è ma non si vede</a:t>
            </a:r>
          </a:p>
          <a:p>
            <a:r>
              <a:rPr lang="it-IT" dirty="0" smtClean="0"/>
              <a:t>Differenza </a:t>
            </a:r>
            <a:r>
              <a:rPr lang="it-IT" dirty="0" err="1" smtClean="0"/>
              <a:t>etimolologica</a:t>
            </a:r>
            <a:r>
              <a:rPr lang="it-IT" dirty="0" smtClean="0"/>
              <a:t> con </a:t>
            </a:r>
            <a:r>
              <a:rPr lang="it-IT" dirty="0" err="1" smtClean="0"/>
              <a:t>monorchidismo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dirty="0" err="1" smtClean="0"/>
              <a:t>criporchidismo</a:t>
            </a:r>
            <a:r>
              <a:rPr lang="it-IT" dirty="0" smtClean="0"/>
              <a:t> è la </a:t>
            </a:r>
            <a:r>
              <a:rPr lang="it-IT" dirty="0" smtClean="0">
                <a:solidFill>
                  <a:srgbClr val="FFFF00"/>
                </a:solidFill>
              </a:rPr>
              <a:t>MANCATA DISCESA DEL TESTICO NELLA LOGGIA SCROTALE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2798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Immagine 5" descr="cripto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018" y="2097432"/>
            <a:ext cx="3638226" cy="423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379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it-IT" dirty="0" smtClean="0"/>
              <a:t>Può essere mono o bi-laterale (molto raro) </a:t>
            </a:r>
          </a:p>
          <a:p>
            <a:pPr>
              <a:buFont typeface="Wingdings" charset="2"/>
              <a:buChar char="Ø"/>
            </a:pPr>
            <a:r>
              <a:rPr lang="it-IT" dirty="0" smtClean="0"/>
              <a:t>Il testicolo può essere all’interno dell’addome oppure all’esterno dell’anello inguinale (spesso in posizione </a:t>
            </a:r>
            <a:r>
              <a:rPr lang="it-IT" dirty="0" err="1" smtClean="0"/>
              <a:t>parapeniena</a:t>
            </a:r>
            <a:r>
              <a:rPr lang="it-IT" dirty="0" smtClean="0"/>
              <a:t>)</a:t>
            </a:r>
          </a:p>
        </p:txBody>
      </p:sp>
      <p:pic>
        <p:nvPicPr>
          <p:cNvPr id="4" name="Immagine 3" descr="cripto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19" y="3713163"/>
            <a:ext cx="3378200" cy="2413000"/>
          </a:xfrm>
          <a:prstGeom prst="rect">
            <a:avLst/>
          </a:prstGeom>
        </p:spPr>
      </p:pic>
      <p:pic>
        <p:nvPicPr>
          <p:cNvPr id="5" name="Immagine 4" descr="cripto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3713163"/>
            <a:ext cx="2933700" cy="276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2226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Esiste una maggior probabilità che si sviluppi un tumore del testicolo criptico legato ad una temperatura troppo alta per il parenchima</a:t>
            </a:r>
          </a:p>
          <a:p>
            <a:r>
              <a:rPr lang="it-IT" dirty="0" smtClean="0"/>
              <a:t>Più teorico che reale.</a:t>
            </a:r>
          </a:p>
          <a:p>
            <a:r>
              <a:rPr lang="it-IT" dirty="0" smtClean="0"/>
              <a:t>Molto spesso il testicolo criptico è ipoplasico e scarsamente funzionante.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998553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La terapia è chirurgica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ORCHIDOPESSI 				CASTRAZIONE </a:t>
            </a:r>
            <a:endParaRPr lang="it-IT" dirty="0"/>
          </a:p>
        </p:txBody>
      </p:sp>
      <p:sp>
        <p:nvSpPr>
          <p:cNvPr id="4" name="Freccia sinistra 3"/>
          <p:cNvSpPr/>
          <p:nvPr/>
        </p:nvSpPr>
        <p:spPr>
          <a:xfrm rot="18254973">
            <a:off x="2952750" y="2682875"/>
            <a:ext cx="978408" cy="48463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su 4"/>
          <p:cNvSpPr/>
          <p:nvPr/>
        </p:nvSpPr>
        <p:spPr>
          <a:xfrm rot="8082373">
            <a:off x="5207000" y="2365375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10078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FRATTURE OSSO PENE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27755"/>
            <a:ext cx="7770813" cy="4257022"/>
          </a:xfrm>
        </p:spPr>
        <p:txBody>
          <a:bodyPr/>
          <a:lstStyle/>
          <a:p>
            <a:r>
              <a:rPr lang="it-IT" dirty="0" smtClean="0"/>
              <a:t>Possibili per traumi </a:t>
            </a:r>
            <a:endParaRPr lang="it-IT" dirty="0"/>
          </a:p>
        </p:txBody>
      </p:sp>
      <p:pic>
        <p:nvPicPr>
          <p:cNvPr id="4" name="Immagine 3" descr="OSSO PENE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616" y="1869141"/>
            <a:ext cx="41910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8019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Anche durante l’accoppiamento </a:t>
            </a:r>
            <a:endParaRPr lang="it-IT" dirty="0"/>
          </a:p>
        </p:txBody>
      </p:sp>
      <p:pic>
        <p:nvPicPr>
          <p:cNvPr id="4" name="Immagine 3" descr="FRATTURE OP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65" y="1119065"/>
            <a:ext cx="7658100" cy="448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962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 ricordare soprattutto in diagnosi differenziale </a:t>
            </a:r>
          </a:p>
          <a:p>
            <a:r>
              <a:rPr lang="it-IT" dirty="0" smtClean="0"/>
              <a:t>La guarigione della </a:t>
            </a:r>
            <a:r>
              <a:rPr lang="it-IT" dirty="0" err="1" smtClean="0"/>
              <a:t>f</a:t>
            </a:r>
            <a:r>
              <a:rPr lang="it-IT" dirty="0" smtClean="0"/>
              <a:t>. può esitare in STENOSI </a:t>
            </a:r>
          </a:p>
          <a:p>
            <a:r>
              <a:rPr lang="it-IT" smtClean="0"/>
              <a:t>Diagnosi radiografica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458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Riguardo all’assunzione dei liquidi tenere in considerazione anche: 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Patologie della “via di ingesso e di trasporto  dell’acqua” cioè bocca, lingua esofago, ecc.</a:t>
            </a:r>
          </a:p>
          <a:p>
            <a:pPr>
              <a:buFont typeface="Wingdings" charset="2"/>
              <a:buChar char="q"/>
            </a:pPr>
            <a:r>
              <a:rPr lang="it-IT" dirty="0" smtClean="0"/>
              <a:t>Tenere ini considerazione anche disfunzioni (disfagia)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2222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urin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11" y="2797234"/>
            <a:ext cx="3213100" cy="252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79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oria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Storia.thmx</Template>
  <TotalTime>391</TotalTime>
  <Words>2707</Words>
  <Application>Microsoft Office PowerPoint</Application>
  <PresentationFormat>Presentazione su schermo (4:3)</PresentationFormat>
  <Paragraphs>196</Paragraphs>
  <Slides>77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77</vt:i4>
      </vt:variant>
    </vt:vector>
  </HeadingPairs>
  <TitlesOfParts>
    <vt:vector size="83" baseType="lpstr">
      <vt:lpstr>Arial</vt:lpstr>
      <vt:lpstr>Calibri</vt:lpstr>
      <vt:lpstr>Calisto MT</vt:lpstr>
      <vt:lpstr>Courier New</vt:lpstr>
      <vt:lpstr>Wingdings</vt:lpstr>
      <vt:lpstr>Storia</vt:lpstr>
      <vt:lpstr>APPARATO URINARIO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CLINICA</vt:lpstr>
      <vt:lpstr>CLINICA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CLINICA</vt:lpstr>
      <vt:lpstr>CLINICA</vt:lpstr>
      <vt:lpstr>DIAGNOSTICA PER IMMAGINI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Esami laboratoristici </vt:lpstr>
      <vt:lpstr>Presentazione standard di PowerPoint</vt:lpstr>
      <vt:lpstr>PATOLOGIE</vt:lpstr>
      <vt:lpstr>Presentazione standard di PowerPoint</vt:lpstr>
      <vt:lpstr>URETERE ECTOPICO </vt:lpstr>
      <vt:lpstr>Presentazione standard di PowerPoint</vt:lpstr>
      <vt:lpstr>Presentazione standard di PowerPoint</vt:lpstr>
      <vt:lpstr>Presentazione standard di PowerPoint</vt:lpstr>
      <vt:lpstr>UROLITIASI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ALTRE PATOLOGIE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Criptorchidismo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FRATTURE OSSO PENE 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APPARATO URINARIO</dc:title>
  <dc:creator>aurelio</dc:creator>
  <cp:lastModifiedBy>Massimo Vignoli</cp:lastModifiedBy>
  <cp:revision>45</cp:revision>
  <dcterms:created xsi:type="dcterms:W3CDTF">2015-08-01T07:19:41Z</dcterms:created>
  <dcterms:modified xsi:type="dcterms:W3CDTF">2017-09-28T12:53:18Z</dcterms:modified>
</cp:coreProperties>
</file>