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335" r:id="rId2"/>
    <p:sldId id="395" r:id="rId3"/>
    <p:sldId id="417" r:id="rId4"/>
    <p:sldId id="418" r:id="rId5"/>
    <p:sldId id="419" r:id="rId6"/>
    <p:sldId id="445" r:id="rId7"/>
    <p:sldId id="420" r:id="rId8"/>
    <p:sldId id="392" r:id="rId9"/>
    <p:sldId id="349" r:id="rId10"/>
    <p:sldId id="422" r:id="rId11"/>
    <p:sldId id="476" r:id="rId12"/>
    <p:sldId id="423" r:id="rId13"/>
    <p:sldId id="458" r:id="rId14"/>
    <p:sldId id="459" r:id="rId15"/>
    <p:sldId id="424" r:id="rId16"/>
    <p:sldId id="425" r:id="rId17"/>
    <p:sldId id="426" r:id="rId18"/>
    <p:sldId id="427" r:id="rId19"/>
    <p:sldId id="477" r:id="rId20"/>
    <p:sldId id="467" r:id="rId21"/>
    <p:sldId id="478" r:id="rId22"/>
    <p:sldId id="429" r:id="rId23"/>
    <p:sldId id="480" r:id="rId24"/>
    <p:sldId id="432" r:id="rId25"/>
    <p:sldId id="449" r:id="rId26"/>
    <p:sldId id="489" r:id="rId27"/>
    <p:sldId id="490" r:id="rId28"/>
    <p:sldId id="481" r:id="rId29"/>
    <p:sldId id="491" r:id="rId30"/>
    <p:sldId id="437" r:id="rId31"/>
    <p:sldId id="439" r:id="rId32"/>
    <p:sldId id="440" r:id="rId33"/>
    <p:sldId id="441" r:id="rId34"/>
    <p:sldId id="436" r:id="rId35"/>
    <p:sldId id="438" r:id="rId36"/>
    <p:sldId id="492" r:id="rId37"/>
    <p:sldId id="493" r:id="rId38"/>
    <p:sldId id="494" r:id="rId39"/>
    <p:sldId id="495" r:id="rId40"/>
    <p:sldId id="442" r:id="rId41"/>
    <p:sldId id="496" r:id="rId42"/>
    <p:sldId id="497" r:id="rId43"/>
    <p:sldId id="498" r:id="rId44"/>
    <p:sldId id="500" r:id="rId45"/>
    <p:sldId id="499" r:id="rId46"/>
    <p:sldId id="502" r:id="rId47"/>
    <p:sldId id="504" r:id="rId48"/>
    <p:sldId id="503" r:id="rId49"/>
    <p:sldId id="505" r:id="rId50"/>
    <p:sldId id="506" r:id="rId5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A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2"/>
    <p:restoredTop sz="95781"/>
  </p:normalViewPr>
  <p:slideViewPr>
    <p:cSldViewPr snapToGrid="0">
      <p:cViewPr varScale="1">
        <p:scale>
          <a:sx n="118" d="100"/>
          <a:sy n="118" d="100"/>
        </p:scale>
        <p:origin x="288"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CA80CC-20A3-C344-B06D-E9D596BF494B}" type="datetimeFigureOut">
              <a:rPr lang="it-IT" smtClean="0"/>
              <a:t>23/04/26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82D968-9B0B-C141-B041-8A419C610F87}" type="slidenum">
              <a:rPr lang="it-IT" smtClean="0"/>
              <a:t>‹N›</a:t>
            </a:fld>
            <a:endParaRPr lang="it-IT"/>
          </a:p>
        </p:txBody>
      </p:sp>
    </p:spTree>
    <p:extLst>
      <p:ext uri="{BB962C8B-B14F-4D97-AF65-F5344CB8AC3E}">
        <p14:creationId xmlns:p14="http://schemas.microsoft.com/office/powerpoint/2010/main" val="1448158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A168A-61D4-FFA8-8073-8B113514F75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3F24C7C-F9AE-37D4-7916-639B83782FF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8DA0A5D-BAC1-6231-25FF-C79C520B5517}"/>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D0D2ABB0-65E2-83C1-F146-325C1B00B94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04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669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C2BDE-D0C4-0BEA-26E8-BC39689879D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B3193DF-75DD-24D6-4A59-728FE52219E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B1E2EA6-94ED-4938-0666-536643D86E6A}"/>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1A95BFCC-1831-37E1-9A98-9A466EF5B78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665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051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18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780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461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332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7988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027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42E66-BE6E-F5F2-CFC9-0050192294C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B2E596D-3ADD-E626-01E3-C52721A64DA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D52BE08-FBA5-FD9C-7A33-B048456E51DC}"/>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E7446A4B-911A-6F40-65F6-D9A1966EC90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837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9944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4930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43F01-8A10-D77F-EFD8-750B31B60B6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4B75317-FAA1-8082-08D6-A5D3CF4F1C1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5A30CC7-0B55-5AA8-6803-743D27EFE127}"/>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3D0F1611-A4B7-90AB-C14B-089C99C0D64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302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723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AA586-B75D-4130-3A62-B32204F8410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B5C7007-A199-9FC9-412B-532CF42ECD0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508555E-8F33-8495-EBAB-7051744F5A52}"/>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8053866-E777-EB0A-48C9-2400718D7C1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8787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773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93810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773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F436E-43FD-C0AD-A58A-F889681C167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9CA0C7A-AE46-AC3B-122A-3613A28DF62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61B9F59-A72F-90E7-D1AD-878DBFA15564}"/>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D00EB417-7DA0-0FCB-9147-9BBBBAE31B1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1011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51038-AE9E-60AB-28FB-62238AAF121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F5189A6-351C-CEF8-1346-05EE5915A9C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54A9A6A-1DEE-D5C2-3472-49B4302B39D0}"/>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2060EF5C-0F0F-4371-6CBB-71D1910C14B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516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35B4D-629D-00BC-E269-A3D9CFDE921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B404911-9AAC-0C0A-DBC7-84605E7AD38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8F75529-6947-6789-7ED4-15705A8E324A}"/>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C1A15C8C-89C9-D7F6-BB62-DF17F692AB8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68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2735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4724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9046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6199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933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7671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0802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B4A7D-0FCE-20AA-9CD6-44217B5AA7D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8F618AD-898D-29F8-4005-972E4A70EA5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560D2F6-B435-7816-025F-47F57F2E159D}"/>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DDDE7CA4-6B12-4949-8BE7-C31337EDA2F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7140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AAA47-483D-36B8-BB69-C2E2815D241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DF773F7-7FDF-C47D-6A04-A64381D3448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395CC6B-71CD-60B8-CAC1-985A93C76721}"/>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47EA473B-59F6-805F-CAF2-D1ED43782E9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3720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BE474-FA26-43B4-A03A-CC7864CAAF7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FC4C58C-E627-DBE1-51D4-70C116A6905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EFA0E8D-D24D-7C0A-9243-19DBE2B552E9}"/>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ADAFE0BB-FF6E-D398-A2D4-6B9A3594A03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0235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5E171-9663-BF5A-B36F-8CFD375A047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8CAAA1E-41CC-2DC9-D1D0-93E75C76515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A83FA91-A11A-8361-5E92-9C78DE9E385D}"/>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A9CF3BCE-0471-5B25-4DE5-9A974695459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445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7950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5540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E83D9-0384-71FC-1DC6-0BE4C0AF770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96EF408-59A9-67A2-33C6-A1F64F0B0F7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63CF160-DF20-5A4C-FF5C-54073E4B5ED0}"/>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6718CA9E-69F3-90BD-9006-4A06599F6B3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11095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213D4-98FF-0201-FF2D-B931357466E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F751B3B-3882-D07D-C2A0-CC29A87056A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3E7C67F-8DA0-1BE4-E6E4-820A364D76C8}"/>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D7C3E500-BB5C-4986-30AA-1370D39BC11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8385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8FE20-29FE-9F4A-BA54-BA574461E2E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2AFABA1-7D56-2FAD-A260-F8911A27210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1F88B3D-1BFF-4FB8-69DE-AC0EBB3103FC}"/>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3DE40286-0E6B-4CFE-3F39-2EF0908ED04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592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EE0B3-2C48-EA91-EB8E-2FEECEAEA64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68D1FD2-FBB7-3CD9-A2B9-408902FC4AD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DF18253-D734-C91D-AEDB-BD07DC1DB38C}"/>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38C30D9D-96C5-F37D-1577-AAAC4C6CB52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6203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67EBA-CDBD-9D7A-141E-6A74FC8741E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A8469A4-BA54-BFAA-C3F3-301C668DF86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BF51445-E226-2143-671C-514046476F8E}"/>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2E99B3EE-2C72-1D88-35FF-532F6C10560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2157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C3CFA-AFA8-346A-3F7D-B886D7827F8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DD07DC3-9C9C-05F9-5F36-130765D8822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32CB121-D77B-94F6-1AE6-A459F3D4BED4}"/>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0027B90C-CCB4-E3A4-F393-125AFD57246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3550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5465C-9D00-762D-38CB-AA9FDFE3C80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3E5DE21-DEA5-5770-FBE4-DC47C251AB1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02F42E2-1C99-81F0-0449-B3540A4ACA5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C87A9709-56BB-3CA8-0015-66A3F404970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9202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AA790-24C0-550A-2FD4-A822BAC604B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9DF0522-2E76-B342-472F-53C44993295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DAF3637-CCEC-6D74-F87C-AA410463F0D0}"/>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C8F0A5E3-3FBB-281D-BB23-F75803131C5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0363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5AA88-54E4-6F23-1CFF-088584D723D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3638B88-E79C-294E-3BCE-DA41EBC1952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B1E28A3-7589-3AD3-C480-79E727F8F775}"/>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10CEC7F-EEA9-F1D0-EB2A-7AB3FEEAC4E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165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946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95E85-E331-B10D-FD05-DE2EC5E5E2F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6E39361-8749-A386-E108-DB482C8874B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CDAE1D3-7C33-D0C3-95B3-E2B240AB580A}"/>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DC1D9104-16CB-2FFB-7415-A5B674C5DC6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020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826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869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083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103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2ECC72-280E-72C2-E2B3-2F41D58E58B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D44E9CE-69A3-29A1-5AF6-6DD7B66EE4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6F349DE-8CBE-779B-A2B8-725146DDC29D}"/>
              </a:ext>
            </a:extLst>
          </p:cNvPr>
          <p:cNvSpPr>
            <a:spLocks noGrp="1"/>
          </p:cNvSpPr>
          <p:nvPr>
            <p:ph type="dt" sz="half" idx="10"/>
          </p:nvPr>
        </p:nvSpPr>
        <p:spPr/>
        <p:txBody>
          <a:bodyPr/>
          <a:lstStyle/>
          <a:p>
            <a:fld id="{A7F286A0-824A-5942-B62D-2CDCFA938951}" type="datetimeFigureOut">
              <a:rPr lang="it-IT" smtClean="0"/>
              <a:t>23/04/26</a:t>
            </a:fld>
            <a:endParaRPr lang="it-IT"/>
          </a:p>
        </p:txBody>
      </p:sp>
      <p:sp>
        <p:nvSpPr>
          <p:cNvPr id="5" name="Segnaposto piè di pagina 4">
            <a:extLst>
              <a:ext uri="{FF2B5EF4-FFF2-40B4-BE49-F238E27FC236}">
                <a16:creationId xmlns:a16="http://schemas.microsoft.com/office/drawing/2014/main" id="{2165AB88-27BE-6551-CEA1-2E5FD43011C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A126DFB-E67D-104D-E92C-6B481273BF1B}"/>
              </a:ext>
            </a:extLst>
          </p:cNvPr>
          <p:cNvSpPr>
            <a:spLocks noGrp="1"/>
          </p:cNvSpPr>
          <p:nvPr>
            <p:ph type="sldNum" sz="quarter" idx="12"/>
          </p:nvPr>
        </p:nvSpPr>
        <p:spPr/>
        <p:txBody>
          <a:bodyPr/>
          <a:lstStyle/>
          <a:p>
            <a:fld id="{F4BEEC13-CC30-8646-866A-F5E48827E0E2}" type="slidenum">
              <a:rPr lang="it-IT" smtClean="0"/>
              <a:t>‹N›</a:t>
            </a:fld>
            <a:endParaRPr lang="it-IT"/>
          </a:p>
        </p:txBody>
      </p:sp>
    </p:spTree>
    <p:extLst>
      <p:ext uri="{BB962C8B-B14F-4D97-AF65-F5344CB8AC3E}">
        <p14:creationId xmlns:p14="http://schemas.microsoft.com/office/powerpoint/2010/main" val="3303161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A4BCF8-B44D-75F6-05F6-C51F42D766DD}"/>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6950FA2-3CA6-EC55-018D-FC99DCE488B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6FA36E9-0A85-B334-9BF5-E95E8FDD2914}"/>
              </a:ext>
            </a:extLst>
          </p:cNvPr>
          <p:cNvSpPr>
            <a:spLocks noGrp="1"/>
          </p:cNvSpPr>
          <p:nvPr>
            <p:ph type="dt" sz="half" idx="10"/>
          </p:nvPr>
        </p:nvSpPr>
        <p:spPr/>
        <p:txBody>
          <a:bodyPr/>
          <a:lstStyle/>
          <a:p>
            <a:fld id="{A7F286A0-824A-5942-B62D-2CDCFA938951}" type="datetimeFigureOut">
              <a:rPr lang="it-IT" smtClean="0"/>
              <a:t>23/04/26</a:t>
            </a:fld>
            <a:endParaRPr lang="it-IT"/>
          </a:p>
        </p:txBody>
      </p:sp>
      <p:sp>
        <p:nvSpPr>
          <p:cNvPr id="5" name="Segnaposto piè di pagina 4">
            <a:extLst>
              <a:ext uri="{FF2B5EF4-FFF2-40B4-BE49-F238E27FC236}">
                <a16:creationId xmlns:a16="http://schemas.microsoft.com/office/drawing/2014/main" id="{12F4449E-A309-30FC-E172-8B6E05F2BDF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3FD431D-B051-D7FD-CF35-A802BBE0D431}"/>
              </a:ext>
            </a:extLst>
          </p:cNvPr>
          <p:cNvSpPr>
            <a:spLocks noGrp="1"/>
          </p:cNvSpPr>
          <p:nvPr>
            <p:ph type="sldNum" sz="quarter" idx="12"/>
          </p:nvPr>
        </p:nvSpPr>
        <p:spPr/>
        <p:txBody>
          <a:bodyPr/>
          <a:lstStyle/>
          <a:p>
            <a:fld id="{F4BEEC13-CC30-8646-866A-F5E48827E0E2}" type="slidenum">
              <a:rPr lang="it-IT" smtClean="0"/>
              <a:t>‹N›</a:t>
            </a:fld>
            <a:endParaRPr lang="it-IT"/>
          </a:p>
        </p:txBody>
      </p:sp>
    </p:spTree>
    <p:extLst>
      <p:ext uri="{BB962C8B-B14F-4D97-AF65-F5344CB8AC3E}">
        <p14:creationId xmlns:p14="http://schemas.microsoft.com/office/powerpoint/2010/main" val="28286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43160DE-C0F2-241D-A089-6DBD3CDD0DB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4C2FF80-ED34-BC9E-9C4A-6EF48C078F6F}"/>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D75C88F-9995-28B1-DB86-B48F4273FFE8}"/>
              </a:ext>
            </a:extLst>
          </p:cNvPr>
          <p:cNvSpPr>
            <a:spLocks noGrp="1"/>
          </p:cNvSpPr>
          <p:nvPr>
            <p:ph type="dt" sz="half" idx="10"/>
          </p:nvPr>
        </p:nvSpPr>
        <p:spPr/>
        <p:txBody>
          <a:bodyPr/>
          <a:lstStyle/>
          <a:p>
            <a:fld id="{A7F286A0-824A-5942-B62D-2CDCFA938951}" type="datetimeFigureOut">
              <a:rPr lang="it-IT" smtClean="0"/>
              <a:t>23/04/26</a:t>
            </a:fld>
            <a:endParaRPr lang="it-IT"/>
          </a:p>
        </p:txBody>
      </p:sp>
      <p:sp>
        <p:nvSpPr>
          <p:cNvPr id="5" name="Segnaposto piè di pagina 4">
            <a:extLst>
              <a:ext uri="{FF2B5EF4-FFF2-40B4-BE49-F238E27FC236}">
                <a16:creationId xmlns:a16="http://schemas.microsoft.com/office/drawing/2014/main" id="{6DCFADBB-B403-A9DF-C4E8-1D2E8FD6E11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23251D9-4DE2-1CB8-5940-ED4B6BB106B9}"/>
              </a:ext>
            </a:extLst>
          </p:cNvPr>
          <p:cNvSpPr>
            <a:spLocks noGrp="1"/>
          </p:cNvSpPr>
          <p:nvPr>
            <p:ph type="sldNum" sz="quarter" idx="12"/>
          </p:nvPr>
        </p:nvSpPr>
        <p:spPr/>
        <p:txBody>
          <a:bodyPr/>
          <a:lstStyle/>
          <a:p>
            <a:fld id="{F4BEEC13-CC30-8646-866A-F5E48827E0E2}" type="slidenum">
              <a:rPr lang="it-IT" smtClean="0"/>
              <a:t>‹N›</a:t>
            </a:fld>
            <a:endParaRPr lang="it-IT"/>
          </a:p>
        </p:txBody>
      </p:sp>
    </p:spTree>
    <p:extLst>
      <p:ext uri="{BB962C8B-B14F-4D97-AF65-F5344CB8AC3E}">
        <p14:creationId xmlns:p14="http://schemas.microsoft.com/office/powerpoint/2010/main" val="510290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BB0A04-BBE7-D343-BF4A-4CC426B845C4}"/>
              </a:ext>
            </a:extLst>
          </p:cNvPr>
          <p:cNvSpPr>
            <a:spLocks noGrp="1"/>
          </p:cNvSpPr>
          <p:nvPr>
            <p:ph type="ctrTitle"/>
          </p:nvPr>
        </p:nvSpPr>
        <p:spPr>
          <a:xfrm>
            <a:off x="506353" y="1672314"/>
            <a:ext cx="11189995" cy="547200"/>
          </a:xfrm>
        </p:spPr>
        <p:txBody>
          <a:bodyPr lIns="0" tIns="0" rIns="0" bIns="0" anchor="t" anchorCtr="0">
            <a:spAutoFit/>
          </a:bodyPr>
          <a:lstStyle>
            <a:lvl1pPr algn="l">
              <a:defRPr sz="3800" b="1" i="0">
                <a:solidFill>
                  <a:srgbClr val="003A70"/>
                </a:solidFill>
                <a:latin typeface="Luiss Sans" pitchFamily="2" charset="0"/>
              </a:defRPr>
            </a:lvl1pPr>
          </a:lstStyle>
          <a:p>
            <a:r>
              <a:rPr lang="it-IT" dirty="0"/>
              <a:t>Fare clic per modificare lo stile del titolo dello schema</a:t>
            </a:r>
          </a:p>
        </p:txBody>
      </p:sp>
      <p:sp>
        <p:nvSpPr>
          <p:cNvPr id="3" name="Sottotitolo 2">
            <a:extLst>
              <a:ext uri="{FF2B5EF4-FFF2-40B4-BE49-F238E27FC236}">
                <a16:creationId xmlns:a16="http://schemas.microsoft.com/office/drawing/2014/main" id="{E0679AF4-40BB-0349-820B-505BF6BB121D}"/>
              </a:ext>
            </a:extLst>
          </p:cNvPr>
          <p:cNvSpPr>
            <a:spLocks noGrp="1"/>
          </p:cNvSpPr>
          <p:nvPr>
            <p:ph type="subTitle" idx="1"/>
          </p:nvPr>
        </p:nvSpPr>
        <p:spPr>
          <a:xfrm>
            <a:off x="498261" y="2243181"/>
            <a:ext cx="11189994" cy="619850"/>
          </a:xfrm>
        </p:spPr>
        <p:txBody>
          <a:bodyPr lIns="0" tIns="0" rIns="0" bIns="0" anchor="t">
            <a:spAutoFit/>
          </a:bodyPr>
          <a:lstStyle>
            <a:lvl1pPr marL="0" indent="0" algn="l">
              <a:buNone/>
              <a:defRPr sz="3800">
                <a:solidFill>
                  <a:srgbClr val="003A70"/>
                </a:solidFill>
                <a:latin typeface="Luiss Sans"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a:extLst>
              <a:ext uri="{FF2B5EF4-FFF2-40B4-BE49-F238E27FC236}">
                <a16:creationId xmlns:a16="http://schemas.microsoft.com/office/drawing/2014/main" id="{B71A5510-EE32-3446-8828-82083C2039E6}"/>
              </a:ext>
            </a:extLst>
          </p:cNvPr>
          <p:cNvSpPr>
            <a:spLocks noGrp="1"/>
          </p:cNvSpPr>
          <p:nvPr>
            <p:ph type="dt" sz="half" idx="10"/>
          </p:nvPr>
        </p:nvSpPr>
        <p:spPr>
          <a:xfrm>
            <a:off x="522271" y="3891534"/>
            <a:ext cx="5565913" cy="547200"/>
          </a:xfrm>
        </p:spPr>
        <p:txBody>
          <a:bodyPr lIns="0" tIns="0" rIns="0" bIns="0" anchor="b"/>
          <a:lstStyle>
            <a:lvl1pPr algn="l">
              <a:defRPr sz="2200" b="1" i="0">
                <a:solidFill>
                  <a:srgbClr val="003A70"/>
                </a:solidFill>
                <a:latin typeface="Luiss Sans" pitchFamily="2" charset="0"/>
              </a:defRPr>
            </a:lvl1pPr>
          </a:lstStyle>
          <a:p>
            <a:fld id="{90A97C65-1B54-DB47-A604-7DF0E350DE20}" type="datetime4">
              <a:rPr lang="it-IT" smtClean="0"/>
              <a:pPr/>
              <a:t>23 aprile 2026</a:t>
            </a:fld>
            <a:endParaRPr lang="it-IT" dirty="0"/>
          </a:p>
        </p:txBody>
      </p:sp>
      <p:grpSp>
        <p:nvGrpSpPr>
          <p:cNvPr id="82" name="Gruppo 81">
            <a:extLst>
              <a:ext uri="{FF2B5EF4-FFF2-40B4-BE49-F238E27FC236}">
                <a16:creationId xmlns:a16="http://schemas.microsoft.com/office/drawing/2014/main" id="{5540BA0A-A2F8-1E48-AF86-D2449D532D96}"/>
              </a:ext>
            </a:extLst>
          </p:cNvPr>
          <p:cNvGrpSpPr/>
          <p:nvPr userDrawn="1"/>
        </p:nvGrpSpPr>
        <p:grpSpPr>
          <a:xfrm>
            <a:off x="530087" y="6138000"/>
            <a:ext cx="11131826" cy="720000"/>
            <a:chOff x="530087" y="6138000"/>
            <a:chExt cx="11131826" cy="720000"/>
          </a:xfrm>
        </p:grpSpPr>
        <p:sp>
          <p:nvSpPr>
            <p:cNvPr id="54" name="Rettangolo 53">
              <a:extLst>
                <a:ext uri="{FF2B5EF4-FFF2-40B4-BE49-F238E27FC236}">
                  <a16:creationId xmlns:a16="http://schemas.microsoft.com/office/drawing/2014/main" id="{A5FC1A69-9F52-EF47-8F85-0B6FB45ADFC0}"/>
                </a:ext>
              </a:extLst>
            </p:cNvPr>
            <p:cNvSpPr/>
            <p:nvPr userDrawn="1"/>
          </p:nvSpPr>
          <p:spPr>
            <a:xfrm>
              <a:off x="530087"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Rettangolo 54">
              <a:extLst>
                <a:ext uri="{FF2B5EF4-FFF2-40B4-BE49-F238E27FC236}">
                  <a16:creationId xmlns:a16="http://schemas.microsoft.com/office/drawing/2014/main" id="{E7ECF867-CD1F-A544-93A7-59F02B7EB3F9}"/>
                </a:ext>
              </a:extLst>
            </p:cNvPr>
            <p:cNvSpPr/>
            <p:nvPr userDrawn="1"/>
          </p:nvSpPr>
          <p:spPr>
            <a:xfrm>
              <a:off x="1590261"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Rettangolo 56">
              <a:extLst>
                <a:ext uri="{FF2B5EF4-FFF2-40B4-BE49-F238E27FC236}">
                  <a16:creationId xmlns:a16="http://schemas.microsoft.com/office/drawing/2014/main" id="{E112286F-F6FC-FB40-A761-246E00D4D855}"/>
                </a:ext>
              </a:extLst>
            </p:cNvPr>
            <p:cNvSpPr/>
            <p:nvPr userDrawn="1"/>
          </p:nvSpPr>
          <p:spPr>
            <a:xfrm>
              <a:off x="2650435"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Rettangolo 58">
              <a:extLst>
                <a:ext uri="{FF2B5EF4-FFF2-40B4-BE49-F238E27FC236}">
                  <a16:creationId xmlns:a16="http://schemas.microsoft.com/office/drawing/2014/main" id="{61B4BD18-F688-0F4E-93F6-53DE176B107F}"/>
                </a:ext>
              </a:extLst>
            </p:cNvPr>
            <p:cNvSpPr/>
            <p:nvPr userDrawn="1"/>
          </p:nvSpPr>
          <p:spPr>
            <a:xfrm>
              <a:off x="3710609"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Rettangolo 60">
              <a:extLst>
                <a:ext uri="{FF2B5EF4-FFF2-40B4-BE49-F238E27FC236}">
                  <a16:creationId xmlns:a16="http://schemas.microsoft.com/office/drawing/2014/main" id="{35B704C4-AEA3-C647-9999-62D70618425C}"/>
                </a:ext>
              </a:extLst>
            </p:cNvPr>
            <p:cNvSpPr/>
            <p:nvPr userDrawn="1"/>
          </p:nvSpPr>
          <p:spPr>
            <a:xfrm>
              <a:off x="4770783"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Rettangolo 62">
              <a:extLst>
                <a:ext uri="{FF2B5EF4-FFF2-40B4-BE49-F238E27FC236}">
                  <a16:creationId xmlns:a16="http://schemas.microsoft.com/office/drawing/2014/main" id="{B5B290BF-9576-1543-872D-91DDB5937065}"/>
                </a:ext>
              </a:extLst>
            </p:cNvPr>
            <p:cNvSpPr/>
            <p:nvPr userDrawn="1"/>
          </p:nvSpPr>
          <p:spPr>
            <a:xfrm>
              <a:off x="5830957"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Rettangolo 64">
              <a:extLst>
                <a:ext uri="{FF2B5EF4-FFF2-40B4-BE49-F238E27FC236}">
                  <a16:creationId xmlns:a16="http://schemas.microsoft.com/office/drawing/2014/main" id="{0DCA18FE-2923-3B4E-A5C2-85D922F38FD0}"/>
                </a:ext>
              </a:extLst>
            </p:cNvPr>
            <p:cNvSpPr/>
            <p:nvPr userDrawn="1"/>
          </p:nvSpPr>
          <p:spPr>
            <a:xfrm>
              <a:off x="6891130"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Rettangolo 66">
              <a:extLst>
                <a:ext uri="{FF2B5EF4-FFF2-40B4-BE49-F238E27FC236}">
                  <a16:creationId xmlns:a16="http://schemas.microsoft.com/office/drawing/2014/main" id="{1E45AD85-CF93-2846-BC0C-2BA8D4DB418A}"/>
                </a:ext>
              </a:extLst>
            </p:cNvPr>
            <p:cNvSpPr/>
            <p:nvPr userDrawn="1"/>
          </p:nvSpPr>
          <p:spPr>
            <a:xfrm>
              <a:off x="7951304"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 name="Rettangolo 68">
              <a:extLst>
                <a:ext uri="{FF2B5EF4-FFF2-40B4-BE49-F238E27FC236}">
                  <a16:creationId xmlns:a16="http://schemas.microsoft.com/office/drawing/2014/main" id="{0CF0D82F-31DB-C64B-8A03-2D08FA7E79D9}"/>
                </a:ext>
              </a:extLst>
            </p:cNvPr>
            <p:cNvSpPr/>
            <p:nvPr userDrawn="1"/>
          </p:nvSpPr>
          <p:spPr>
            <a:xfrm>
              <a:off x="9011478"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 name="Rettangolo 70">
              <a:extLst>
                <a:ext uri="{FF2B5EF4-FFF2-40B4-BE49-F238E27FC236}">
                  <a16:creationId xmlns:a16="http://schemas.microsoft.com/office/drawing/2014/main" id="{324BE938-9044-8E47-9BA4-80AF2F19990B}"/>
                </a:ext>
              </a:extLst>
            </p:cNvPr>
            <p:cNvSpPr/>
            <p:nvPr userDrawn="1"/>
          </p:nvSpPr>
          <p:spPr>
            <a:xfrm>
              <a:off x="10071652"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 name="Rettangolo 72">
              <a:extLst>
                <a:ext uri="{FF2B5EF4-FFF2-40B4-BE49-F238E27FC236}">
                  <a16:creationId xmlns:a16="http://schemas.microsoft.com/office/drawing/2014/main" id="{EDAFE086-4A55-2347-8DE3-D7DF548A3C4F}"/>
                </a:ext>
              </a:extLst>
            </p:cNvPr>
            <p:cNvSpPr/>
            <p:nvPr userDrawn="1"/>
          </p:nvSpPr>
          <p:spPr>
            <a:xfrm>
              <a:off x="11131826"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1" name="Gruppo 80">
            <a:extLst>
              <a:ext uri="{FF2B5EF4-FFF2-40B4-BE49-F238E27FC236}">
                <a16:creationId xmlns:a16="http://schemas.microsoft.com/office/drawing/2014/main" id="{A4C5C7EC-083B-CD48-A862-19F4ED944048}"/>
              </a:ext>
            </a:extLst>
          </p:cNvPr>
          <p:cNvGrpSpPr/>
          <p:nvPr userDrawn="1"/>
        </p:nvGrpSpPr>
        <p:grpSpPr>
          <a:xfrm>
            <a:off x="1060174" y="6138000"/>
            <a:ext cx="10071652" cy="720000"/>
            <a:chOff x="1060174" y="6138000"/>
            <a:chExt cx="10071652" cy="720000"/>
          </a:xfrm>
          <a:solidFill>
            <a:srgbClr val="006298"/>
          </a:solidFill>
        </p:grpSpPr>
        <p:sp>
          <p:nvSpPr>
            <p:cNvPr id="56" name="Rettangolo 55">
              <a:extLst>
                <a:ext uri="{FF2B5EF4-FFF2-40B4-BE49-F238E27FC236}">
                  <a16:creationId xmlns:a16="http://schemas.microsoft.com/office/drawing/2014/main" id="{0C028009-61B6-504A-86BF-75FC39DE243E}"/>
                </a:ext>
              </a:extLst>
            </p:cNvPr>
            <p:cNvSpPr/>
            <p:nvPr userDrawn="1"/>
          </p:nvSpPr>
          <p:spPr>
            <a:xfrm>
              <a:off x="1060174"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Rettangolo 57">
              <a:extLst>
                <a:ext uri="{FF2B5EF4-FFF2-40B4-BE49-F238E27FC236}">
                  <a16:creationId xmlns:a16="http://schemas.microsoft.com/office/drawing/2014/main" id="{359FF146-AD7A-8345-996B-F028DF33A537}"/>
                </a:ext>
              </a:extLst>
            </p:cNvPr>
            <p:cNvSpPr/>
            <p:nvPr userDrawn="1"/>
          </p:nvSpPr>
          <p:spPr>
            <a:xfrm>
              <a:off x="2120348"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Rettangolo 59">
              <a:extLst>
                <a:ext uri="{FF2B5EF4-FFF2-40B4-BE49-F238E27FC236}">
                  <a16:creationId xmlns:a16="http://schemas.microsoft.com/office/drawing/2014/main" id="{C3BE867D-189E-E140-90A2-9C373B76323D}"/>
                </a:ext>
              </a:extLst>
            </p:cNvPr>
            <p:cNvSpPr/>
            <p:nvPr userDrawn="1"/>
          </p:nvSpPr>
          <p:spPr>
            <a:xfrm>
              <a:off x="3180522"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Rettangolo 61">
              <a:extLst>
                <a:ext uri="{FF2B5EF4-FFF2-40B4-BE49-F238E27FC236}">
                  <a16:creationId xmlns:a16="http://schemas.microsoft.com/office/drawing/2014/main" id="{B3968CAB-E9C9-C448-BAED-1164B67B83D6}"/>
                </a:ext>
              </a:extLst>
            </p:cNvPr>
            <p:cNvSpPr/>
            <p:nvPr userDrawn="1"/>
          </p:nvSpPr>
          <p:spPr>
            <a:xfrm>
              <a:off x="4240696"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4" name="Rettangolo 63">
              <a:extLst>
                <a:ext uri="{FF2B5EF4-FFF2-40B4-BE49-F238E27FC236}">
                  <a16:creationId xmlns:a16="http://schemas.microsoft.com/office/drawing/2014/main" id="{DD7E810C-6698-4141-AE4D-FED7B888FB8E}"/>
                </a:ext>
              </a:extLst>
            </p:cNvPr>
            <p:cNvSpPr/>
            <p:nvPr userDrawn="1"/>
          </p:nvSpPr>
          <p:spPr>
            <a:xfrm>
              <a:off x="5300870"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 name="Rettangolo 65">
              <a:extLst>
                <a:ext uri="{FF2B5EF4-FFF2-40B4-BE49-F238E27FC236}">
                  <a16:creationId xmlns:a16="http://schemas.microsoft.com/office/drawing/2014/main" id="{9B0258DC-87FE-6E48-B377-3E2FDBC08326}"/>
                </a:ext>
              </a:extLst>
            </p:cNvPr>
            <p:cNvSpPr/>
            <p:nvPr userDrawn="1"/>
          </p:nvSpPr>
          <p:spPr>
            <a:xfrm>
              <a:off x="6361043"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Rettangolo 67">
              <a:extLst>
                <a:ext uri="{FF2B5EF4-FFF2-40B4-BE49-F238E27FC236}">
                  <a16:creationId xmlns:a16="http://schemas.microsoft.com/office/drawing/2014/main" id="{922BA846-4255-384A-97F0-52FD5A3C3965}"/>
                </a:ext>
              </a:extLst>
            </p:cNvPr>
            <p:cNvSpPr/>
            <p:nvPr userDrawn="1"/>
          </p:nvSpPr>
          <p:spPr>
            <a:xfrm>
              <a:off x="7421217"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 name="Rettangolo 69">
              <a:extLst>
                <a:ext uri="{FF2B5EF4-FFF2-40B4-BE49-F238E27FC236}">
                  <a16:creationId xmlns:a16="http://schemas.microsoft.com/office/drawing/2014/main" id="{D2E5825D-0B98-D043-890F-554D5B9AF97E}"/>
                </a:ext>
              </a:extLst>
            </p:cNvPr>
            <p:cNvSpPr/>
            <p:nvPr userDrawn="1"/>
          </p:nvSpPr>
          <p:spPr>
            <a:xfrm>
              <a:off x="8481391"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Rettangolo 71">
              <a:extLst>
                <a:ext uri="{FF2B5EF4-FFF2-40B4-BE49-F238E27FC236}">
                  <a16:creationId xmlns:a16="http://schemas.microsoft.com/office/drawing/2014/main" id="{888D3338-3950-944B-84B7-796D95024907}"/>
                </a:ext>
              </a:extLst>
            </p:cNvPr>
            <p:cNvSpPr/>
            <p:nvPr userDrawn="1"/>
          </p:nvSpPr>
          <p:spPr>
            <a:xfrm>
              <a:off x="9541565"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Rettangolo 73">
              <a:extLst>
                <a:ext uri="{FF2B5EF4-FFF2-40B4-BE49-F238E27FC236}">
                  <a16:creationId xmlns:a16="http://schemas.microsoft.com/office/drawing/2014/main" id="{CE370570-6F3F-4D47-9CB5-970BC89BA15D}"/>
                </a:ext>
              </a:extLst>
            </p:cNvPr>
            <p:cNvSpPr/>
            <p:nvPr userDrawn="1"/>
          </p:nvSpPr>
          <p:spPr>
            <a:xfrm>
              <a:off x="10601739"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75" name="Immagine 74">
            <a:extLst>
              <a:ext uri="{FF2B5EF4-FFF2-40B4-BE49-F238E27FC236}">
                <a16:creationId xmlns:a16="http://schemas.microsoft.com/office/drawing/2014/main" id="{F496A682-0F52-234A-8803-BDFAFDE999A5}"/>
              </a:ext>
            </a:extLst>
          </p:cNvPr>
          <p:cNvPicPr>
            <a:picLocks noChangeAspect="1"/>
          </p:cNvPicPr>
          <p:nvPr userDrawn="1"/>
        </p:nvPicPr>
        <p:blipFill>
          <a:blip/>
          <a:stretch>
            <a:fillRect/>
          </a:stretch>
        </p:blipFill>
        <p:spPr>
          <a:xfrm>
            <a:off x="515508" y="5066132"/>
            <a:ext cx="3257143" cy="547200"/>
          </a:xfrm>
          <a:prstGeom prst="rect">
            <a:avLst/>
          </a:prstGeom>
        </p:spPr>
      </p:pic>
      <p:sp>
        <p:nvSpPr>
          <p:cNvPr id="32" name="Segnaposto testo 77">
            <a:extLst>
              <a:ext uri="{FF2B5EF4-FFF2-40B4-BE49-F238E27FC236}">
                <a16:creationId xmlns:a16="http://schemas.microsoft.com/office/drawing/2014/main" id="{11E9754D-4544-094C-90CE-D95DEC303D3D}"/>
              </a:ext>
            </a:extLst>
          </p:cNvPr>
          <p:cNvSpPr>
            <a:spLocks noGrp="1"/>
          </p:cNvSpPr>
          <p:nvPr>
            <p:ph type="body" sz="quarter" idx="11" hasCustomPrompt="1"/>
          </p:nvPr>
        </p:nvSpPr>
        <p:spPr>
          <a:xfrm>
            <a:off x="530225" y="795857"/>
            <a:ext cx="6889750" cy="724967"/>
          </a:xfrm>
        </p:spPr>
        <p:txBody>
          <a:bodyPr lIns="0" tIns="0" rIns="0" bIns="0" anchor="t">
            <a:noAutofit/>
          </a:bodyPr>
          <a:lstStyle>
            <a:lvl1pPr marL="0" indent="0">
              <a:lnSpc>
                <a:spcPct val="90000"/>
              </a:lnSpc>
              <a:spcBef>
                <a:spcPts val="0"/>
              </a:spcBef>
              <a:buNone/>
              <a:defRPr lang="it-IT" sz="2000" b="0" i="0" smtClean="0">
                <a:solidFill>
                  <a:srgbClr val="003A70"/>
                </a:solidFill>
                <a:effectLst/>
                <a:latin typeface="Luiss Sans" pitchFamily="2" charset="0"/>
              </a:defRPr>
            </a:lvl1pPr>
          </a:lstStyle>
          <a:p>
            <a:r>
              <a:rPr lang="it-IT" dirty="0"/>
              <a:t>Specifica, Dipartimento, School</a:t>
            </a:r>
            <a:endParaRPr lang="it-IT" dirty="0">
              <a:solidFill>
                <a:srgbClr val="004274"/>
              </a:solidFill>
              <a:effectLst/>
              <a:latin typeface="Luiss type" pitchFamily="2" charset="77"/>
            </a:endParaRPr>
          </a:p>
        </p:txBody>
      </p:sp>
      <p:sp>
        <p:nvSpPr>
          <p:cNvPr id="7" name="CasellaDiTesto 6">
            <a:extLst>
              <a:ext uri="{FF2B5EF4-FFF2-40B4-BE49-F238E27FC236}">
                <a16:creationId xmlns:a16="http://schemas.microsoft.com/office/drawing/2014/main" id="{4F48BF19-5644-BB43-8AD2-AEB567996144}"/>
              </a:ext>
            </a:extLst>
          </p:cNvPr>
          <p:cNvSpPr txBox="1"/>
          <p:nvPr userDrawn="1"/>
        </p:nvSpPr>
        <p:spPr>
          <a:xfrm>
            <a:off x="527023" y="500698"/>
            <a:ext cx="5553075" cy="264671"/>
          </a:xfrm>
          <a:prstGeom prst="rect">
            <a:avLst/>
          </a:prstGeom>
          <a:noFill/>
        </p:spPr>
        <p:txBody>
          <a:bodyPr wrap="square" lIns="0" tIns="0" rIns="0" bIns="0" rtlCol="0" anchor="t">
            <a:noAutofit/>
          </a:bodyPr>
          <a:lstStyle/>
          <a:p>
            <a:pPr algn="l"/>
            <a:r>
              <a:rPr lang="it-IT" sz="2000" b="1" i="0" dirty="0">
                <a:solidFill>
                  <a:srgbClr val="003A70"/>
                </a:solidFill>
                <a:latin typeface="Luiss Sans" pitchFamily="2" charset="0"/>
              </a:rPr>
              <a:t>Luiss</a:t>
            </a:r>
          </a:p>
        </p:txBody>
      </p:sp>
    </p:spTree>
    <p:extLst>
      <p:ext uri="{BB962C8B-B14F-4D97-AF65-F5344CB8AC3E}">
        <p14:creationId xmlns:p14="http://schemas.microsoft.com/office/powerpoint/2010/main" val="32809441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864">
          <p15:clr>
            <a:srgbClr val="FBAE40"/>
          </p15:clr>
        </p15:guide>
        <p15:guide id="5" orient="horz" pos="3517">
          <p15:clr>
            <a:srgbClr val="FBAE40"/>
          </p15:clr>
        </p15:guide>
        <p15:guide id="7" orient="horz" pos="2742">
          <p15:clr>
            <a:srgbClr val="FBAE40"/>
          </p15:clr>
        </p15:guide>
        <p15:guide id="8" orient="horz" pos="1091">
          <p15:clr>
            <a:srgbClr val="FBAE40"/>
          </p15:clr>
        </p15:guide>
        <p15:guide id="10" pos="5011">
          <p15:clr>
            <a:srgbClr val="FBAE40"/>
          </p15:clr>
        </p15:guide>
        <p15:guide id="11" pos="467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DA9BEF-80A2-2331-DC94-EBB0C2858E8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9D19C77-4BE8-2E96-C0B8-733DE692E46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F85FAC5-3CEB-E7E8-0C26-134619395CF7}"/>
              </a:ext>
            </a:extLst>
          </p:cNvPr>
          <p:cNvSpPr>
            <a:spLocks noGrp="1"/>
          </p:cNvSpPr>
          <p:nvPr>
            <p:ph type="dt" sz="half" idx="10"/>
          </p:nvPr>
        </p:nvSpPr>
        <p:spPr/>
        <p:txBody>
          <a:bodyPr/>
          <a:lstStyle/>
          <a:p>
            <a:fld id="{A7F286A0-824A-5942-B62D-2CDCFA938951}" type="datetimeFigureOut">
              <a:rPr lang="it-IT" smtClean="0"/>
              <a:t>23/04/26</a:t>
            </a:fld>
            <a:endParaRPr lang="it-IT"/>
          </a:p>
        </p:txBody>
      </p:sp>
      <p:sp>
        <p:nvSpPr>
          <p:cNvPr id="5" name="Segnaposto piè di pagina 4">
            <a:extLst>
              <a:ext uri="{FF2B5EF4-FFF2-40B4-BE49-F238E27FC236}">
                <a16:creationId xmlns:a16="http://schemas.microsoft.com/office/drawing/2014/main" id="{C2A447C6-BBB5-AE5F-213C-A75B55A3197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0170495-A64D-9581-65F3-209633DE8E1B}"/>
              </a:ext>
            </a:extLst>
          </p:cNvPr>
          <p:cNvSpPr>
            <a:spLocks noGrp="1"/>
          </p:cNvSpPr>
          <p:nvPr>
            <p:ph type="sldNum" sz="quarter" idx="12"/>
          </p:nvPr>
        </p:nvSpPr>
        <p:spPr/>
        <p:txBody>
          <a:bodyPr/>
          <a:lstStyle/>
          <a:p>
            <a:fld id="{F4BEEC13-CC30-8646-866A-F5E48827E0E2}" type="slidenum">
              <a:rPr lang="it-IT" smtClean="0"/>
              <a:t>‹N›</a:t>
            </a:fld>
            <a:endParaRPr lang="it-IT"/>
          </a:p>
        </p:txBody>
      </p:sp>
    </p:spTree>
    <p:extLst>
      <p:ext uri="{BB962C8B-B14F-4D97-AF65-F5344CB8AC3E}">
        <p14:creationId xmlns:p14="http://schemas.microsoft.com/office/powerpoint/2010/main" val="3753498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0DBE94-C5A7-7146-5DF9-B7AE84427DE6}"/>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5495F73-6741-4E8D-C2F4-35124625B3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F75B4F62-E436-DCD4-5D5B-80B9D88F57E9}"/>
              </a:ext>
            </a:extLst>
          </p:cNvPr>
          <p:cNvSpPr>
            <a:spLocks noGrp="1"/>
          </p:cNvSpPr>
          <p:nvPr>
            <p:ph type="dt" sz="half" idx="10"/>
          </p:nvPr>
        </p:nvSpPr>
        <p:spPr/>
        <p:txBody>
          <a:bodyPr/>
          <a:lstStyle/>
          <a:p>
            <a:fld id="{A7F286A0-824A-5942-B62D-2CDCFA938951}" type="datetimeFigureOut">
              <a:rPr lang="it-IT" smtClean="0"/>
              <a:t>23/04/26</a:t>
            </a:fld>
            <a:endParaRPr lang="it-IT"/>
          </a:p>
        </p:txBody>
      </p:sp>
      <p:sp>
        <p:nvSpPr>
          <p:cNvPr id="5" name="Segnaposto piè di pagina 4">
            <a:extLst>
              <a:ext uri="{FF2B5EF4-FFF2-40B4-BE49-F238E27FC236}">
                <a16:creationId xmlns:a16="http://schemas.microsoft.com/office/drawing/2014/main" id="{DE8E0835-B3FC-ED34-1FF8-BF1E940D89C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4662F94-BC73-17CD-5247-355D5A549B3C}"/>
              </a:ext>
            </a:extLst>
          </p:cNvPr>
          <p:cNvSpPr>
            <a:spLocks noGrp="1"/>
          </p:cNvSpPr>
          <p:nvPr>
            <p:ph type="sldNum" sz="quarter" idx="12"/>
          </p:nvPr>
        </p:nvSpPr>
        <p:spPr/>
        <p:txBody>
          <a:bodyPr/>
          <a:lstStyle/>
          <a:p>
            <a:fld id="{F4BEEC13-CC30-8646-866A-F5E48827E0E2}" type="slidenum">
              <a:rPr lang="it-IT" smtClean="0"/>
              <a:t>‹N›</a:t>
            </a:fld>
            <a:endParaRPr lang="it-IT"/>
          </a:p>
        </p:txBody>
      </p:sp>
    </p:spTree>
    <p:extLst>
      <p:ext uri="{BB962C8B-B14F-4D97-AF65-F5344CB8AC3E}">
        <p14:creationId xmlns:p14="http://schemas.microsoft.com/office/powerpoint/2010/main" val="3292982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0D406D-7C0D-5EA4-D71A-8F50383141A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A46FA6B-3F0C-218F-C39C-212A702CC0E6}"/>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A09847B-C27A-8415-A22C-D7457435095D}"/>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0151B669-6778-1071-378A-FCF068101DA7}"/>
              </a:ext>
            </a:extLst>
          </p:cNvPr>
          <p:cNvSpPr>
            <a:spLocks noGrp="1"/>
          </p:cNvSpPr>
          <p:nvPr>
            <p:ph type="dt" sz="half" idx="10"/>
          </p:nvPr>
        </p:nvSpPr>
        <p:spPr/>
        <p:txBody>
          <a:bodyPr/>
          <a:lstStyle/>
          <a:p>
            <a:fld id="{A7F286A0-824A-5942-B62D-2CDCFA938951}" type="datetimeFigureOut">
              <a:rPr lang="it-IT" smtClean="0"/>
              <a:t>23/04/26</a:t>
            </a:fld>
            <a:endParaRPr lang="it-IT"/>
          </a:p>
        </p:txBody>
      </p:sp>
      <p:sp>
        <p:nvSpPr>
          <p:cNvPr id="6" name="Segnaposto piè di pagina 5">
            <a:extLst>
              <a:ext uri="{FF2B5EF4-FFF2-40B4-BE49-F238E27FC236}">
                <a16:creationId xmlns:a16="http://schemas.microsoft.com/office/drawing/2014/main" id="{49866B33-D405-6AA2-04DD-8D1A4A8C707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AC9CED0-7C38-A680-A3E8-79967908D1B3}"/>
              </a:ext>
            </a:extLst>
          </p:cNvPr>
          <p:cNvSpPr>
            <a:spLocks noGrp="1"/>
          </p:cNvSpPr>
          <p:nvPr>
            <p:ph type="sldNum" sz="quarter" idx="12"/>
          </p:nvPr>
        </p:nvSpPr>
        <p:spPr/>
        <p:txBody>
          <a:bodyPr/>
          <a:lstStyle/>
          <a:p>
            <a:fld id="{F4BEEC13-CC30-8646-866A-F5E48827E0E2}" type="slidenum">
              <a:rPr lang="it-IT" smtClean="0"/>
              <a:t>‹N›</a:t>
            </a:fld>
            <a:endParaRPr lang="it-IT"/>
          </a:p>
        </p:txBody>
      </p:sp>
    </p:spTree>
    <p:extLst>
      <p:ext uri="{BB962C8B-B14F-4D97-AF65-F5344CB8AC3E}">
        <p14:creationId xmlns:p14="http://schemas.microsoft.com/office/powerpoint/2010/main" val="1215159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BFFFC2-9497-EE80-67E2-95617E1A936D}"/>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63221A3-3F79-CE47-AF15-BE1883619C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92B4A25-4702-E7AF-1318-918274CAF1C7}"/>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E371380-C290-51C9-BF6A-DB6754F262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348FF730-5359-B6A8-B12D-A36D5C2F2F1F}"/>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8BFF7F4F-D638-4C9A-8225-D0E96B3A2378}"/>
              </a:ext>
            </a:extLst>
          </p:cNvPr>
          <p:cNvSpPr>
            <a:spLocks noGrp="1"/>
          </p:cNvSpPr>
          <p:nvPr>
            <p:ph type="dt" sz="half" idx="10"/>
          </p:nvPr>
        </p:nvSpPr>
        <p:spPr/>
        <p:txBody>
          <a:bodyPr/>
          <a:lstStyle/>
          <a:p>
            <a:fld id="{A7F286A0-824A-5942-B62D-2CDCFA938951}" type="datetimeFigureOut">
              <a:rPr lang="it-IT" smtClean="0"/>
              <a:t>23/04/26</a:t>
            </a:fld>
            <a:endParaRPr lang="it-IT"/>
          </a:p>
        </p:txBody>
      </p:sp>
      <p:sp>
        <p:nvSpPr>
          <p:cNvPr id="8" name="Segnaposto piè di pagina 7">
            <a:extLst>
              <a:ext uri="{FF2B5EF4-FFF2-40B4-BE49-F238E27FC236}">
                <a16:creationId xmlns:a16="http://schemas.microsoft.com/office/drawing/2014/main" id="{B7A56874-A21B-AD3C-00FA-F73655AEF7BE}"/>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6F0A97E2-611F-6021-6B95-F37F906B9E63}"/>
              </a:ext>
            </a:extLst>
          </p:cNvPr>
          <p:cNvSpPr>
            <a:spLocks noGrp="1"/>
          </p:cNvSpPr>
          <p:nvPr>
            <p:ph type="sldNum" sz="quarter" idx="12"/>
          </p:nvPr>
        </p:nvSpPr>
        <p:spPr/>
        <p:txBody>
          <a:bodyPr/>
          <a:lstStyle/>
          <a:p>
            <a:fld id="{F4BEEC13-CC30-8646-866A-F5E48827E0E2}" type="slidenum">
              <a:rPr lang="it-IT" smtClean="0"/>
              <a:t>‹N›</a:t>
            </a:fld>
            <a:endParaRPr lang="it-IT"/>
          </a:p>
        </p:txBody>
      </p:sp>
    </p:spTree>
    <p:extLst>
      <p:ext uri="{BB962C8B-B14F-4D97-AF65-F5344CB8AC3E}">
        <p14:creationId xmlns:p14="http://schemas.microsoft.com/office/powerpoint/2010/main" val="1347136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654111-F026-CDC0-4656-B719E1D1ACA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A752540F-E4FE-8F35-FFC5-574203D846BF}"/>
              </a:ext>
            </a:extLst>
          </p:cNvPr>
          <p:cNvSpPr>
            <a:spLocks noGrp="1"/>
          </p:cNvSpPr>
          <p:nvPr>
            <p:ph type="dt" sz="half" idx="10"/>
          </p:nvPr>
        </p:nvSpPr>
        <p:spPr/>
        <p:txBody>
          <a:bodyPr/>
          <a:lstStyle/>
          <a:p>
            <a:fld id="{A7F286A0-824A-5942-B62D-2CDCFA938951}" type="datetimeFigureOut">
              <a:rPr lang="it-IT" smtClean="0"/>
              <a:t>23/04/26</a:t>
            </a:fld>
            <a:endParaRPr lang="it-IT"/>
          </a:p>
        </p:txBody>
      </p:sp>
      <p:sp>
        <p:nvSpPr>
          <p:cNvPr id="4" name="Segnaposto piè di pagina 3">
            <a:extLst>
              <a:ext uri="{FF2B5EF4-FFF2-40B4-BE49-F238E27FC236}">
                <a16:creationId xmlns:a16="http://schemas.microsoft.com/office/drawing/2014/main" id="{B6D46E13-2E96-77A9-462A-3E8D64C38D7A}"/>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3BCDD7D3-6592-93E6-0D4D-2BDD17C36AC2}"/>
              </a:ext>
            </a:extLst>
          </p:cNvPr>
          <p:cNvSpPr>
            <a:spLocks noGrp="1"/>
          </p:cNvSpPr>
          <p:nvPr>
            <p:ph type="sldNum" sz="quarter" idx="12"/>
          </p:nvPr>
        </p:nvSpPr>
        <p:spPr/>
        <p:txBody>
          <a:bodyPr/>
          <a:lstStyle/>
          <a:p>
            <a:fld id="{F4BEEC13-CC30-8646-866A-F5E48827E0E2}" type="slidenum">
              <a:rPr lang="it-IT" smtClean="0"/>
              <a:t>‹N›</a:t>
            </a:fld>
            <a:endParaRPr lang="it-IT"/>
          </a:p>
        </p:txBody>
      </p:sp>
    </p:spTree>
    <p:extLst>
      <p:ext uri="{BB962C8B-B14F-4D97-AF65-F5344CB8AC3E}">
        <p14:creationId xmlns:p14="http://schemas.microsoft.com/office/powerpoint/2010/main" val="535439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94E561C-1D2F-5C79-09C0-3D8544DF8F93}"/>
              </a:ext>
            </a:extLst>
          </p:cNvPr>
          <p:cNvSpPr>
            <a:spLocks noGrp="1"/>
          </p:cNvSpPr>
          <p:nvPr>
            <p:ph type="dt" sz="half" idx="10"/>
          </p:nvPr>
        </p:nvSpPr>
        <p:spPr/>
        <p:txBody>
          <a:bodyPr/>
          <a:lstStyle/>
          <a:p>
            <a:fld id="{A7F286A0-824A-5942-B62D-2CDCFA938951}" type="datetimeFigureOut">
              <a:rPr lang="it-IT" smtClean="0"/>
              <a:t>23/04/26</a:t>
            </a:fld>
            <a:endParaRPr lang="it-IT"/>
          </a:p>
        </p:txBody>
      </p:sp>
      <p:sp>
        <p:nvSpPr>
          <p:cNvPr id="3" name="Segnaposto piè di pagina 2">
            <a:extLst>
              <a:ext uri="{FF2B5EF4-FFF2-40B4-BE49-F238E27FC236}">
                <a16:creationId xmlns:a16="http://schemas.microsoft.com/office/drawing/2014/main" id="{0F675F10-CBB4-3D3F-3CBF-6B255BB4E40D}"/>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AE2CDB5B-B609-4500-47F1-2A34113DD037}"/>
              </a:ext>
            </a:extLst>
          </p:cNvPr>
          <p:cNvSpPr>
            <a:spLocks noGrp="1"/>
          </p:cNvSpPr>
          <p:nvPr>
            <p:ph type="sldNum" sz="quarter" idx="12"/>
          </p:nvPr>
        </p:nvSpPr>
        <p:spPr/>
        <p:txBody>
          <a:bodyPr/>
          <a:lstStyle/>
          <a:p>
            <a:fld id="{F4BEEC13-CC30-8646-866A-F5E48827E0E2}" type="slidenum">
              <a:rPr lang="it-IT" smtClean="0"/>
              <a:t>‹N›</a:t>
            </a:fld>
            <a:endParaRPr lang="it-IT"/>
          </a:p>
        </p:txBody>
      </p:sp>
    </p:spTree>
    <p:extLst>
      <p:ext uri="{BB962C8B-B14F-4D97-AF65-F5344CB8AC3E}">
        <p14:creationId xmlns:p14="http://schemas.microsoft.com/office/powerpoint/2010/main" val="2554005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6ECC02-1330-B1DC-C297-5E4569F69A4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7EBE631-1F5E-974F-F0D9-B1BB4012C8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F6E9B07D-A11A-F80A-0F10-BFB1AD2746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DC8AF56-3003-6CD2-099B-C437A1B9292F}"/>
              </a:ext>
            </a:extLst>
          </p:cNvPr>
          <p:cNvSpPr>
            <a:spLocks noGrp="1"/>
          </p:cNvSpPr>
          <p:nvPr>
            <p:ph type="dt" sz="half" idx="10"/>
          </p:nvPr>
        </p:nvSpPr>
        <p:spPr/>
        <p:txBody>
          <a:bodyPr/>
          <a:lstStyle/>
          <a:p>
            <a:fld id="{A7F286A0-824A-5942-B62D-2CDCFA938951}" type="datetimeFigureOut">
              <a:rPr lang="it-IT" smtClean="0"/>
              <a:t>23/04/26</a:t>
            </a:fld>
            <a:endParaRPr lang="it-IT"/>
          </a:p>
        </p:txBody>
      </p:sp>
      <p:sp>
        <p:nvSpPr>
          <p:cNvPr id="6" name="Segnaposto piè di pagina 5">
            <a:extLst>
              <a:ext uri="{FF2B5EF4-FFF2-40B4-BE49-F238E27FC236}">
                <a16:creationId xmlns:a16="http://schemas.microsoft.com/office/drawing/2014/main" id="{6A64C94F-F4C9-4E16-C2CC-06D44F647CF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858C6C2-503B-F1F4-C5B7-CE60FD4EDA12}"/>
              </a:ext>
            </a:extLst>
          </p:cNvPr>
          <p:cNvSpPr>
            <a:spLocks noGrp="1"/>
          </p:cNvSpPr>
          <p:nvPr>
            <p:ph type="sldNum" sz="quarter" idx="12"/>
          </p:nvPr>
        </p:nvSpPr>
        <p:spPr/>
        <p:txBody>
          <a:bodyPr/>
          <a:lstStyle/>
          <a:p>
            <a:fld id="{F4BEEC13-CC30-8646-866A-F5E48827E0E2}" type="slidenum">
              <a:rPr lang="it-IT" smtClean="0"/>
              <a:t>‹N›</a:t>
            </a:fld>
            <a:endParaRPr lang="it-IT"/>
          </a:p>
        </p:txBody>
      </p:sp>
    </p:spTree>
    <p:extLst>
      <p:ext uri="{BB962C8B-B14F-4D97-AF65-F5344CB8AC3E}">
        <p14:creationId xmlns:p14="http://schemas.microsoft.com/office/powerpoint/2010/main" val="1067424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D4A6A7-397A-029E-4F1F-518C7DD2E8D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87C1659A-5181-3716-91F0-E512EC0385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104660F-3444-29CE-0022-A347C1BB8E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CDFF5B3-9EA7-28FC-8CB4-8EE9CB903D32}"/>
              </a:ext>
            </a:extLst>
          </p:cNvPr>
          <p:cNvSpPr>
            <a:spLocks noGrp="1"/>
          </p:cNvSpPr>
          <p:nvPr>
            <p:ph type="dt" sz="half" idx="10"/>
          </p:nvPr>
        </p:nvSpPr>
        <p:spPr/>
        <p:txBody>
          <a:bodyPr/>
          <a:lstStyle/>
          <a:p>
            <a:fld id="{A7F286A0-824A-5942-B62D-2CDCFA938951}" type="datetimeFigureOut">
              <a:rPr lang="it-IT" smtClean="0"/>
              <a:t>23/04/26</a:t>
            </a:fld>
            <a:endParaRPr lang="it-IT"/>
          </a:p>
        </p:txBody>
      </p:sp>
      <p:sp>
        <p:nvSpPr>
          <p:cNvPr id="6" name="Segnaposto piè di pagina 5">
            <a:extLst>
              <a:ext uri="{FF2B5EF4-FFF2-40B4-BE49-F238E27FC236}">
                <a16:creationId xmlns:a16="http://schemas.microsoft.com/office/drawing/2014/main" id="{0A5424BD-8406-7085-3A44-2B6AC1F0491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AC46EAB-6271-89BD-988F-1683B8088F5C}"/>
              </a:ext>
            </a:extLst>
          </p:cNvPr>
          <p:cNvSpPr>
            <a:spLocks noGrp="1"/>
          </p:cNvSpPr>
          <p:nvPr>
            <p:ph type="sldNum" sz="quarter" idx="12"/>
          </p:nvPr>
        </p:nvSpPr>
        <p:spPr/>
        <p:txBody>
          <a:bodyPr/>
          <a:lstStyle/>
          <a:p>
            <a:fld id="{F4BEEC13-CC30-8646-866A-F5E48827E0E2}" type="slidenum">
              <a:rPr lang="it-IT" smtClean="0"/>
              <a:t>‹N›</a:t>
            </a:fld>
            <a:endParaRPr lang="it-IT"/>
          </a:p>
        </p:txBody>
      </p:sp>
    </p:spTree>
    <p:extLst>
      <p:ext uri="{BB962C8B-B14F-4D97-AF65-F5344CB8AC3E}">
        <p14:creationId xmlns:p14="http://schemas.microsoft.com/office/powerpoint/2010/main" val="487732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5F06D29-4895-B3EE-1718-BD95BD40DB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5E5F458-6B28-8315-C74D-7DB77A5A33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92741B5-7DDD-D058-E233-735285CD5B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F286A0-824A-5942-B62D-2CDCFA938951}" type="datetimeFigureOut">
              <a:rPr lang="it-IT" smtClean="0"/>
              <a:t>23/04/26</a:t>
            </a:fld>
            <a:endParaRPr lang="it-IT"/>
          </a:p>
        </p:txBody>
      </p:sp>
      <p:sp>
        <p:nvSpPr>
          <p:cNvPr id="5" name="Segnaposto piè di pagina 4">
            <a:extLst>
              <a:ext uri="{FF2B5EF4-FFF2-40B4-BE49-F238E27FC236}">
                <a16:creationId xmlns:a16="http://schemas.microsoft.com/office/drawing/2014/main" id="{A61DB45D-58C4-C289-B768-AE08237F66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BCC36594-999E-2C84-4402-3F6FB517C7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EEC13-CC30-8646-866A-F5E48827E0E2}" type="slidenum">
              <a:rPr lang="it-IT" smtClean="0"/>
              <a:t>‹N›</a:t>
            </a:fld>
            <a:endParaRPr lang="it-IT"/>
          </a:p>
        </p:txBody>
      </p:sp>
    </p:spTree>
    <p:extLst>
      <p:ext uri="{BB962C8B-B14F-4D97-AF65-F5344CB8AC3E}">
        <p14:creationId xmlns:p14="http://schemas.microsoft.com/office/powerpoint/2010/main" val="3523341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4E4BF2-12BC-D68B-DB54-3E906979179F}"/>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D06A8F5F-E5AD-743A-2736-31A5C5BE102C}"/>
              </a:ext>
            </a:extLst>
          </p:cNvPr>
          <p:cNvSpPr>
            <a:spLocks noGrp="1"/>
          </p:cNvSpPr>
          <p:nvPr>
            <p:ph sz="half" idx="1"/>
          </p:nvPr>
        </p:nvSpPr>
        <p:spPr>
          <a:xfrm>
            <a:off x="838200" y="1929384"/>
            <a:ext cx="10515600" cy="4251960"/>
          </a:xfrm>
        </p:spPr>
        <p:txBody>
          <a:bodyPr vert="horz" lIns="91440" tIns="45720" rIns="91440" bIns="45720" rtlCol="0">
            <a:normAutofit/>
          </a:bodyPr>
          <a:lstStyle/>
          <a:p>
            <a:pPr marL="0" indent="0">
              <a:buNone/>
            </a:pPr>
            <a:r>
              <a:rPr lang="it-IT" sz="6000" dirty="0"/>
              <a:t>Statualità</a:t>
            </a:r>
            <a:r>
              <a:rPr lang="it-IT" sz="5800" b="1" dirty="0"/>
              <a:t>
</a:t>
            </a:r>
            <a:endParaRPr lang="en-US" sz="5800" b="1" dirty="0"/>
          </a:p>
        </p:txBody>
      </p:sp>
      <p:sp>
        <p:nvSpPr>
          <p:cNvPr id="7" name="Segnaposto numero diapositiva 6">
            <a:extLst>
              <a:ext uri="{FF2B5EF4-FFF2-40B4-BE49-F238E27FC236}">
                <a16:creationId xmlns:a16="http://schemas.microsoft.com/office/drawing/2014/main" id="{E85D1090-A6BF-477D-00A1-C98788112C7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814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87CFE86-1A18-C021-33B4-072E826F8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11DDE44-DF33-C647-2DF3-C9962BBCF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EE777B1A-0277-3630-2AAB-0298A5B15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1564D8DE-84ED-FDD2-7048-1C0864FC6C60}"/>
              </a:ext>
            </a:extLst>
          </p:cNvPr>
          <p:cNvSpPr>
            <a:spLocks noGrp="1"/>
          </p:cNvSpPr>
          <p:nvPr>
            <p:ph sz="half" idx="1"/>
          </p:nvPr>
        </p:nvSpPr>
        <p:spPr>
          <a:xfrm>
            <a:off x="838200" y="1500953"/>
            <a:ext cx="10515600" cy="4855396"/>
          </a:xfrm>
        </p:spPr>
        <p:txBody>
          <a:bodyPr vert="horz" lIns="91440" tIns="45720" rIns="91440" bIns="45720" rtlCol="0">
            <a:normAutofit fontScale="92500" lnSpcReduction="20000"/>
          </a:bodyPr>
          <a:lstStyle/>
          <a:p>
            <a:pPr marL="0" indent="0" algn="ctr">
              <a:buNone/>
            </a:pPr>
            <a:r>
              <a:rPr lang="it-IT" sz="4000" dirty="0"/>
              <a:t>Articolo 3</a:t>
            </a:r>
          </a:p>
          <a:p>
            <a:pPr marL="0" indent="0" algn="just">
              <a:buNone/>
            </a:pPr>
            <a:r>
              <a:rPr lang="it-IT" sz="4000" b="1" dirty="0"/>
              <a:t>L’esistenza politica dello Stato è indipendente dal riconoscimento </a:t>
            </a:r>
            <a:r>
              <a:rPr lang="it-IT" sz="4000" dirty="0"/>
              <a:t>da parte degli altri Stati.</a:t>
            </a:r>
          </a:p>
          <a:p>
            <a:pPr marL="0" indent="0" algn="just">
              <a:buNone/>
            </a:pPr>
            <a:endParaRPr lang="it-IT" sz="4000" dirty="0"/>
          </a:p>
          <a:p>
            <a:pPr marL="0" indent="0" algn="ctr">
              <a:buNone/>
            </a:pPr>
            <a:r>
              <a:rPr lang="it-IT" sz="4000" dirty="0"/>
              <a:t>Articolo 6</a:t>
            </a:r>
          </a:p>
          <a:p>
            <a:pPr marL="0" indent="0" algn="just">
              <a:buNone/>
            </a:pPr>
            <a:r>
              <a:rPr lang="it-IT" sz="4000" dirty="0"/>
              <a:t>Il riconoscimento di uno Stato significa semplicemente che lo Stato che lo riconosce accetta la personalità dell’altro con tutti i diritti e i doveri discendenti dal diritto internazionale. Il riconoscimento è incondizionato e irrevocabile.</a:t>
            </a:r>
          </a:p>
          <a:p>
            <a:pPr marL="0" indent="0" algn="just">
              <a:buNone/>
            </a:pPr>
            <a:endParaRPr lang="it-IT" sz="3600" dirty="0"/>
          </a:p>
        </p:txBody>
      </p:sp>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D538D800-3DBB-5250-3949-462FF7E05B59}"/>
              </a:ext>
            </a:extLst>
          </p:cNvPr>
          <p:cNvSpPr txBox="1"/>
          <p:nvPr/>
        </p:nvSpPr>
        <p:spPr>
          <a:xfrm>
            <a:off x="1154243" y="396534"/>
            <a:ext cx="9923488" cy="707886"/>
          </a:xfrm>
          <a:prstGeom prst="rect">
            <a:avLst/>
          </a:prstGeom>
          <a:noFill/>
        </p:spPr>
        <p:txBody>
          <a:bodyPr wrap="square">
            <a:spAutoFit/>
          </a:bodyPr>
          <a:lstStyle/>
          <a:p>
            <a:pPr lvl="0" algn="ctr">
              <a:defRPr/>
            </a:pPr>
            <a:r>
              <a:rPr lang="it-IT" sz="4000" dirty="0"/>
              <a:t>Convenzione di Montevideo del 1933</a:t>
            </a:r>
            <a:endPar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9819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2E7FBB-4227-33E1-ED30-8CB571D8311E}"/>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3BC4A0B-32CF-3D2E-29C9-BFE32A9FD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0FA2066C-34F8-E2A0-EB1A-847E8BF76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1C53A727-05F6-0011-77BA-775B9BC0B7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51A5CA37-B4CE-5B7C-A207-3F3863ED3331}"/>
              </a:ext>
            </a:extLst>
          </p:cNvPr>
          <p:cNvSpPr>
            <a:spLocks noGrp="1"/>
          </p:cNvSpPr>
          <p:nvPr>
            <p:ph sz="half" idx="1"/>
          </p:nvPr>
        </p:nvSpPr>
        <p:spPr>
          <a:xfrm>
            <a:off x="838200" y="1719973"/>
            <a:ext cx="10515600" cy="4636376"/>
          </a:xfrm>
        </p:spPr>
        <p:txBody>
          <a:bodyPr vert="horz" lIns="91440" tIns="45720" rIns="91440" bIns="45720" rtlCol="0">
            <a:normAutofit fontScale="92500" lnSpcReduction="20000"/>
          </a:bodyPr>
          <a:lstStyle/>
          <a:p>
            <a:pPr marL="514350" indent="-514350" algn="just">
              <a:buFont typeface="Arial" panose="020B0604020202020204" pitchFamily="34" charset="0"/>
              <a:buAutoNum type="arabicPeriod"/>
            </a:pPr>
            <a:endParaRPr lang="it-IT" sz="3600" dirty="0"/>
          </a:p>
          <a:p>
            <a:pPr marL="0" indent="0" algn="just">
              <a:buNone/>
            </a:pPr>
            <a:r>
              <a:rPr lang="it-IT" sz="4400" dirty="0"/>
              <a:t>Lo Stato, in quanto persona di diritto internazionale, dovrebbe possedere le seguenti caratteristiche:</a:t>
            </a:r>
          </a:p>
          <a:p>
            <a:pPr marL="742950" indent="-742950" algn="just">
              <a:buFont typeface="+mj-lt"/>
              <a:buAutoNum type="alphaLcParenR"/>
            </a:pPr>
            <a:r>
              <a:rPr lang="it-IT" sz="4400" dirty="0"/>
              <a:t>una popolazione permanente;
un territorio definito;
governo; e
capacità di entrare in relazione con gli altri Stati.</a:t>
            </a:r>
          </a:p>
        </p:txBody>
      </p:sp>
      <p:sp>
        <p:nvSpPr>
          <p:cNvPr id="7" name="Segnaposto numero diapositiva 6">
            <a:extLst>
              <a:ext uri="{FF2B5EF4-FFF2-40B4-BE49-F238E27FC236}">
                <a16:creationId xmlns:a16="http://schemas.microsoft.com/office/drawing/2014/main" id="{360C1142-BC8F-D4A4-8B69-ED29AE25C12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692E6169-ADE5-EB73-9DE8-D4D37FEE15C8}"/>
              </a:ext>
            </a:extLst>
          </p:cNvPr>
          <p:cNvSpPr txBox="1"/>
          <p:nvPr/>
        </p:nvSpPr>
        <p:spPr>
          <a:xfrm>
            <a:off x="1154243" y="396534"/>
            <a:ext cx="9923488" cy="1323439"/>
          </a:xfrm>
          <a:prstGeom prst="rect">
            <a:avLst/>
          </a:prstGeom>
          <a:noFill/>
        </p:spPr>
        <p:txBody>
          <a:bodyPr wrap="square">
            <a:spAutoFit/>
          </a:bodyPr>
          <a:lstStyle/>
          <a:p>
            <a:pPr lvl="0" algn="ctr">
              <a:defRPr/>
            </a:pPr>
            <a:r>
              <a:rPr lang="it-IT" sz="4000" dirty="0"/>
              <a:t>Convenzione di Montevideo del 1933 sui diritti e i doveri degli Stati – Articolo 1</a:t>
            </a:r>
            <a:endPar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005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87CFE86-1A18-C021-33B4-072E826F8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11DDE44-DF33-C647-2DF3-C9962BBCF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EE777B1A-0277-3630-2AAB-0298A5B15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1564D8DE-84ED-FDD2-7048-1C0864FC6C60}"/>
              </a:ext>
            </a:extLst>
          </p:cNvPr>
          <p:cNvSpPr>
            <a:spLocks noGrp="1"/>
          </p:cNvSpPr>
          <p:nvPr>
            <p:ph sz="half" idx="1"/>
          </p:nvPr>
        </p:nvSpPr>
        <p:spPr>
          <a:xfrm>
            <a:off x="838200" y="1719973"/>
            <a:ext cx="10515600" cy="4636376"/>
          </a:xfrm>
        </p:spPr>
        <p:txBody>
          <a:bodyPr vert="horz" lIns="91440" tIns="45720" rIns="91440" bIns="45720" rtlCol="0">
            <a:normAutofit/>
          </a:bodyPr>
          <a:lstStyle/>
          <a:p>
            <a:pPr marL="514350" indent="-514350" algn="just">
              <a:buFont typeface="Arial" panose="020B0604020202020204" pitchFamily="34" charset="0"/>
              <a:buAutoNum type="arabicPeriod"/>
            </a:pPr>
            <a:endParaRPr lang="it-IT" sz="3600" dirty="0"/>
          </a:p>
          <a:p>
            <a:pPr marL="0" indent="0" algn="just">
              <a:buNone/>
            </a:pPr>
            <a:endParaRPr lang="it-IT" sz="4400" dirty="0"/>
          </a:p>
          <a:p>
            <a:pPr marL="0" indent="0" algn="just">
              <a:buNone/>
            </a:pPr>
            <a:r>
              <a:rPr lang="it-IT" sz="4400" dirty="0"/>
              <a:t>Lo Stato federale costituisce una persona unica agli occhi del diritto internazionale.</a:t>
            </a:r>
          </a:p>
        </p:txBody>
      </p:sp>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D538D800-3DBB-5250-3949-462FF7E05B59}"/>
              </a:ext>
            </a:extLst>
          </p:cNvPr>
          <p:cNvSpPr txBox="1"/>
          <p:nvPr/>
        </p:nvSpPr>
        <p:spPr>
          <a:xfrm>
            <a:off x="1154243" y="396534"/>
            <a:ext cx="9923488" cy="1323439"/>
          </a:xfrm>
          <a:prstGeom prst="rect">
            <a:avLst/>
          </a:prstGeom>
          <a:noFill/>
        </p:spPr>
        <p:txBody>
          <a:bodyPr wrap="square">
            <a:spAutoFit/>
          </a:bodyPr>
          <a:lstStyle/>
          <a:p>
            <a:pPr lvl="0" algn="ctr">
              <a:defRPr/>
            </a:pPr>
            <a:r>
              <a:rPr lang="it-IT" sz="4000" dirty="0"/>
              <a:t>Convenzione di Montevideo del 1933</a:t>
            </a:r>
          </a:p>
          <a:p>
            <a:pPr lvl="0" algn="ctr">
              <a:defRPr/>
            </a:pPr>
            <a:r>
              <a:rPr lang="it-IT" sz="4000" dirty="0"/>
              <a:t>Articolo 2</a:t>
            </a:r>
            <a:endPar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424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87CFE86-1A18-C021-33B4-072E826F8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11DDE44-DF33-C647-2DF3-C9962BBCF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EE777B1A-0277-3630-2AAB-0298A5B15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1564D8DE-84ED-FDD2-7048-1C0864FC6C60}"/>
              </a:ext>
            </a:extLst>
          </p:cNvPr>
          <p:cNvSpPr>
            <a:spLocks noGrp="1"/>
          </p:cNvSpPr>
          <p:nvPr>
            <p:ph sz="half" idx="1"/>
          </p:nvPr>
        </p:nvSpPr>
        <p:spPr>
          <a:xfrm>
            <a:off x="838200" y="1719973"/>
            <a:ext cx="10515600" cy="5001501"/>
          </a:xfrm>
        </p:spPr>
        <p:txBody>
          <a:bodyPr vert="horz" lIns="91440" tIns="45720" rIns="91440" bIns="45720" rtlCol="0">
            <a:normAutofit fontScale="92500" lnSpcReduction="10000"/>
          </a:bodyPr>
          <a:lstStyle/>
          <a:p>
            <a:pPr marL="0" indent="0" algn="just">
              <a:buNone/>
            </a:pPr>
            <a:r>
              <a:rPr lang="it-IT" dirty="0"/>
              <a:t>non può condividersi l’opinione espressa […] dalle due citate decisioni di questa Suprema Corte […] secondo cui affinché uno Stato possa considerarsi sovrano ai fini della immunità penale nel nostro ordinamento per i suoi vertici istituzionali occorrerebbe che esso fosse riconosciuto come sovrano dallo Stato italiano e dagli altri Stati. </a:t>
            </a:r>
            <a:r>
              <a:rPr lang="it-IT" b="1" dirty="0"/>
              <a:t>Secondo le norme di diritto internazionale generale</a:t>
            </a:r>
            <a:r>
              <a:rPr lang="it-IT" dirty="0"/>
              <a:t> – che fanno parte dell’ordinamento italiano in forza dell’art. 10, primo comma, Cost., e sulla cui esistenza concorda la dottrina internazionalistica – infatti, </a:t>
            </a:r>
            <a:r>
              <a:rPr lang="it-IT" b="1" dirty="0"/>
              <a:t>l’organizzazione di governo che eserciti effettivamente ed indipendentemente il proprio potere su una comunità territoriale diviene soggetto di diritto internazionale in modo automatico</a:t>
            </a:r>
            <a:r>
              <a:rPr lang="it-IT" dirty="0"/>
              <a:t>. Uno Stato sovrano, quindi, sussiste come soggetto autonomo di diritto internazionale in presenza della triade territorio-popolo-governo ed </a:t>
            </a:r>
            <a:r>
              <a:rPr lang="it-IT" b="1" dirty="0"/>
              <a:t>in presenza dei requisiti della effettività ed indipendenza</a:t>
            </a:r>
            <a:r>
              <a:rPr lang="it-IT" dirty="0"/>
              <a:t>. </a:t>
            </a:r>
            <a:r>
              <a:rPr lang="it-IT" b="1" dirty="0"/>
              <a:t>Non è invece necessario che la detta organizzazione di governo sia riconosciuta dagli altri Stati</a:t>
            </a:r>
            <a:r>
              <a:rPr lang="it-IT" dirty="0"/>
              <a:t>.</a:t>
            </a:r>
          </a:p>
        </p:txBody>
      </p:sp>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D538D800-3DBB-5250-3949-462FF7E05B59}"/>
              </a:ext>
            </a:extLst>
          </p:cNvPr>
          <p:cNvSpPr txBox="1"/>
          <p:nvPr/>
        </p:nvSpPr>
        <p:spPr>
          <a:xfrm>
            <a:off x="838200" y="396534"/>
            <a:ext cx="10515600" cy="1323439"/>
          </a:xfrm>
          <a:prstGeom prst="rect">
            <a:avLst/>
          </a:prstGeom>
          <a:noFill/>
        </p:spPr>
        <p:txBody>
          <a:bodyPr wrap="square">
            <a:spAutoFit/>
          </a:bodyPr>
          <a:lstStyle/>
          <a:p>
            <a:pPr lvl="0" algn="ctr">
              <a:defRPr/>
            </a:pPr>
            <a:r>
              <a:rPr lang="it-IT" sz="4000" dirty="0"/>
              <a:t>Caso Milo </a:t>
            </a:r>
            <a:r>
              <a:rPr lang="it-IT" sz="4000" dirty="0" err="1"/>
              <a:t>Djukanović</a:t>
            </a:r>
            <a:endParaRPr lang="it-IT" sz="4000" dirty="0"/>
          </a:p>
          <a:p>
            <a:pPr lvl="0" algn="ctr">
              <a:defRPr/>
            </a:pPr>
            <a:r>
              <a:rPr lang="it-IT" sz="4000" dirty="0"/>
              <a:t>Corte di Cassazione, 49666/2006</a:t>
            </a:r>
            <a:endPar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494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87CFE86-1A18-C021-33B4-072E826F8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11DDE44-DF33-C647-2DF3-C9962BBCF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EE777B1A-0277-3630-2AAB-0298A5B15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1564D8DE-84ED-FDD2-7048-1C0864FC6C60}"/>
              </a:ext>
            </a:extLst>
          </p:cNvPr>
          <p:cNvSpPr>
            <a:spLocks noGrp="1"/>
          </p:cNvSpPr>
          <p:nvPr>
            <p:ph sz="half" idx="1"/>
          </p:nvPr>
        </p:nvSpPr>
        <p:spPr>
          <a:xfrm>
            <a:off x="838200" y="1719973"/>
            <a:ext cx="10515600" cy="4636376"/>
          </a:xfrm>
        </p:spPr>
        <p:txBody>
          <a:bodyPr vert="horz" lIns="91440" tIns="45720" rIns="91440" bIns="45720" rtlCol="0">
            <a:normAutofit lnSpcReduction="10000"/>
          </a:bodyPr>
          <a:lstStyle/>
          <a:p>
            <a:pPr marL="0" indent="0" algn="just">
              <a:buNone/>
            </a:pPr>
            <a:r>
              <a:rPr lang="it-IT" b="1" dirty="0"/>
              <a:t>Il riconoscimento di uno Stato da parte di un altro Stato, infatti, è un atto privo di conseguenze giuridiche (al pari del non-riconoscimento) ed appartiene alla sfera della politica, in quanto rivela null’altro che l’intenzione di stringere rapporti amichevoli</a:t>
            </a:r>
            <a:r>
              <a:rPr lang="it-IT" dirty="0"/>
              <a:t>, di scambiare rappresentanze diplomatiche e di avviare forme più o meno intense di collaborazione mediante la conclusione di accordi. </a:t>
            </a:r>
            <a:r>
              <a:rPr lang="it-IT" b="1" dirty="0"/>
              <a:t>Esso pertanto non ha valore costitutivo della personalità di diritto internazionale</a:t>
            </a:r>
            <a:r>
              <a:rPr lang="it-IT" dirty="0"/>
              <a:t>. Come osserva la dottrina internazionalistica, </a:t>
            </a:r>
            <a:r>
              <a:rPr lang="it-IT" b="1" dirty="0"/>
              <a:t>altrimenti opinando si verrebbe ad ammettere che</a:t>
            </a:r>
            <a:r>
              <a:rPr lang="it-IT" dirty="0"/>
              <a:t>, una volta affermatasi una nuova organizzazione di governo con i caratteri della effettività e della indipendenza, </a:t>
            </a:r>
            <a:r>
              <a:rPr lang="it-IT" b="1" dirty="0"/>
              <a:t>gli Stati preesistenti possano esercitare nei suoi confronti, mediante il riconoscimento, una sorta di potere di ammissione nella comunità internazionale</a:t>
            </a:r>
            <a:r>
              <a:rPr lang="it-IT" dirty="0"/>
              <a:t>.</a:t>
            </a:r>
          </a:p>
        </p:txBody>
      </p:sp>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D538D800-3DBB-5250-3949-462FF7E05B59}"/>
              </a:ext>
            </a:extLst>
          </p:cNvPr>
          <p:cNvSpPr txBox="1"/>
          <p:nvPr/>
        </p:nvSpPr>
        <p:spPr>
          <a:xfrm>
            <a:off x="838200" y="396534"/>
            <a:ext cx="10515600" cy="1323439"/>
          </a:xfrm>
          <a:prstGeom prst="rect">
            <a:avLst/>
          </a:prstGeom>
          <a:noFill/>
        </p:spPr>
        <p:txBody>
          <a:bodyPr wrap="square">
            <a:spAutoFit/>
          </a:bodyPr>
          <a:lstStyle/>
          <a:p>
            <a:pPr lvl="0" algn="ctr">
              <a:defRPr/>
            </a:pPr>
            <a:r>
              <a:rPr lang="it-IT" sz="4000" dirty="0"/>
              <a:t>Caso Milo </a:t>
            </a:r>
            <a:r>
              <a:rPr lang="it-IT" sz="4000" dirty="0" err="1"/>
              <a:t>Djukanović</a:t>
            </a:r>
            <a:endParaRPr lang="it-IT" sz="4000" dirty="0"/>
          </a:p>
          <a:p>
            <a:pPr lvl="0" algn="ctr">
              <a:defRPr/>
            </a:pPr>
            <a:r>
              <a:rPr lang="it-IT" sz="4000" dirty="0"/>
              <a:t>Corte di Cassazione, 49666/2006</a:t>
            </a:r>
            <a:endPar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5573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pic>
        <p:nvPicPr>
          <p:cNvPr id="2" name="Immagine 1">
            <a:extLst>
              <a:ext uri="{FF2B5EF4-FFF2-40B4-BE49-F238E27FC236}">
                <a16:creationId xmlns:a16="http://schemas.microsoft.com/office/drawing/2014/main" id="{EFE1D064-5A4C-3195-B384-E93CAD8C8E6C}"/>
              </a:ext>
            </a:extLst>
          </p:cNvPr>
          <p:cNvPicPr>
            <a:picLocks noChangeAspect="1"/>
          </p:cNvPicPr>
          <p:nvPr/>
        </p:nvPicPr>
        <p:blipFill>
          <a:blip r:embed="rId3"/>
          <a:stretch>
            <a:fillRect/>
          </a:stretch>
        </p:blipFill>
        <p:spPr>
          <a:xfrm>
            <a:off x="3589021" y="643466"/>
            <a:ext cx="5013958" cy="5571067"/>
          </a:xfrm>
          <a:prstGeom prst="rect">
            <a:avLst/>
          </a:prstGeom>
        </p:spPr>
      </p:pic>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D589A36-170F-7348-BCDB-23CF9D860473}" type="slidenum">
              <a:rPr lang="en-US"/>
              <a:pPr>
                <a:spcAft>
                  <a:spcPts val="600"/>
                </a:spcAft>
                <a:defRPr/>
              </a:pPr>
              <a:t>15</a:t>
            </a:fld>
            <a:endParaRPr lang="en-US"/>
          </a:p>
        </p:txBody>
      </p:sp>
    </p:spTree>
    <p:extLst>
      <p:ext uri="{BB962C8B-B14F-4D97-AF65-F5344CB8AC3E}">
        <p14:creationId xmlns:p14="http://schemas.microsoft.com/office/powerpoint/2010/main" val="2742370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magine 2">
            <a:extLst>
              <a:ext uri="{FF2B5EF4-FFF2-40B4-BE49-F238E27FC236}">
                <a16:creationId xmlns:a16="http://schemas.microsoft.com/office/drawing/2014/main" id="{903F5807-6EF9-08E5-ED0F-66F34D7AD127}"/>
              </a:ext>
            </a:extLst>
          </p:cNvPr>
          <p:cNvPicPr>
            <a:picLocks noChangeAspect="1"/>
          </p:cNvPicPr>
          <p:nvPr/>
        </p:nvPicPr>
        <p:blipFill>
          <a:blip r:embed="rId3"/>
          <a:srcRect t="19"/>
          <a:stretch/>
        </p:blipFill>
        <p:spPr>
          <a:xfrm>
            <a:off x="20" y="1282"/>
            <a:ext cx="12191980" cy="6856718"/>
          </a:xfrm>
          <a:prstGeom prst="rect">
            <a:avLst/>
          </a:prstGeom>
        </p:spPr>
      </p:pic>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D589A36-170F-7348-BCDB-23CF9D860473}" type="slidenum">
              <a:rPr lang="en-US">
                <a:solidFill>
                  <a:srgbClr val="FFFFFF"/>
                </a:solidFill>
              </a:rPr>
              <a:pPr>
                <a:spcAft>
                  <a:spcPts val="600"/>
                </a:spcAft>
                <a:defRPr/>
              </a:pPr>
              <a:t>16</a:t>
            </a:fld>
            <a:endParaRPr lang="en-US">
              <a:solidFill>
                <a:srgbClr val="FFFFFF"/>
              </a:solidFill>
            </a:endParaRPr>
          </a:p>
        </p:txBody>
      </p:sp>
    </p:spTree>
    <p:extLst>
      <p:ext uri="{BB962C8B-B14F-4D97-AF65-F5344CB8AC3E}">
        <p14:creationId xmlns:p14="http://schemas.microsoft.com/office/powerpoint/2010/main" val="2158668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magine 1">
            <a:extLst>
              <a:ext uri="{FF2B5EF4-FFF2-40B4-BE49-F238E27FC236}">
                <a16:creationId xmlns:a16="http://schemas.microsoft.com/office/drawing/2014/main" id="{835E9C06-EEB6-F132-8893-7E0543A91C10}"/>
              </a:ext>
            </a:extLst>
          </p:cNvPr>
          <p:cNvPicPr>
            <a:picLocks noChangeAspect="1"/>
          </p:cNvPicPr>
          <p:nvPr/>
        </p:nvPicPr>
        <p:blipFill>
          <a:blip r:embed="rId3"/>
          <a:srcRect b="19"/>
          <a:stretch/>
        </p:blipFill>
        <p:spPr>
          <a:xfrm>
            <a:off x="20" y="1282"/>
            <a:ext cx="12191980" cy="6856718"/>
          </a:xfrm>
          <a:prstGeom prst="rect">
            <a:avLst/>
          </a:prstGeom>
        </p:spPr>
      </p:pic>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D589A36-170F-7348-BCDB-23CF9D860473}" type="slidenum">
              <a:rPr lang="en-US">
                <a:solidFill>
                  <a:srgbClr val="FFFFFF"/>
                </a:solidFill>
              </a:rPr>
              <a:pPr>
                <a:spcAft>
                  <a:spcPts val="600"/>
                </a:spcAft>
                <a:defRPr/>
              </a:pPr>
              <a:t>17</a:t>
            </a:fld>
            <a:endParaRPr lang="en-US">
              <a:solidFill>
                <a:srgbClr val="FFFFFF"/>
              </a:solidFill>
            </a:endParaRPr>
          </a:p>
        </p:txBody>
      </p:sp>
    </p:spTree>
    <p:extLst>
      <p:ext uri="{BB962C8B-B14F-4D97-AF65-F5344CB8AC3E}">
        <p14:creationId xmlns:p14="http://schemas.microsoft.com/office/powerpoint/2010/main" val="2938091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D589A36-170F-7348-BCDB-23CF9D860473}" type="slidenum">
              <a:rPr lang="en-US"/>
              <a:pPr>
                <a:spcAft>
                  <a:spcPts val="600"/>
                </a:spcAft>
                <a:defRPr/>
              </a:pPr>
              <a:t>18</a:t>
            </a:fld>
            <a:endParaRPr lang="en-US"/>
          </a:p>
        </p:txBody>
      </p:sp>
      <p:pic>
        <p:nvPicPr>
          <p:cNvPr id="2" name="Immagine 1">
            <a:extLst>
              <a:ext uri="{FF2B5EF4-FFF2-40B4-BE49-F238E27FC236}">
                <a16:creationId xmlns:a16="http://schemas.microsoft.com/office/drawing/2014/main" id="{C821D04B-6852-5CE1-93B3-5D33A2AF5556}"/>
              </a:ext>
            </a:extLst>
          </p:cNvPr>
          <p:cNvPicPr>
            <a:picLocks noChangeAspect="1"/>
          </p:cNvPicPr>
          <p:nvPr/>
        </p:nvPicPr>
        <p:blipFill>
          <a:blip r:embed="rId3"/>
          <a:srcRect/>
          <a:stretch/>
        </p:blipFill>
        <p:spPr>
          <a:xfrm>
            <a:off x="2572692" y="0"/>
            <a:ext cx="6826596" cy="7937272"/>
          </a:xfrm>
          <a:prstGeom prst="rect">
            <a:avLst/>
          </a:prstGeom>
        </p:spPr>
      </p:pic>
    </p:spTree>
    <p:extLst>
      <p:ext uri="{BB962C8B-B14F-4D97-AF65-F5344CB8AC3E}">
        <p14:creationId xmlns:p14="http://schemas.microsoft.com/office/powerpoint/2010/main" val="593562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E35DDB-6EBF-036A-DFBD-427183E854BA}"/>
            </a:ext>
          </a:extLst>
        </p:cNvPr>
        <p:cNvGrpSpPr/>
        <p:nvPr/>
      </p:nvGrpSpPr>
      <p:grpSpPr>
        <a:xfrm>
          <a:off x="0" y="0"/>
          <a:ext cx="0" cy="0"/>
          <a:chOff x="0" y="0"/>
          <a:chExt cx="0" cy="0"/>
        </a:xfrm>
      </p:grpSpPr>
      <p:sp>
        <p:nvSpPr>
          <p:cNvPr id="7" name="Segnaposto numero diapositiva 6">
            <a:extLst>
              <a:ext uri="{FF2B5EF4-FFF2-40B4-BE49-F238E27FC236}">
                <a16:creationId xmlns:a16="http://schemas.microsoft.com/office/drawing/2014/main" id="{8B1D0179-86E9-A825-4EF8-A3878232B39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D589A36-170F-7348-BCDB-23CF9D860473}" type="slidenum">
              <a:rPr lang="en-US"/>
              <a:pPr>
                <a:spcAft>
                  <a:spcPts val="600"/>
                </a:spcAft>
                <a:defRPr/>
              </a:pPr>
              <a:t>19</a:t>
            </a:fld>
            <a:endParaRPr lang="en-US"/>
          </a:p>
        </p:txBody>
      </p:sp>
      <p:pic>
        <p:nvPicPr>
          <p:cNvPr id="3" name="Elemento grafico 2">
            <a:extLst>
              <a:ext uri="{FF2B5EF4-FFF2-40B4-BE49-F238E27FC236}">
                <a16:creationId xmlns:a16="http://schemas.microsoft.com/office/drawing/2014/main" id="{D0461279-B16F-F726-A904-565747F8AD0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405404" y="0"/>
            <a:ext cx="6955295" cy="8015288"/>
          </a:xfrm>
          <a:prstGeom prst="rect">
            <a:avLst/>
          </a:prstGeom>
        </p:spPr>
      </p:pic>
    </p:spTree>
    <p:extLst>
      <p:ext uri="{BB962C8B-B14F-4D97-AF65-F5344CB8AC3E}">
        <p14:creationId xmlns:p14="http://schemas.microsoft.com/office/powerpoint/2010/main" val="3345625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magine 1">
            <a:extLst>
              <a:ext uri="{FF2B5EF4-FFF2-40B4-BE49-F238E27FC236}">
                <a16:creationId xmlns:a16="http://schemas.microsoft.com/office/drawing/2014/main" id="{34BAE235-A6AB-B9A4-D4B8-25683C3FB2BF}"/>
              </a:ext>
            </a:extLst>
          </p:cNvPr>
          <p:cNvPicPr>
            <a:picLocks noChangeAspect="1"/>
          </p:cNvPicPr>
          <p:nvPr/>
        </p:nvPicPr>
        <p:blipFill>
          <a:blip r:embed="rId3"/>
          <a:srcRect b="25014"/>
          <a:stretch/>
        </p:blipFill>
        <p:spPr>
          <a:xfrm>
            <a:off x="20" y="1282"/>
            <a:ext cx="12191980" cy="6856718"/>
          </a:xfrm>
          <a:prstGeom prst="rect">
            <a:avLst/>
          </a:prstGeom>
        </p:spPr>
      </p:pic>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D589A36-170F-7348-BCDB-23CF9D860473}" type="slidenum">
              <a:rPr lang="en-US">
                <a:solidFill>
                  <a:srgbClr val="FFFFFF"/>
                </a:solidFill>
              </a:rPr>
              <a:pPr>
                <a:spcAft>
                  <a:spcPts val="600"/>
                </a:spcAft>
                <a:defRPr/>
              </a:pPr>
              <a:t>2</a:t>
            </a:fld>
            <a:endParaRPr lang="en-US">
              <a:solidFill>
                <a:srgbClr val="FFFFFF"/>
              </a:solidFill>
            </a:endParaRPr>
          </a:p>
        </p:txBody>
      </p:sp>
    </p:spTree>
    <p:extLst>
      <p:ext uri="{BB962C8B-B14F-4D97-AF65-F5344CB8AC3E}">
        <p14:creationId xmlns:p14="http://schemas.microsoft.com/office/powerpoint/2010/main" val="3939052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D589A36-170F-7348-BCDB-23CF9D860473}" type="slidenum">
              <a:rPr lang="en-US"/>
              <a:pPr>
                <a:spcAft>
                  <a:spcPts val="600"/>
                </a:spcAft>
                <a:defRPr/>
              </a:pPr>
              <a:t>20</a:t>
            </a:fld>
            <a:endParaRPr lang="en-US"/>
          </a:p>
        </p:txBody>
      </p:sp>
      <p:pic>
        <p:nvPicPr>
          <p:cNvPr id="4" name="Immagine 3">
            <a:extLst>
              <a:ext uri="{FF2B5EF4-FFF2-40B4-BE49-F238E27FC236}">
                <a16:creationId xmlns:a16="http://schemas.microsoft.com/office/drawing/2014/main" id="{31796E01-8E2D-F967-140D-96CC58F3B44D}"/>
              </a:ext>
            </a:extLst>
          </p:cNvPr>
          <p:cNvPicPr>
            <a:picLocks noChangeAspect="1"/>
          </p:cNvPicPr>
          <p:nvPr/>
        </p:nvPicPr>
        <p:blipFill>
          <a:blip r:embed="rId3"/>
          <a:stretch>
            <a:fillRect/>
          </a:stretch>
        </p:blipFill>
        <p:spPr>
          <a:xfrm>
            <a:off x="838200" y="-4667565"/>
            <a:ext cx="10515600" cy="16691896"/>
          </a:xfrm>
          <a:prstGeom prst="rect">
            <a:avLst/>
          </a:prstGeom>
        </p:spPr>
      </p:pic>
    </p:spTree>
    <p:extLst>
      <p:ext uri="{BB962C8B-B14F-4D97-AF65-F5344CB8AC3E}">
        <p14:creationId xmlns:p14="http://schemas.microsoft.com/office/powerpoint/2010/main" val="491114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72989D9-5D67-C9FA-273C-3E27B47E07C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magine 1" descr="Immagine che contiene mappa&#10;&#10;Descrizione generata automaticamente">
            <a:extLst>
              <a:ext uri="{FF2B5EF4-FFF2-40B4-BE49-F238E27FC236}">
                <a16:creationId xmlns:a16="http://schemas.microsoft.com/office/drawing/2014/main" id="{F4A9D5A8-3070-6B70-0652-BCA3A996E626}"/>
              </a:ext>
            </a:extLst>
          </p:cNvPr>
          <p:cNvPicPr>
            <a:picLocks noChangeAspect="1"/>
          </p:cNvPicPr>
          <p:nvPr/>
        </p:nvPicPr>
        <p:blipFill>
          <a:blip r:embed="rId3"/>
          <a:srcRect l="7803" r="1958"/>
          <a:stretch>
            <a:fillRect/>
          </a:stretch>
        </p:blipFill>
        <p:spPr>
          <a:xfrm>
            <a:off x="20" y="1282"/>
            <a:ext cx="12191980" cy="6856718"/>
          </a:xfrm>
          <a:prstGeom prst="rect">
            <a:avLst/>
          </a:prstGeom>
        </p:spPr>
      </p:pic>
      <p:sp>
        <p:nvSpPr>
          <p:cNvPr id="7" name="Segnaposto numero diapositiva 6">
            <a:extLst>
              <a:ext uri="{FF2B5EF4-FFF2-40B4-BE49-F238E27FC236}">
                <a16:creationId xmlns:a16="http://schemas.microsoft.com/office/drawing/2014/main" id="{BB6EC050-F9CB-5844-7E34-88DC28B389D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D589A36-170F-7348-BCDB-23CF9D860473}" type="slidenum">
              <a:rPr lang="en-US">
                <a:solidFill>
                  <a:srgbClr val="FFFFFF"/>
                </a:solidFill>
              </a:rPr>
              <a:pPr>
                <a:spcAft>
                  <a:spcPts val="600"/>
                </a:spcAft>
                <a:defRPr/>
              </a:pPr>
              <a:t>21</a:t>
            </a:fld>
            <a:endParaRPr lang="en-US">
              <a:solidFill>
                <a:srgbClr val="FFFFFF"/>
              </a:solidFill>
            </a:endParaRPr>
          </a:p>
        </p:txBody>
      </p:sp>
    </p:spTree>
    <p:extLst>
      <p:ext uri="{BB962C8B-B14F-4D97-AF65-F5344CB8AC3E}">
        <p14:creationId xmlns:p14="http://schemas.microsoft.com/office/powerpoint/2010/main" val="4227000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87CFE86-1A18-C021-33B4-072E826F8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11DDE44-DF33-C647-2DF3-C9962BBCF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EE777B1A-0277-3630-2AAB-0298A5B15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1564D8DE-84ED-FDD2-7048-1C0864FC6C60}"/>
              </a:ext>
            </a:extLst>
          </p:cNvPr>
          <p:cNvSpPr>
            <a:spLocks noGrp="1"/>
          </p:cNvSpPr>
          <p:nvPr>
            <p:ph sz="half" idx="1"/>
          </p:nvPr>
        </p:nvSpPr>
        <p:spPr>
          <a:xfrm>
            <a:off x="838200" y="891252"/>
            <a:ext cx="10515600" cy="5285712"/>
          </a:xfrm>
        </p:spPr>
        <p:txBody>
          <a:bodyPr vert="horz" lIns="91440" tIns="45720" rIns="91440" bIns="45720" rtlCol="0">
            <a:normAutofit/>
          </a:bodyPr>
          <a:lstStyle/>
          <a:p>
            <a:pPr marL="0" indent="0" algn="just">
              <a:buNone/>
            </a:pPr>
            <a:r>
              <a:rPr lang="en-US" sz="3400" dirty="0"/>
              <a:t>
</a:t>
            </a:r>
            <a:endParaRPr lang="it-IT" sz="4400" i="1" dirty="0"/>
          </a:p>
          <a:p>
            <a:pPr marL="0" indent="0" algn="ctr">
              <a:buNone/>
            </a:pPr>
            <a:endParaRPr lang="it-IT" sz="4800" b="1" dirty="0"/>
          </a:p>
          <a:p>
            <a:pPr marL="0" indent="0" algn="ctr">
              <a:buNone/>
            </a:pPr>
            <a:r>
              <a:rPr lang="it-IT" sz="4800" b="1" dirty="0"/>
              <a:t>prassi delle Nazioni Unite</a:t>
            </a:r>
            <a:endParaRPr lang="it-IT" sz="4400" i="1" dirty="0"/>
          </a:p>
        </p:txBody>
      </p:sp>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66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168B9E-69C2-AF04-6559-64D787E6BAE3}"/>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769DEB3-15BF-D04B-CEC7-C4F720C9E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780D946-DCDD-AFF4-98FD-12BC4DAC2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2771D11E-D824-10A5-055D-BCC8CC39A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BF842117-2CD6-FB9C-F67B-6E1A0F2E11F6}"/>
              </a:ext>
            </a:extLst>
          </p:cNvPr>
          <p:cNvSpPr>
            <a:spLocks noGrp="1"/>
          </p:cNvSpPr>
          <p:nvPr>
            <p:ph sz="half" idx="1"/>
          </p:nvPr>
        </p:nvSpPr>
        <p:spPr>
          <a:xfrm>
            <a:off x="838200" y="891252"/>
            <a:ext cx="10515600" cy="5285712"/>
          </a:xfrm>
        </p:spPr>
        <p:txBody>
          <a:bodyPr vert="horz" lIns="91440" tIns="45720" rIns="91440" bIns="45720" rtlCol="0">
            <a:normAutofit/>
          </a:bodyPr>
          <a:lstStyle/>
          <a:p>
            <a:pPr marL="0" indent="0" algn="just">
              <a:buNone/>
            </a:pPr>
            <a:r>
              <a:rPr lang="en-US" sz="3400" dirty="0"/>
              <a:t>
</a:t>
            </a:r>
            <a:endParaRPr lang="it-IT" sz="4400" i="1" dirty="0"/>
          </a:p>
          <a:p>
            <a:pPr marL="0" indent="0" algn="ctr">
              <a:buNone/>
            </a:pPr>
            <a:endParaRPr lang="it-IT" sz="4800" b="1" dirty="0"/>
          </a:p>
          <a:p>
            <a:pPr marL="0" indent="0" algn="ctr">
              <a:buNone/>
            </a:pPr>
            <a:r>
              <a:rPr lang="it-IT" sz="4800" dirty="0"/>
              <a:t>obblighi di non riconoscimento</a:t>
            </a:r>
            <a:endParaRPr lang="it-IT" sz="4400" i="1" dirty="0"/>
          </a:p>
        </p:txBody>
      </p:sp>
      <p:sp>
        <p:nvSpPr>
          <p:cNvPr id="7" name="Segnaposto numero diapositiva 6">
            <a:extLst>
              <a:ext uri="{FF2B5EF4-FFF2-40B4-BE49-F238E27FC236}">
                <a16:creationId xmlns:a16="http://schemas.microsoft.com/office/drawing/2014/main" id="{294E3B6F-9EF6-F2E2-75C0-A36280500F7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728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CC19BC11-2EED-DDFC-C915-66F85F90034B}"/>
              </a:ext>
            </a:extLst>
          </p:cNvPr>
          <p:cNvPicPr>
            <a:picLocks noChangeAspect="1"/>
          </p:cNvPicPr>
          <p:nvPr/>
        </p:nvPicPr>
        <p:blipFill>
          <a:blip r:embed="rId3"/>
          <a:stretch>
            <a:fillRect/>
          </a:stretch>
        </p:blipFill>
        <p:spPr>
          <a:xfrm>
            <a:off x="2218543" y="152550"/>
            <a:ext cx="7749915" cy="6548677"/>
          </a:xfrm>
          <a:prstGeom prst="rect">
            <a:avLst/>
          </a:prstGeom>
        </p:spPr>
      </p:pic>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D589A36-170F-7348-BCDB-23CF9D860473}" type="slidenum">
              <a:rPr lang="en-US" smtClean="0"/>
              <a:pPr>
                <a:spcAft>
                  <a:spcPts val="600"/>
                </a:spcAft>
                <a:defRPr/>
              </a:pPr>
              <a:t>24</a:t>
            </a:fld>
            <a:endParaRPr lang="en-US"/>
          </a:p>
        </p:txBody>
      </p:sp>
    </p:spTree>
    <p:extLst>
      <p:ext uri="{BB962C8B-B14F-4D97-AF65-F5344CB8AC3E}">
        <p14:creationId xmlns:p14="http://schemas.microsoft.com/office/powerpoint/2010/main" val="3320360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87CFE86-1A18-C021-33B4-072E826F8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11DDE44-DF33-C647-2DF3-C9962BBCF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EE777B1A-0277-3630-2AAB-0298A5B15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1564D8DE-84ED-FDD2-7048-1C0864FC6C60}"/>
              </a:ext>
            </a:extLst>
          </p:cNvPr>
          <p:cNvSpPr>
            <a:spLocks noGrp="1"/>
          </p:cNvSpPr>
          <p:nvPr>
            <p:ph sz="half" idx="1"/>
          </p:nvPr>
        </p:nvSpPr>
        <p:spPr>
          <a:xfrm>
            <a:off x="838200" y="1719973"/>
            <a:ext cx="10515600" cy="5001502"/>
          </a:xfrm>
        </p:spPr>
        <p:txBody>
          <a:bodyPr vert="horz" lIns="91440" tIns="45720" rIns="91440" bIns="45720" rtlCol="0">
            <a:normAutofit fontScale="85000" lnSpcReduction="10000"/>
          </a:bodyPr>
          <a:lstStyle/>
          <a:p>
            <a:pPr marL="0" indent="0" algn="just">
              <a:buNone/>
            </a:pPr>
            <a:r>
              <a:rPr lang="it-IT" sz="4400" i="1" dirty="0"/>
              <a:t>Ricordando</a:t>
            </a:r>
            <a:r>
              <a:rPr lang="it-IT" sz="4400" dirty="0"/>
              <a:t> le pertinenti risoluzioni dell'Assemblea Generale […] che condannano l'istituzione dei bantustan e invitano tutti i Governi a negare il riconoscimento ai bantustan, […]</a:t>
            </a:r>
          </a:p>
          <a:p>
            <a:pPr marL="0" indent="0" algn="just">
              <a:buNone/>
            </a:pPr>
            <a:r>
              <a:rPr lang="it-IT" sz="4400" i="1" dirty="0"/>
              <a:t>appoggia</a:t>
            </a:r>
            <a:r>
              <a:rPr lang="it-IT" sz="4400" dirty="0"/>
              <a:t> la risoluzione 31/6A dell'Assemblea Generale, che, tra l'altro, invita tutti i Governi a </a:t>
            </a:r>
            <a:r>
              <a:rPr lang="it-IT" sz="4400" b="1" dirty="0"/>
              <a:t>negare qualsiasi forma di riconoscimento al cosiddetto Transkei indipendente </a:t>
            </a:r>
            <a:r>
              <a:rPr lang="it-IT" sz="4400" dirty="0"/>
              <a:t>e ad astenersi dall'avere qualsiasi rapporto con il cosiddetto Transkei indipendente o altri bantustan […]</a:t>
            </a:r>
          </a:p>
        </p:txBody>
      </p:sp>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D538D800-3DBB-5250-3949-462FF7E05B59}"/>
              </a:ext>
            </a:extLst>
          </p:cNvPr>
          <p:cNvSpPr txBox="1"/>
          <p:nvPr/>
        </p:nvSpPr>
        <p:spPr>
          <a:xfrm>
            <a:off x="1154243" y="396534"/>
            <a:ext cx="9923488" cy="1323439"/>
          </a:xfrm>
          <a:prstGeom prst="rect">
            <a:avLst/>
          </a:prstGeom>
          <a:noFill/>
        </p:spPr>
        <p:txBody>
          <a:bodyPr wrap="square">
            <a:spAutoFit/>
          </a:bodyPr>
          <a:lstStyle/>
          <a:p>
            <a:pPr lvl="0" algn="ctr">
              <a:defRPr/>
            </a:pPr>
            <a:r>
              <a:rPr lang="it-IT" sz="4000" dirty="0"/>
              <a:t>Risoluzione 402 del Consiglio di sicurezza delle Nazioni Unite (1976)</a:t>
            </a:r>
            <a:endPar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47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87CFE86-1A18-C021-33B4-072E826F8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11DDE44-DF33-C647-2DF3-C9962BBCF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EE777B1A-0277-3630-2AAB-0298A5B15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1564D8DE-84ED-FDD2-7048-1C0864FC6C60}"/>
              </a:ext>
            </a:extLst>
          </p:cNvPr>
          <p:cNvSpPr>
            <a:spLocks noGrp="1"/>
          </p:cNvSpPr>
          <p:nvPr>
            <p:ph sz="half" idx="1"/>
          </p:nvPr>
        </p:nvSpPr>
        <p:spPr>
          <a:xfrm>
            <a:off x="838200" y="1843085"/>
            <a:ext cx="10515600" cy="4878390"/>
          </a:xfrm>
        </p:spPr>
        <p:txBody>
          <a:bodyPr vert="horz" lIns="91440" tIns="45720" rIns="91440" bIns="45720" rtlCol="0">
            <a:normAutofit/>
          </a:bodyPr>
          <a:lstStyle/>
          <a:p>
            <a:pPr marL="0" indent="0" algn="just">
              <a:buNone/>
            </a:pPr>
            <a:endParaRPr lang="it-IT" dirty="0"/>
          </a:p>
          <a:p>
            <a:pPr marL="0" indent="0" algn="just">
              <a:buNone/>
            </a:pPr>
            <a:endParaRPr lang="it-IT" sz="4400" dirty="0"/>
          </a:p>
          <a:p>
            <a:pPr marL="0" indent="0" algn="just">
              <a:buNone/>
            </a:pPr>
            <a:r>
              <a:rPr lang="it-IT" sz="4400" dirty="0"/>
              <a:t>Nessuno Stato riconoscerà come legittima una situazione creata da una grave violazione ai sensi dell'articolo 40, né presterà aiuto o assistenza per il mantenimento di tale situazione.</a:t>
            </a:r>
          </a:p>
        </p:txBody>
      </p:sp>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D538D800-3DBB-5250-3949-462FF7E05B59}"/>
              </a:ext>
            </a:extLst>
          </p:cNvPr>
          <p:cNvSpPr txBox="1"/>
          <p:nvPr/>
        </p:nvSpPr>
        <p:spPr>
          <a:xfrm>
            <a:off x="848239" y="396534"/>
            <a:ext cx="10495522"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400" b="0" i="0" u="none" strike="noStrike" kern="1200" cap="none" spc="0" normalizeH="0" baseline="0" noProof="0" dirty="0">
                <a:ln>
                  <a:noFill/>
                </a:ln>
                <a:solidFill>
                  <a:prstClr val="black"/>
                </a:solidFill>
                <a:effectLst/>
                <a:uLnTx/>
                <a:uFillTx/>
                <a:latin typeface="Calibri" panose="020F0502020204030204"/>
                <a:ea typeface="+mn-ea"/>
                <a:cs typeface="+mn-cs"/>
              </a:rPr>
              <a:t>Articoli sulla responsabilità degli Stati (2001)</a:t>
            </a:r>
            <a:br>
              <a:rPr kumimoji="0" lang="it-IT" sz="4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it-IT" sz="4400" b="0" i="0" u="none" strike="noStrike" kern="1200" cap="none" spc="0" normalizeH="0" baseline="0" noProof="0" dirty="0">
                <a:ln>
                  <a:noFill/>
                </a:ln>
                <a:solidFill>
                  <a:prstClr val="black"/>
                </a:solidFill>
                <a:effectLst/>
                <a:uLnTx/>
                <a:uFillTx/>
                <a:latin typeface="Calibri" panose="020F0502020204030204"/>
                <a:ea typeface="+mn-ea"/>
                <a:cs typeface="+mn-cs"/>
              </a:rPr>
              <a:t>Articolo 41, par. 2</a:t>
            </a:r>
            <a:endParaRPr kumimoji="0" lang="it-IT" sz="4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6454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EE87CB-363E-A891-C5C5-B71E34FDFA07}"/>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B2B633A-B36A-2A4E-F7B9-8D2F1555C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519C561-F6A5-A35F-CB39-494B255BC2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CF409EC7-12C0-CF75-9FBC-4D09FC898D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A8062B83-277F-A1FF-874A-269163C9FEEF}"/>
              </a:ext>
            </a:extLst>
          </p:cNvPr>
          <p:cNvSpPr>
            <a:spLocks noGrp="1"/>
          </p:cNvSpPr>
          <p:nvPr>
            <p:ph sz="half" idx="1"/>
          </p:nvPr>
        </p:nvSpPr>
        <p:spPr>
          <a:xfrm>
            <a:off x="838200" y="891252"/>
            <a:ext cx="10515600" cy="5285712"/>
          </a:xfrm>
        </p:spPr>
        <p:txBody>
          <a:bodyPr vert="horz" lIns="91440" tIns="45720" rIns="91440" bIns="45720" rtlCol="0">
            <a:normAutofit/>
          </a:bodyPr>
          <a:lstStyle/>
          <a:p>
            <a:pPr marL="0" indent="0" algn="just">
              <a:buNone/>
            </a:pPr>
            <a:r>
              <a:rPr lang="en-US" sz="3400" dirty="0"/>
              <a:t>
</a:t>
            </a:r>
            <a:endParaRPr lang="it-IT" sz="4400" i="1" dirty="0"/>
          </a:p>
          <a:p>
            <a:pPr marL="0" indent="0" algn="ctr">
              <a:buNone/>
            </a:pPr>
            <a:endParaRPr lang="it-IT" sz="4800" b="1" dirty="0"/>
          </a:p>
          <a:p>
            <a:pPr marL="0" indent="0" algn="ctr">
              <a:buNone/>
            </a:pPr>
            <a:r>
              <a:rPr lang="it-IT" sz="4800" dirty="0"/>
              <a:t>membership nelle Nazioni Unite</a:t>
            </a:r>
            <a:endParaRPr lang="it-IT" sz="4400" i="1" dirty="0"/>
          </a:p>
        </p:txBody>
      </p:sp>
      <p:sp>
        <p:nvSpPr>
          <p:cNvPr id="7" name="Segnaposto numero diapositiva 6">
            <a:extLst>
              <a:ext uri="{FF2B5EF4-FFF2-40B4-BE49-F238E27FC236}">
                <a16:creationId xmlns:a16="http://schemas.microsoft.com/office/drawing/2014/main" id="{CAFF20DA-3F4F-EBF0-F5A4-9F5591F072C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7459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98E33C-8310-52F0-3C62-E1BCA574C30D}"/>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F034636-3E66-2709-86D3-1FD679EC1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D48B867A-9781-8987-39D5-B0FDB4031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85919D9A-BDDC-B2D7-4899-992F1FDE7D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4E48A7FC-7215-EA05-888D-F095BDBF4B89}"/>
              </a:ext>
            </a:extLst>
          </p:cNvPr>
          <p:cNvSpPr>
            <a:spLocks noGrp="1"/>
          </p:cNvSpPr>
          <p:nvPr>
            <p:ph sz="half" idx="1"/>
          </p:nvPr>
        </p:nvSpPr>
        <p:spPr>
          <a:xfrm>
            <a:off x="838200" y="1632857"/>
            <a:ext cx="10515600" cy="5088618"/>
          </a:xfrm>
        </p:spPr>
        <p:txBody>
          <a:bodyPr vert="horz" lIns="91440" tIns="45720" rIns="91440" bIns="45720" rtlCol="0">
            <a:normAutofit fontScale="85000" lnSpcReduction="10000"/>
          </a:bodyPr>
          <a:lstStyle/>
          <a:p>
            <a:pPr marL="0" indent="0" algn="just">
              <a:buNone/>
            </a:pPr>
            <a:endParaRPr lang="it-IT" sz="4400" dirty="0"/>
          </a:p>
          <a:p>
            <a:pPr marL="742950" indent="-742950" algn="just">
              <a:buFont typeface="+mj-lt"/>
              <a:buAutoNum type="arabicPeriod"/>
            </a:pPr>
            <a:r>
              <a:rPr lang="it-IT" sz="4400" dirty="0"/>
              <a:t>L’adesione alle Nazioni Unite è </a:t>
            </a:r>
            <a:r>
              <a:rPr lang="it-IT" sz="4400" b="1" dirty="0"/>
              <a:t>aperta a tutti gli altri Stati amanti della pace che </a:t>
            </a:r>
            <a:r>
              <a:rPr lang="it-IT" sz="4400" dirty="0"/>
              <a:t>accettino gli obblighi contenuti nel presente Statuto e, a giudizio dell'Organizzazione, </a:t>
            </a:r>
            <a:r>
              <a:rPr lang="it-IT" sz="4400" b="1" dirty="0"/>
              <a:t>siano in grado e disposti ad adempiere a tali obblighi</a:t>
            </a:r>
            <a:r>
              <a:rPr lang="it-IT" sz="4400" dirty="0"/>
              <a:t>.
</a:t>
            </a:r>
            <a:r>
              <a:rPr lang="it-IT" sz="4400" b="1" dirty="0"/>
              <a:t>L’ammissione di tale Stato alla partecipazione alle Nazioni Unite sarà effettuata con una decisione dell’Assemblea Generale su raccomandazione del Consiglio di Sicurezza</a:t>
            </a:r>
            <a:r>
              <a:rPr lang="it-IT" sz="4400" dirty="0"/>
              <a:t>.</a:t>
            </a:r>
          </a:p>
        </p:txBody>
      </p:sp>
      <p:sp>
        <p:nvSpPr>
          <p:cNvPr id="7" name="Segnaposto numero diapositiva 6">
            <a:extLst>
              <a:ext uri="{FF2B5EF4-FFF2-40B4-BE49-F238E27FC236}">
                <a16:creationId xmlns:a16="http://schemas.microsoft.com/office/drawing/2014/main" id="{9D7C63B4-91A9-1F6F-ABBF-1D3DF7716E4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8DB58DF1-B899-9757-298F-71A193BEA27D}"/>
              </a:ext>
            </a:extLst>
          </p:cNvPr>
          <p:cNvSpPr txBox="1"/>
          <p:nvPr/>
        </p:nvSpPr>
        <p:spPr>
          <a:xfrm>
            <a:off x="1154243" y="396534"/>
            <a:ext cx="9923488" cy="1323439"/>
          </a:xfrm>
          <a:prstGeom prst="rect">
            <a:avLst/>
          </a:prstGeom>
          <a:noFill/>
        </p:spPr>
        <p:txBody>
          <a:bodyPr wrap="square">
            <a:spAutoFit/>
          </a:bodyPr>
          <a:lstStyle/>
          <a:p>
            <a:pPr lvl="0" algn="ctr">
              <a:defRPr/>
            </a:pPr>
            <a:r>
              <a:rPr lang="it-IT" sz="4000" dirty="0"/>
              <a:t>Carta delle Nazioni Unite</a:t>
            </a:r>
          </a:p>
          <a:p>
            <a:pPr lvl="0" algn="ctr">
              <a:defRPr/>
            </a:pPr>
            <a:r>
              <a:rPr lang="it-IT" sz="4000" dirty="0"/>
              <a:t>Articolo 4</a:t>
            </a:r>
            <a:endPar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247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C789E8-D7BE-36C2-B3F1-80428DB8B0D7}"/>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80FC929-4C46-6644-F1B6-5C2AD7073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33755FA6-B405-647C-A44C-CCB09B7C1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677F1910-98F1-B173-F262-2C83AD4AE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E72B3698-5D50-1FE1-5755-3DE8DFF51565}"/>
              </a:ext>
            </a:extLst>
          </p:cNvPr>
          <p:cNvSpPr>
            <a:spLocks noGrp="1"/>
          </p:cNvSpPr>
          <p:nvPr>
            <p:ph sz="half" idx="1"/>
          </p:nvPr>
        </p:nvSpPr>
        <p:spPr>
          <a:xfrm>
            <a:off x="838200" y="1360714"/>
            <a:ext cx="10515600" cy="5360761"/>
          </a:xfrm>
        </p:spPr>
        <p:txBody>
          <a:bodyPr vert="horz" lIns="91440" tIns="45720" rIns="91440" bIns="45720" rtlCol="0">
            <a:normAutofit fontScale="92500" lnSpcReduction="20000"/>
          </a:bodyPr>
          <a:lstStyle/>
          <a:p>
            <a:pPr marL="0" indent="0" algn="just">
              <a:buNone/>
            </a:pPr>
            <a:r>
              <a:rPr lang="it-IT" sz="4000" dirty="0"/>
              <a:t>2. </a:t>
            </a:r>
            <a:r>
              <a:rPr lang="it-IT" sz="4000" i="1" dirty="0"/>
              <a:t>Decide</a:t>
            </a:r>
            <a:r>
              <a:rPr lang="it-IT" sz="4000" dirty="0"/>
              <a:t> di concedere alla Palestina lo </a:t>
            </a:r>
            <a:r>
              <a:rPr lang="it-IT" sz="4000" b="1" dirty="0"/>
              <a:t>status di Stato osservatore non membro presso le Nazioni Unite</a:t>
            </a:r>
            <a:r>
              <a:rPr lang="it-IT" sz="4000" dirty="0"/>
              <a:t>, fatti salvi i diritti, i privilegi e il ruolo acquisiti dall'Organizzazione per la Liberazione della Palestina presso le Nazioni Unite in quanto rappresentante del popolo palestinese, conformemente alle risoluzioni e alla prassi pertinenti;</a:t>
            </a:r>
          </a:p>
          <a:p>
            <a:pPr marL="0" indent="0" algn="just">
              <a:buNone/>
            </a:pPr>
            <a:r>
              <a:rPr lang="it-IT" sz="4000" dirty="0"/>
              <a:t>3. </a:t>
            </a:r>
            <a:r>
              <a:rPr lang="it-IT" sz="4000" b="1" i="1" dirty="0"/>
              <a:t>Esprime</a:t>
            </a:r>
            <a:r>
              <a:rPr lang="it-IT" sz="4000" b="1" dirty="0"/>
              <a:t> la speranza che il Consiglio di Sicurezza valuti favorevolmente la domanda presentata il 23 settembre 2011 dallo Stato di Palestina </a:t>
            </a:r>
            <a:r>
              <a:rPr lang="it-IT" sz="4000" dirty="0"/>
              <a:t>per l'ammissione a membro a pieno titolo delle Nazioni Unite.</a:t>
            </a:r>
          </a:p>
        </p:txBody>
      </p:sp>
      <p:sp>
        <p:nvSpPr>
          <p:cNvPr id="7" name="Segnaposto numero diapositiva 6">
            <a:extLst>
              <a:ext uri="{FF2B5EF4-FFF2-40B4-BE49-F238E27FC236}">
                <a16:creationId xmlns:a16="http://schemas.microsoft.com/office/drawing/2014/main" id="{E38CF6B4-156B-84F3-9708-B254CB625D1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08D478EA-300F-6365-9E6D-A0BE2D37F585}"/>
              </a:ext>
            </a:extLst>
          </p:cNvPr>
          <p:cNvSpPr txBox="1"/>
          <p:nvPr/>
        </p:nvSpPr>
        <p:spPr>
          <a:xfrm>
            <a:off x="936171" y="396534"/>
            <a:ext cx="10297886" cy="707886"/>
          </a:xfrm>
          <a:prstGeom prst="rect">
            <a:avLst/>
          </a:prstGeom>
          <a:noFill/>
        </p:spPr>
        <p:txBody>
          <a:bodyPr wrap="square">
            <a:spAutoFit/>
          </a:bodyPr>
          <a:lstStyle/>
          <a:p>
            <a:pPr lvl="0" algn="ctr">
              <a:defRPr/>
            </a:pPr>
            <a:r>
              <a:rPr lang="it-IT" sz="4000" dirty="0" err="1"/>
              <a:t>Ris</a:t>
            </a:r>
            <a:r>
              <a:rPr lang="it-IT" sz="4000" dirty="0"/>
              <a:t>. Assemblea generale 67/19 del 4/12/2012</a:t>
            </a:r>
            <a:endPar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060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magine 2" descr="Immagine che contiene esterni, acqua, ponte, barca&#10;&#10;Descrizione generata automaticamente">
            <a:extLst>
              <a:ext uri="{FF2B5EF4-FFF2-40B4-BE49-F238E27FC236}">
                <a16:creationId xmlns:a16="http://schemas.microsoft.com/office/drawing/2014/main" id="{449B5A64-F5AC-A073-0C64-A94E038EABF9}"/>
              </a:ext>
            </a:extLst>
          </p:cNvPr>
          <p:cNvPicPr>
            <a:picLocks noChangeAspect="1"/>
          </p:cNvPicPr>
          <p:nvPr/>
        </p:nvPicPr>
        <p:blipFill>
          <a:blip r:embed="rId3"/>
          <a:srcRect t="21100" b="3914"/>
          <a:stretch/>
        </p:blipFill>
        <p:spPr>
          <a:xfrm>
            <a:off x="20" y="1282"/>
            <a:ext cx="12191980" cy="6856718"/>
          </a:xfrm>
          <a:prstGeom prst="rect">
            <a:avLst/>
          </a:prstGeom>
        </p:spPr>
      </p:pic>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D589A36-170F-7348-BCDB-23CF9D860473}" type="slidenum">
              <a:rPr lang="en-US">
                <a:solidFill>
                  <a:srgbClr val="FFFFFF"/>
                </a:solidFill>
              </a:rPr>
              <a:pPr>
                <a:spcAft>
                  <a:spcPts val="600"/>
                </a:spcAft>
                <a:defRPr/>
              </a:pPr>
              <a:t>3</a:t>
            </a:fld>
            <a:endParaRPr lang="en-US">
              <a:solidFill>
                <a:srgbClr val="FFFFFF"/>
              </a:solidFill>
            </a:endParaRPr>
          </a:p>
        </p:txBody>
      </p:sp>
    </p:spTree>
    <p:extLst>
      <p:ext uri="{BB962C8B-B14F-4D97-AF65-F5344CB8AC3E}">
        <p14:creationId xmlns:p14="http://schemas.microsoft.com/office/powerpoint/2010/main" val="4175034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magine 2" descr="Immagine che contiene mappa&#10;&#10;Descrizione generata automaticamente">
            <a:extLst>
              <a:ext uri="{FF2B5EF4-FFF2-40B4-BE49-F238E27FC236}">
                <a16:creationId xmlns:a16="http://schemas.microsoft.com/office/drawing/2014/main" id="{FEBEECBE-1FDE-8399-F150-870CDF0BD221}"/>
              </a:ext>
            </a:extLst>
          </p:cNvPr>
          <p:cNvPicPr>
            <a:picLocks noChangeAspect="1"/>
          </p:cNvPicPr>
          <p:nvPr/>
        </p:nvPicPr>
        <p:blipFill rotWithShape="1">
          <a:blip r:embed="rId3"/>
          <a:srcRect t="34223"/>
          <a:stretch/>
        </p:blipFill>
        <p:spPr>
          <a:xfrm>
            <a:off x="20" y="1282"/>
            <a:ext cx="12191980" cy="6856718"/>
          </a:xfrm>
          <a:prstGeom prst="rect">
            <a:avLst/>
          </a:prstGeom>
        </p:spPr>
      </p:pic>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D589A36-170F-7348-BCDB-23CF9D860473}" type="slidenum">
              <a:rPr lang="en-US">
                <a:solidFill>
                  <a:srgbClr val="FFFFFF"/>
                </a:solidFill>
              </a:rPr>
              <a:pPr>
                <a:spcAft>
                  <a:spcPts val="600"/>
                </a:spcAft>
                <a:defRPr/>
              </a:pPr>
              <a:t>30</a:t>
            </a:fld>
            <a:endParaRPr lang="en-US">
              <a:solidFill>
                <a:srgbClr val="FFFFFF"/>
              </a:solidFill>
            </a:endParaRPr>
          </a:p>
        </p:txBody>
      </p:sp>
    </p:spTree>
    <p:extLst>
      <p:ext uri="{BB962C8B-B14F-4D97-AF65-F5344CB8AC3E}">
        <p14:creationId xmlns:p14="http://schemas.microsoft.com/office/powerpoint/2010/main" val="236459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a:extLst>
              <a:ext uri="{FF2B5EF4-FFF2-40B4-BE49-F238E27FC236}">
                <a16:creationId xmlns:a16="http://schemas.microsoft.com/office/drawing/2014/main" id="{55A0DDF3-C000-F4D9-8331-111692E1FA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570" r="8082"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D589A36-170F-7348-BCDB-23CF9D860473}" type="slidenum">
              <a:rPr lang="en-US">
                <a:solidFill>
                  <a:srgbClr val="FFFFFF"/>
                </a:solidFill>
              </a:rPr>
              <a:pPr>
                <a:spcAft>
                  <a:spcPts val="600"/>
                </a:spcAft>
                <a:defRPr/>
              </a:pPr>
              <a:t>31</a:t>
            </a:fld>
            <a:endParaRPr lang="en-US">
              <a:solidFill>
                <a:srgbClr val="FFFFFF"/>
              </a:solidFill>
            </a:endParaRPr>
          </a:p>
        </p:txBody>
      </p:sp>
    </p:spTree>
    <p:extLst>
      <p:ext uri="{BB962C8B-B14F-4D97-AF65-F5344CB8AC3E}">
        <p14:creationId xmlns:p14="http://schemas.microsoft.com/office/powerpoint/2010/main" val="25502660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87CFE86-1A18-C021-33B4-072E826F8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11DDE44-DF33-C647-2DF3-C9962BBCF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EE777B1A-0277-3630-2AAB-0298A5B15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1564D8DE-84ED-FDD2-7048-1C0864FC6C60}"/>
              </a:ext>
            </a:extLst>
          </p:cNvPr>
          <p:cNvSpPr>
            <a:spLocks noGrp="1"/>
          </p:cNvSpPr>
          <p:nvPr>
            <p:ph sz="half" idx="1"/>
          </p:nvPr>
        </p:nvSpPr>
        <p:spPr>
          <a:xfrm>
            <a:off x="838200" y="1719973"/>
            <a:ext cx="10515600" cy="4636376"/>
          </a:xfrm>
        </p:spPr>
        <p:txBody>
          <a:bodyPr vert="horz" lIns="91440" tIns="45720" rIns="91440" bIns="45720" rtlCol="0">
            <a:normAutofit/>
          </a:bodyPr>
          <a:lstStyle/>
          <a:p>
            <a:pPr marL="0" indent="0" algn="just">
              <a:buNone/>
            </a:pPr>
            <a:endParaRPr lang="it-IT" sz="4400" dirty="0"/>
          </a:p>
          <a:p>
            <a:pPr marL="0" indent="0" algn="just">
              <a:buNone/>
            </a:pPr>
            <a:r>
              <a:rPr lang="it-IT" sz="4800" dirty="0"/>
              <a:t>L’adesione alla UEFA è aperta alle federazioni calcistiche nazionali situate nel continente europeo, con sede in un paese riconosciuto dalle Nazioni Unite come stato indipendente.</a:t>
            </a:r>
          </a:p>
        </p:txBody>
      </p:sp>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D538D800-3DBB-5250-3949-462FF7E05B59}"/>
              </a:ext>
            </a:extLst>
          </p:cNvPr>
          <p:cNvSpPr txBox="1"/>
          <p:nvPr/>
        </p:nvSpPr>
        <p:spPr>
          <a:xfrm>
            <a:off x="1154243" y="396534"/>
            <a:ext cx="9923488" cy="1323439"/>
          </a:xfrm>
          <a:prstGeom prst="rect">
            <a:avLst/>
          </a:prstGeom>
          <a:noFill/>
        </p:spPr>
        <p:txBody>
          <a:bodyPr wrap="square">
            <a:spAutoFit/>
          </a:bodyPr>
          <a:lstStyle/>
          <a:p>
            <a:pPr lvl="0" algn="ctr">
              <a:defRPr/>
            </a:pPr>
            <a:r>
              <a:rPr lang="it-IT" sz="4000" dirty="0"/>
              <a:t>Statuti della UEFA</a:t>
            </a:r>
          </a:p>
          <a:p>
            <a:pPr lvl="0" algn="ctr">
              <a:defRPr/>
            </a:pPr>
            <a:r>
              <a:rPr lang="it-IT" sz="4000" dirty="0"/>
              <a:t>Articolo 5, par. 1</a:t>
            </a:r>
            <a:endPar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5784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87CFE86-1A18-C021-33B4-072E826F8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11DDE44-DF33-C647-2DF3-C9962BBCF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EE777B1A-0277-3630-2AAB-0298A5B15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1564D8DE-84ED-FDD2-7048-1C0864FC6C60}"/>
              </a:ext>
            </a:extLst>
          </p:cNvPr>
          <p:cNvSpPr>
            <a:spLocks noGrp="1"/>
          </p:cNvSpPr>
          <p:nvPr>
            <p:ph sz="half" idx="1"/>
          </p:nvPr>
        </p:nvSpPr>
        <p:spPr>
          <a:xfrm>
            <a:off x="838200" y="1719973"/>
            <a:ext cx="10515600" cy="4636376"/>
          </a:xfrm>
        </p:spPr>
        <p:txBody>
          <a:bodyPr vert="horz" lIns="91440" tIns="45720" rIns="91440" bIns="45720" rtlCol="0">
            <a:normAutofit fontScale="62500" lnSpcReduction="20000"/>
          </a:bodyPr>
          <a:lstStyle/>
          <a:p>
            <a:pPr marL="0" indent="0" algn="just">
              <a:buNone/>
            </a:pPr>
            <a:endParaRPr lang="it-IT" sz="4400" dirty="0"/>
          </a:p>
          <a:p>
            <a:pPr marL="0" indent="0" algn="just">
              <a:buNone/>
            </a:pPr>
            <a:r>
              <a:rPr lang="it-IT" sz="4800" dirty="0"/>
              <a:t>La disposizione – se applicata alla lettera – ha poco senso, perché è indiscusso che le Nazioni Unite non riconoscono gli Stati. Solo gli Stati possono riconoscere altri Stati. […]
Il riferimento alle Nazioni Unite nell'articolo 5, paragrafo 1, degli Statuti UEFA non è concepito o inteso a limitare la nozione di «Stato indipendente» oltre la soglia del diritto internazionale pubblico. Di conseguenza, [...] L'articolo 5, paragrafo 1, dello Statuto UEFA deve essere interpretato nel senso che il territorio in cui si trova la federazione deve essere </a:t>
            </a:r>
            <a:r>
              <a:rPr lang="it-IT" sz="4800" b="1" dirty="0"/>
              <a:t>riconosciuto dalla maggioranza degli Stati membri dell'ONU come «Stato indipendente»</a:t>
            </a:r>
            <a:r>
              <a:rPr lang="it-IT" sz="4800" dirty="0"/>
              <a:t>. Il gruppo di esperti scientifici ritiene che questo prerequisito sia soddisfatto per quanto riguarda [il Kosovo].</a:t>
            </a:r>
          </a:p>
        </p:txBody>
      </p:sp>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D538D800-3DBB-5250-3949-462FF7E05B59}"/>
              </a:ext>
            </a:extLst>
          </p:cNvPr>
          <p:cNvSpPr txBox="1"/>
          <p:nvPr/>
        </p:nvSpPr>
        <p:spPr>
          <a:xfrm>
            <a:off x="1154243" y="396534"/>
            <a:ext cx="9923488" cy="1323439"/>
          </a:xfrm>
          <a:prstGeom prst="rect">
            <a:avLst/>
          </a:prstGeom>
          <a:noFill/>
        </p:spPr>
        <p:txBody>
          <a:bodyPr wrap="square">
            <a:spAutoFit/>
          </a:bodyPr>
          <a:lstStyle/>
          <a:p>
            <a:pPr lvl="0" algn="ctr">
              <a:defRPr/>
            </a:pPr>
            <a:r>
              <a:rPr lang="it-IT" sz="4000" i="1" dirty="0"/>
              <a:t>Federcalcio della Serbia c. UEFA</a:t>
            </a:r>
            <a:br>
              <a:rPr lang="it-IT" sz="4000" i="1" dirty="0"/>
            </a:br>
            <a:r>
              <a:rPr lang="it-IT" sz="4000" i="1" dirty="0"/>
              <a:t>Lodo CAS del 24 gennaio 2017</a:t>
            </a:r>
            <a:endPar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9772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magine 1" descr="Immagine che contiene mappa&#10;&#10;Descrizione generata automaticamente">
            <a:extLst>
              <a:ext uri="{FF2B5EF4-FFF2-40B4-BE49-F238E27FC236}">
                <a16:creationId xmlns:a16="http://schemas.microsoft.com/office/drawing/2014/main" id="{F5585D3A-BF83-B9F9-CFED-DE43EA783996}"/>
              </a:ext>
            </a:extLst>
          </p:cNvPr>
          <p:cNvPicPr>
            <a:picLocks noChangeAspect="1"/>
          </p:cNvPicPr>
          <p:nvPr/>
        </p:nvPicPr>
        <p:blipFill rotWithShape="1">
          <a:blip r:embed="rId3"/>
          <a:srcRect t="12857" b="23774"/>
          <a:stretch/>
        </p:blipFill>
        <p:spPr>
          <a:xfrm>
            <a:off x="20" y="1282"/>
            <a:ext cx="12191980" cy="6856718"/>
          </a:xfrm>
          <a:prstGeom prst="rect">
            <a:avLst/>
          </a:prstGeom>
        </p:spPr>
      </p:pic>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D589A36-170F-7348-BCDB-23CF9D860473}" type="slidenum">
              <a:rPr lang="en-US">
                <a:solidFill>
                  <a:srgbClr val="FFFFFF"/>
                </a:solidFill>
              </a:rPr>
              <a:pPr>
                <a:spcAft>
                  <a:spcPts val="600"/>
                </a:spcAft>
                <a:defRPr/>
              </a:pPr>
              <a:t>34</a:t>
            </a:fld>
            <a:endParaRPr lang="en-US">
              <a:solidFill>
                <a:srgbClr val="FFFFFF"/>
              </a:solidFill>
            </a:endParaRPr>
          </a:p>
        </p:txBody>
      </p:sp>
    </p:spTree>
    <p:extLst>
      <p:ext uri="{BB962C8B-B14F-4D97-AF65-F5344CB8AC3E}">
        <p14:creationId xmlns:p14="http://schemas.microsoft.com/office/powerpoint/2010/main" val="3830008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undefined">
            <a:extLst>
              <a:ext uri="{FF2B5EF4-FFF2-40B4-BE49-F238E27FC236}">
                <a16:creationId xmlns:a16="http://schemas.microsoft.com/office/drawing/2014/main" id="{E83B0112-F6FC-6F10-F46F-5EBE3257E5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76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D589A36-170F-7348-BCDB-23CF9D860473}" type="slidenum">
              <a:rPr lang="en-US">
                <a:solidFill>
                  <a:srgbClr val="FFFFFF"/>
                </a:solidFill>
              </a:rPr>
              <a:pPr>
                <a:spcAft>
                  <a:spcPts val="600"/>
                </a:spcAft>
                <a:defRPr/>
              </a:pPr>
              <a:t>35</a:t>
            </a:fld>
            <a:endParaRPr lang="en-US">
              <a:solidFill>
                <a:srgbClr val="FFFFFF"/>
              </a:solidFill>
            </a:endParaRPr>
          </a:p>
        </p:txBody>
      </p:sp>
    </p:spTree>
    <p:extLst>
      <p:ext uri="{BB962C8B-B14F-4D97-AF65-F5344CB8AC3E}">
        <p14:creationId xmlns:p14="http://schemas.microsoft.com/office/powerpoint/2010/main" val="2760162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5CFBD2-225D-DEB2-B723-A3783947CF6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F7F11A3-31AE-64BF-6BDD-E7BBDAFBF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77E82A6-01AB-90A1-7DA1-9D1B035B15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A70602D5-6D05-A536-B355-289549025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4754E731-189F-1398-5248-B6F688B339FC}"/>
              </a:ext>
            </a:extLst>
          </p:cNvPr>
          <p:cNvSpPr>
            <a:spLocks noGrp="1"/>
          </p:cNvSpPr>
          <p:nvPr>
            <p:ph sz="half" idx="1"/>
          </p:nvPr>
        </p:nvSpPr>
        <p:spPr>
          <a:xfrm>
            <a:off x="838200" y="1360714"/>
            <a:ext cx="10515600" cy="5360761"/>
          </a:xfrm>
        </p:spPr>
        <p:txBody>
          <a:bodyPr vert="horz" lIns="91440" tIns="45720" rIns="91440" bIns="45720" rtlCol="0">
            <a:normAutofit fontScale="92500" lnSpcReduction="20000"/>
          </a:bodyPr>
          <a:lstStyle/>
          <a:p>
            <a:pPr marL="0" indent="0" algn="just">
              <a:buNone/>
            </a:pPr>
            <a:r>
              <a:rPr lang="it-IT" sz="4000" i="1" dirty="0"/>
              <a:t>Riconoscendo</a:t>
            </a:r>
            <a:r>
              <a:rPr lang="it-IT" sz="4000" dirty="0"/>
              <a:t> che </a:t>
            </a:r>
            <a:r>
              <a:rPr lang="it-IT" sz="4000" b="1" dirty="0"/>
              <a:t>i rappresentanti del Governo della Repubblica Popolare Cinese sono gli unici legittimi rappresentanti della Cina presso le Nazioni Unite e che la Repubblica Popolare Cinese è uno dei cinque membri permanenti del Consiglio di Sicurezza</a:t>
            </a:r>
            <a:r>
              <a:rPr lang="it-IT" sz="4000" dirty="0"/>
              <a:t>,</a:t>
            </a:r>
          </a:p>
          <a:p>
            <a:pPr marL="0" indent="0" algn="just">
              <a:buNone/>
            </a:pPr>
            <a:r>
              <a:rPr lang="it-IT" sz="4000" i="1" dirty="0"/>
              <a:t>Decide</a:t>
            </a:r>
            <a:r>
              <a:rPr lang="it-IT" sz="4000" dirty="0"/>
              <a:t> di restituire tutti i suoi diritti alla Repubblica Popolare Cinese e di riconoscere i rappresentanti del suo Governo come gli unici legittimi rappresentanti della Cina presso le Nazioni Unite, e di espellere immediatamente i rappresentanti di Chiang </a:t>
            </a:r>
            <a:r>
              <a:rPr lang="it-IT" sz="4000" dirty="0" err="1"/>
              <a:t>Kai-shek</a:t>
            </a:r>
            <a:r>
              <a:rPr lang="it-IT" sz="4000" dirty="0"/>
              <a:t> dal posto che occupano illegalmente presso le Nazioni Unite e in tutte le organizzazioni ad esse collegate.</a:t>
            </a:r>
          </a:p>
        </p:txBody>
      </p:sp>
      <p:sp>
        <p:nvSpPr>
          <p:cNvPr id="7" name="Segnaposto numero diapositiva 6">
            <a:extLst>
              <a:ext uri="{FF2B5EF4-FFF2-40B4-BE49-F238E27FC236}">
                <a16:creationId xmlns:a16="http://schemas.microsoft.com/office/drawing/2014/main" id="{6A53A71A-F8EA-EB07-E078-852A5449951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5F5D44B6-C787-1331-F2BD-77E959A553B5}"/>
              </a:ext>
            </a:extLst>
          </p:cNvPr>
          <p:cNvSpPr txBox="1"/>
          <p:nvPr/>
        </p:nvSpPr>
        <p:spPr>
          <a:xfrm>
            <a:off x="936171" y="396534"/>
            <a:ext cx="10297886" cy="707886"/>
          </a:xfrm>
          <a:prstGeom prst="rect">
            <a:avLst/>
          </a:prstGeom>
          <a:noFill/>
        </p:spPr>
        <p:txBody>
          <a:bodyPr wrap="square">
            <a:spAutoFit/>
          </a:bodyPr>
          <a:lstStyle/>
          <a:p>
            <a:pPr lvl="0" algn="ctr">
              <a:defRPr/>
            </a:pPr>
            <a:r>
              <a:rPr lang="it-IT" sz="4000" dirty="0" err="1"/>
              <a:t>Ris</a:t>
            </a:r>
            <a:r>
              <a:rPr lang="it-IT" sz="4000" dirty="0"/>
              <a:t>. Assemblea generale 2758 (1971)</a:t>
            </a:r>
            <a:endPar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699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4FAB74-E243-C8FE-FF61-CC3FE27D1770}"/>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9DC7CFD-D833-8A8A-4289-18BD84545A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CC620F3-25AD-28DB-92D6-9BA0EEF82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B1208359-66BD-8D73-5138-E2F0F1141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F7E25033-2054-AF5D-FDEE-620E246CBB02}"/>
              </a:ext>
            </a:extLst>
          </p:cNvPr>
          <p:cNvSpPr>
            <a:spLocks noGrp="1"/>
          </p:cNvSpPr>
          <p:nvPr>
            <p:ph sz="half" idx="1"/>
          </p:nvPr>
        </p:nvSpPr>
        <p:spPr>
          <a:xfrm>
            <a:off x="838200" y="891252"/>
            <a:ext cx="10515600" cy="5285712"/>
          </a:xfrm>
        </p:spPr>
        <p:txBody>
          <a:bodyPr vert="horz" lIns="91440" tIns="45720" rIns="91440" bIns="45720" rtlCol="0">
            <a:normAutofit/>
          </a:bodyPr>
          <a:lstStyle/>
          <a:p>
            <a:pPr marL="0" indent="0" algn="just">
              <a:buNone/>
            </a:pPr>
            <a:r>
              <a:rPr lang="en-US" sz="3400" dirty="0"/>
              <a:t>
</a:t>
            </a:r>
            <a:endParaRPr lang="it-IT" sz="4400" i="1" dirty="0"/>
          </a:p>
          <a:p>
            <a:pPr marL="0" indent="0" algn="ctr">
              <a:buNone/>
            </a:pPr>
            <a:endParaRPr lang="it-IT" sz="4800" b="1" dirty="0"/>
          </a:p>
          <a:p>
            <a:pPr marL="0" indent="0" algn="ctr">
              <a:buNone/>
            </a:pPr>
            <a:r>
              <a:rPr lang="it-IT" sz="4800" dirty="0"/>
              <a:t>membership nelle Agenzie specializzate</a:t>
            </a:r>
            <a:endParaRPr lang="it-IT" sz="4400" i="1" dirty="0"/>
          </a:p>
        </p:txBody>
      </p:sp>
      <p:sp>
        <p:nvSpPr>
          <p:cNvPr id="7" name="Segnaposto numero diapositiva 6">
            <a:extLst>
              <a:ext uri="{FF2B5EF4-FFF2-40B4-BE49-F238E27FC236}">
                <a16:creationId xmlns:a16="http://schemas.microsoft.com/office/drawing/2014/main" id="{BD4A0AD1-5F02-FF08-3652-92B2AB517CC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716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07F746-60FF-C3CB-EAEE-8F361321DF47}"/>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42BDC1F-09AE-88FD-01A1-DC0248102A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7EF097F-4A74-0CDE-F502-AD82250D4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1B26BFF7-FEC4-0607-35D6-269C420C6A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B42FA913-A920-4672-64EC-0592DEC138DA}"/>
              </a:ext>
            </a:extLst>
          </p:cNvPr>
          <p:cNvSpPr>
            <a:spLocks noGrp="1"/>
          </p:cNvSpPr>
          <p:nvPr>
            <p:ph sz="half" idx="1"/>
          </p:nvPr>
        </p:nvSpPr>
        <p:spPr>
          <a:xfrm>
            <a:off x="838200" y="1360714"/>
            <a:ext cx="10515600" cy="5360761"/>
          </a:xfrm>
        </p:spPr>
        <p:txBody>
          <a:bodyPr vert="horz" lIns="91440" tIns="45720" rIns="91440" bIns="45720" rtlCol="0">
            <a:normAutofit fontScale="92500" lnSpcReduction="20000"/>
          </a:bodyPr>
          <a:lstStyle/>
          <a:p>
            <a:pPr algn="just"/>
            <a:r>
              <a:rPr lang="it-IT" sz="4000" dirty="0"/>
              <a:t>Organizzazione delle Nazioni Unite per l'alimentazione e l'agricoltura (FAO)</a:t>
            </a:r>
          </a:p>
          <a:p>
            <a:pPr algn="just"/>
            <a:r>
              <a:rPr lang="it-IT" sz="4000" dirty="0"/>
              <a:t>Fondo internazionale per lo sviluppo agricolo (IFAD)</a:t>
            </a:r>
          </a:p>
          <a:p>
            <a:pPr algn="just"/>
            <a:r>
              <a:rPr lang="it-IT" sz="4000" dirty="0"/>
              <a:t>Agenzia internazionale per l'energia atomica</a:t>
            </a:r>
          </a:p>
          <a:p>
            <a:pPr algn="just"/>
            <a:r>
              <a:rPr lang="it-IT" sz="4000" dirty="0"/>
              <a:t>Organizzazione internazionale del lavoro (OIL)</a:t>
            </a:r>
          </a:p>
          <a:p>
            <a:pPr algn="just"/>
            <a:r>
              <a:rPr lang="it-IT" sz="4000" dirty="0"/>
              <a:t>Fondo monetario internazionale (FMI)</a:t>
            </a:r>
          </a:p>
          <a:p>
            <a:pPr algn="just"/>
            <a:r>
              <a:rPr lang="it-IT" sz="4000" dirty="0"/>
              <a:t>Banca mondiale</a:t>
            </a:r>
          </a:p>
          <a:p>
            <a:pPr algn="just"/>
            <a:r>
              <a:rPr lang="it-IT" sz="4000" dirty="0"/>
              <a:t>Organizzazione delle Nazioni Unite per l'educazione, la scienza e la cultura (UNESCO)</a:t>
            </a:r>
          </a:p>
          <a:p>
            <a:pPr algn="just"/>
            <a:r>
              <a:rPr lang="it-IT" sz="4000" dirty="0"/>
              <a:t>Organizzazione mondiale della sanità (OMS).</a:t>
            </a:r>
          </a:p>
        </p:txBody>
      </p:sp>
      <p:sp>
        <p:nvSpPr>
          <p:cNvPr id="7" name="Segnaposto numero diapositiva 6">
            <a:extLst>
              <a:ext uri="{FF2B5EF4-FFF2-40B4-BE49-F238E27FC236}">
                <a16:creationId xmlns:a16="http://schemas.microsoft.com/office/drawing/2014/main" id="{43D9821B-7D60-0C45-429E-F075878D9F6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4EB84F74-1D96-F5CB-3936-C658BB4B84A6}"/>
              </a:ext>
            </a:extLst>
          </p:cNvPr>
          <p:cNvSpPr txBox="1"/>
          <p:nvPr/>
        </p:nvSpPr>
        <p:spPr>
          <a:xfrm>
            <a:off x="936171" y="396534"/>
            <a:ext cx="10297886" cy="707886"/>
          </a:xfrm>
          <a:prstGeom prst="rect">
            <a:avLst/>
          </a:prstGeom>
          <a:noFill/>
        </p:spPr>
        <p:txBody>
          <a:bodyPr wrap="square">
            <a:spAutoFit/>
          </a:bodyPr>
          <a:lstStyle/>
          <a:p>
            <a:pPr lvl="0" algn="ctr">
              <a:defRPr/>
            </a:pPr>
            <a:r>
              <a:rPr lang="it-IT" sz="4000" dirty="0"/>
              <a:t>Esempi di Agenzie specializzate</a:t>
            </a:r>
            <a:endPar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1386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B5D7DE-494D-D0C3-C9DC-A0F1F7C5ADC3}"/>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60126EF-CCE0-38FE-75EC-0C323F808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C231220-DC4C-9A4B-6429-949E3C2ADD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DDC9EFB7-861A-6FB7-95EC-69F6E5C4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F63481D3-3AA8-BC32-3B4E-FC7C7F6872A7}"/>
              </a:ext>
            </a:extLst>
          </p:cNvPr>
          <p:cNvSpPr>
            <a:spLocks noGrp="1"/>
          </p:cNvSpPr>
          <p:nvPr>
            <p:ph sz="half" idx="1"/>
          </p:nvPr>
        </p:nvSpPr>
        <p:spPr>
          <a:xfrm>
            <a:off x="838200" y="1632857"/>
            <a:ext cx="10515600" cy="5088618"/>
          </a:xfrm>
        </p:spPr>
        <p:txBody>
          <a:bodyPr vert="horz" lIns="91440" tIns="45720" rIns="91440" bIns="45720" rtlCol="0">
            <a:normAutofit/>
          </a:bodyPr>
          <a:lstStyle/>
          <a:p>
            <a:pPr marL="0" indent="0" algn="just">
              <a:buNone/>
            </a:pPr>
            <a:endParaRPr lang="it-IT" sz="4400" dirty="0"/>
          </a:p>
          <a:p>
            <a:pPr marL="0" indent="0" algn="just">
              <a:buNone/>
            </a:pPr>
            <a:r>
              <a:rPr lang="it-IT" sz="4400" dirty="0"/>
              <a:t>2. […] Stati non membri dell'Organizzazione delle Nazioni Unite possono essere ammessi come membri dell’UNESCO, su raccomandazione del Consiglio esecutivo, </a:t>
            </a:r>
            <a:r>
              <a:rPr lang="it-IT" sz="4400" b="1" dirty="0"/>
              <a:t>con un voto a maggioranza di due terzi della Conferenza generale</a:t>
            </a:r>
            <a:r>
              <a:rPr lang="it-IT" sz="4400" dirty="0"/>
              <a:t>.</a:t>
            </a:r>
          </a:p>
          <a:p>
            <a:pPr marL="0" indent="0" algn="just">
              <a:buNone/>
            </a:pPr>
            <a:endParaRPr lang="it-IT" sz="4400" dirty="0"/>
          </a:p>
        </p:txBody>
      </p:sp>
      <p:sp>
        <p:nvSpPr>
          <p:cNvPr id="7" name="Segnaposto numero diapositiva 6">
            <a:extLst>
              <a:ext uri="{FF2B5EF4-FFF2-40B4-BE49-F238E27FC236}">
                <a16:creationId xmlns:a16="http://schemas.microsoft.com/office/drawing/2014/main" id="{43D7AFF4-E7AD-A3DA-A9A1-12AC22B96F8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68E3791D-D943-DE4B-BB66-4FB887BBB669}"/>
              </a:ext>
            </a:extLst>
          </p:cNvPr>
          <p:cNvSpPr txBox="1"/>
          <p:nvPr/>
        </p:nvSpPr>
        <p:spPr>
          <a:xfrm>
            <a:off x="1154243" y="396534"/>
            <a:ext cx="9923488" cy="1323439"/>
          </a:xfrm>
          <a:prstGeom prst="rect">
            <a:avLst/>
          </a:prstGeom>
          <a:noFill/>
        </p:spPr>
        <p:txBody>
          <a:bodyPr wrap="square">
            <a:spAutoFit/>
          </a:bodyPr>
          <a:lstStyle/>
          <a:p>
            <a:pPr lvl="0" algn="ctr">
              <a:defRPr/>
            </a:pPr>
            <a:r>
              <a:rPr lang="it-IT" sz="4000" dirty="0"/>
              <a:t>Costituzione UNESCO</a:t>
            </a:r>
          </a:p>
          <a:p>
            <a:pPr lvl="0" algn="ctr">
              <a:defRPr/>
            </a:pPr>
            <a:r>
              <a:rPr lang="it-IT" sz="4000" dirty="0"/>
              <a:t>Articolo II</a:t>
            </a:r>
            <a:endPar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97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pic>
        <p:nvPicPr>
          <p:cNvPr id="2" name="Immagine 1" descr="Immagine che contiene testo&#10;&#10;Descrizione generata automaticamente">
            <a:extLst>
              <a:ext uri="{FF2B5EF4-FFF2-40B4-BE49-F238E27FC236}">
                <a16:creationId xmlns:a16="http://schemas.microsoft.com/office/drawing/2014/main" id="{AC4C9BDB-5D3A-55D5-C718-E36AC65B6042}"/>
              </a:ext>
            </a:extLst>
          </p:cNvPr>
          <p:cNvPicPr>
            <a:picLocks noChangeAspect="1"/>
          </p:cNvPicPr>
          <p:nvPr/>
        </p:nvPicPr>
        <p:blipFill>
          <a:blip r:embed="rId3"/>
          <a:stretch>
            <a:fillRect/>
          </a:stretch>
        </p:blipFill>
        <p:spPr>
          <a:xfrm>
            <a:off x="13203" y="357189"/>
            <a:ext cx="12165596" cy="6143624"/>
          </a:xfrm>
          <a:prstGeom prst="rect">
            <a:avLst/>
          </a:prstGeom>
        </p:spPr>
      </p:pic>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D589A36-170F-7348-BCDB-23CF9D860473}" type="slidenum">
              <a:rPr lang="en-US" smtClean="0"/>
              <a:pPr>
                <a:spcAft>
                  <a:spcPts val="600"/>
                </a:spcAft>
                <a:defRPr/>
              </a:pPr>
              <a:t>4</a:t>
            </a:fld>
            <a:endParaRPr lang="en-US"/>
          </a:p>
        </p:txBody>
      </p:sp>
    </p:spTree>
    <p:extLst>
      <p:ext uri="{BB962C8B-B14F-4D97-AF65-F5344CB8AC3E}">
        <p14:creationId xmlns:p14="http://schemas.microsoft.com/office/powerpoint/2010/main" val="30849551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pic>
        <p:nvPicPr>
          <p:cNvPr id="2" name="Immagine 1">
            <a:extLst>
              <a:ext uri="{FF2B5EF4-FFF2-40B4-BE49-F238E27FC236}">
                <a16:creationId xmlns:a16="http://schemas.microsoft.com/office/drawing/2014/main" id="{C3D25A1B-4EB4-326D-43B1-9BADE69D3EC9}"/>
              </a:ext>
            </a:extLst>
          </p:cNvPr>
          <p:cNvPicPr>
            <a:picLocks noChangeAspect="1"/>
          </p:cNvPicPr>
          <p:nvPr/>
        </p:nvPicPr>
        <p:blipFill>
          <a:blip r:embed="rId3"/>
          <a:stretch/>
        </p:blipFill>
        <p:spPr>
          <a:xfrm>
            <a:off x="643467" y="1043517"/>
            <a:ext cx="10905066" cy="4770965"/>
          </a:xfrm>
          <a:prstGeom prst="rect">
            <a:avLst/>
          </a:prstGeom>
        </p:spPr>
      </p:pic>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D589A36-170F-7348-BCDB-23CF9D860473}" type="slidenum">
              <a:rPr lang="en-US" smtClean="0"/>
              <a:pPr>
                <a:spcAft>
                  <a:spcPts val="600"/>
                </a:spcAft>
                <a:defRPr/>
              </a:pPr>
              <a:t>40</a:t>
            </a:fld>
            <a:endParaRPr lang="en-US"/>
          </a:p>
        </p:txBody>
      </p:sp>
    </p:spTree>
    <p:extLst>
      <p:ext uri="{BB962C8B-B14F-4D97-AF65-F5344CB8AC3E}">
        <p14:creationId xmlns:p14="http://schemas.microsoft.com/office/powerpoint/2010/main" val="8298700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A88CD7-8DEB-C197-0725-A4FE57AB5F86}"/>
            </a:ext>
          </a:extLst>
        </p:cNvPr>
        <p:cNvGrpSpPr/>
        <p:nvPr/>
      </p:nvGrpSpPr>
      <p:grpSpPr>
        <a:xfrm>
          <a:off x="0" y="0"/>
          <a:ext cx="0" cy="0"/>
          <a:chOff x="0" y="0"/>
          <a:chExt cx="0" cy="0"/>
        </a:xfrm>
      </p:grpSpPr>
      <p:pic>
        <p:nvPicPr>
          <p:cNvPr id="2" name="Immagine 1">
            <a:extLst>
              <a:ext uri="{FF2B5EF4-FFF2-40B4-BE49-F238E27FC236}">
                <a16:creationId xmlns:a16="http://schemas.microsoft.com/office/drawing/2014/main" id="{ACCCCF35-A20F-09E1-C81C-4E9B9E2659FB}"/>
              </a:ext>
            </a:extLst>
          </p:cNvPr>
          <p:cNvPicPr>
            <a:picLocks noChangeAspect="1"/>
          </p:cNvPicPr>
          <p:nvPr/>
        </p:nvPicPr>
        <p:blipFill>
          <a:blip r:embed="rId3"/>
          <a:srcRect/>
          <a:stretch/>
        </p:blipFill>
        <p:spPr>
          <a:xfrm>
            <a:off x="1608547" y="0"/>
            <a:ext cx="8974906" cy="6857999"/>
          </a:xfrm>
          <a:prstGeom prst="rect">
            <a:avLst/>
          </a:prstGeom>
        </p:spPr>
      </p:pic>
      <p:sp>
        <p:nvSpPr>
          <p:cNvPr id="7" name="Segnaposto numero diapositiva 6">
            <a:extLst>
              <a:ext uri="{FF2B5EF4-FFF2-40B4-BE49-F238E27FC236}">
                <a16:creationId xmlns:a16="http://schemas.microsoft.com/office/drawing/2014/main" id="{47118C5F-6DBA-F1A3-91FF-847BF235755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D589A36-170F-7348-BCDB-23CF9D860473}" type="slidenum">
              <a:rPr lang="en-US" smtClean="0"/>
              <a:pPr>
                <a:spcAft>
                  <a:spcPts val="600"/>
                </a:spcAft>
                <a:defRPr/>
              </a:pPr>
              <a:t>41</a:t>
            </a:fld>
            <a:endParaRPr lang="en-US"/>
          </a:p>
        </p:txBody>
      </p:sp>
    </p:spTree>
    <p:extLst>
      <p:ext uri="{BB962C8B-B14F-4D97-AF65-F5344CB8AC3E}">
        <p14:creationId xmlns:p14="http://schemas.microsoft.com/office/powerpoint/2010/main" val="39343390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A905BF-AB99-FD4D-4F34-500AEB505A14}"/>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D7741C9-4E00-FF34-6BB7-969074267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F423D3B6-0B05-5B0B-DA29-31EB4B00D2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1FECCD91-DF35-018A-2133-B95175A02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63A23F41-5013-19F1-E836-43224FC66D82}"/>
              </a:ext>
            </a:extLst>
          </p:cNvPr>
          <p:cNvSpPr>
            <a:spLocks noGrp="1"/>
          </p:cNvSpPr>
          <p:nvPr>
            <p:ph sz="half" idx="1"/>
          </p:nvPr>
        </p:nvSpPr>
        <p:spPr>
          <a:xfrm>
            <a:off x="838200" y="891252"/>
            <a:ext cx="10515600" cy="5285712"/>
          </a:xfrm>
        </p:spPr>
        <p:txBody>
          <a:bodyPr vert="horz" lIns="91440" tIns="45720" rIns="91440" bIns="45720" rtlCol="0">
            <a:normAutofit/>
          </a:bodyPr>
          <a:lstStyle/>
          <a:p>
            <a:pPr marL="0" indent="0" algn="just">
              <a:buNone/>
            </a:pPr>
            <a:r>
              <a:rPr lang="en-US" sz="3400" dirty="0"/>
              <a:t>
</a:t>
            </a:r>
            <a:endParaRPr lang="it-IT" sz="4400" i="1" dirty="0"/>
          </a:p>
          <a:p>
            <a:pPr marL="0" indent="0" algn="ctr">
              <a:buNone/>
            </a:pPr>
            <a:endParaRPr lang="it-IT" sz="4800" b="1" dirty="0"/>
          </a:p>
          <a:p>
            <a:pPr marL="0" indent="0" algn="ctr">
              <a:buNone/>
            </a:pPr>
            <a:r>
              <a:rPr lang="it-IT" sz="4800" dirty="0"/>
              <a:t>membership nei trattati multilaterali</a:t>
            </a:r>
            <a:endParaRPr lang="it-IT" sz="4400" i="1" dirty="0"/>
          </a:p>
        </p:txBody>
      </p:sp>
      <p:sp>
        <p:nvSpPr>
          <p:cNvPr id="7" name="Segnaposto numero diapositiva 6">
            <a:extLst>
              <a:ext uri="{FF2B5EF4-FFF2-40B4-BE49-F238E27FC236}">
                <a16:creationId xmlns:a16="http://schemas.microsoft.com/office/drawing/2014/main" id="{EE0BCF30-8948-3D37-3798-DE30859BC7A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39967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F4D138-350B-DBB6-7485-3D9DBA10E258}"/>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09898DD-1BF3-37EB-518A-FF64D3F61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8150EC5-10C5-F06C-5BA5-EEF47194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C36CE9F6-2327-9AE6-5E7D-3D1F915E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01D44135-CBCC-82E1-E0E9-ACD839665F8A}"/>
              </a:ext>
            </a:extLst>
          </p:cNvPr>
          <p:cNvSpPr>
            <a:spLocks noGrp="1"/>
          </p:cNvSpPr>
          <p:nvPr>
            <p:ph sz="half" idx="1"/>
          </p:nvPr>
        </p:nvSpPr>
        <p:spPr>
          <a:xfrm>
            <a:off x="838200" y="1632857"/>
            <a:ext cx="10515600" cy="5088618"/>
          </a:xfrm>
        </p:spPr>
        <p:txBody>
          <a:bodyPr vert="horz" lIns="91440" tIns="45720" rIns="91440" bIns="45720" rtlCol="0">
            <a:normAutofit lnSpcReduction="10000"/>
          </a:bodyPr>
          <a:lstStyle/>
          <a:p>
            <a:pPr marL="0" indent="0" algn="just">
              <a:buNone/>
            </a:pPr>
            <a:endParaRPr lang="it-IT" sz="4400" dirty="0"/>
          </a:p>
          <a:p>
            <a:pPr marL="0" indent="0" algn="just">
              <a:buNone/>
            </a:pPr>
            <a:r>
              <a:rPr lang="it-IT" sz="4400" dirty="0"/>
              <a:t>La presente Convenzione, conclusa a Oslo, Norvegia, il 18 settembre 1997, sarà aperta alla firma a Ottawa, Canada, da parte di </a:t>
            </a:r>
            <a:r>
              <a:rPr lang="it-IT" sz="4400" b="1" dirty="0"/>
              <a:t>tutti gli Stati </a:t>
            </a:r>
            <a:r>
              <a:rPr lang="it-IT" sz="4400" dirty="0"/>
              <a:t>a partire dal 3 dicembre 1997 […].</a:t>
            </a:r>
          </a:p>
          <a:p>
            <a:pPr marL="0" indent="0" algn="just">
              <a:buNone/>
            </a:pPr>
            <a:endParaRPr lang="it-IT" sz="4400" dirty="0"/>
          </a:p>
          <a:p>
            <a:pPr marL="0" indent="0" algn="just">
              <a:buNone/>
            </a:pPr>
            <a:r>
              <a:rPr lang="it-IT" sz="4400" dirty="0"/>
              <a:t>Sarà aperta all'adesione di qualsiasi Stato che non abbia ancora firmato la Convenzione.</a:t>
            </a:r>
          </a:p>
          <a:p>
            <a:pPr marL="0" indent="0" algn="just">
              <a:buNone/>
            </a:pPr>
            <a:endParaRPr lang="it-IT" sz="4400" dirty="0"/>
          </a:p>
        </p:txBody>
      </p:sp>
      <p:sp>
        <p:nvSpPr>
          <p:cNvPr id="7" name="Segnaposto numero diapositiva 6">
            <a:extLst>
              <a:ext uri="{FF2B5EF4-FFF2-40B4-BE49-F238E27FC236}">
                <a16:creationId xmlns:a16="http://schemas.microsoft.com/office/drawing/2014/main" id="{E710DBDB-4FB0-1514-8899-B8A05F35D6F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C3A67549-1C38-B5AD-7581-6F03C72487F9}"/>
              </a:ext>
            </a:extLst>
          </p:cNvPr>
          <p:cNvSpPr txBox="1"/>
          <p:nvPr/>
        </p:nvSpPr>
        <p:spPr>
          <a:xfrm>
            <a:off x="1154243" y="396534"/>
            <a:ext cx="9923488" cy="1323439"/>
          </a:xfrm>
          <a:prstGeom prst="rect">
            <a:avLst/>
          </a:prstGeom>
          <a:noFill/>
        </p:spPr>
        <p:txBody>
          <a:bodyPr wrap="square">
            <a:spAutoFit/>
          </a:bodyPr>
          <a:lstStyle/>
          <a:p>
            <a:pPr lvl="0" algn="ctr">
              <a:defRPr/>
            </a:pPr>
            <a:r>
              <a:rPr lang="it-IT" sz="4000" dirty="0"/>
              <a:t>Convenzione sul divieto delle mine antiuomo (1997), Articoli 15 e 16</a:t>
            </a:r>
            <a:endPar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6176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BB83E1-E37F-A431-F298-5BEA83BAA4DF}"/>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97347AF-BA9F-1D92-0EAA-8F08309D6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2BA334C-9706-C1F4-1102-E0E6B1079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A9A14197-676D-561A-14CA-4234554E58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A139F273-47AD-15CC-CAF4-3C25A9946752}"/>
              </a:ext>
            </a:extLst>
          </p:cNvPr>
          <p:cNvSpPr>
            <a:spLocks noGrp="1"/>
          </p:cNvSpPr>
          <p:nvPr>
            <p:ph sz="half" idx="1"/>
          </p:nvPr>
        </p:nvSpPr>
        <p:spPr>
          <a:xfrm>
            <a:off x="838200" y="1632857"/>
            <a:ext cx="10515600" cy="5088618"/>
          </a:xfrm>
        </p:spPr>
        <p:txBody>
          <a:bodyPr vert="horz" lIns="91440" tIns="45720" rIns="91440" bIns="45720" rtlCol="0">
            <a:normAutofit fontScale="92500" lnSpcReduction="10000"/>
          </a:bodyPr>
          <a:lstStyle/>
          <a:p>
            <a:pPr marL="0" indent="0" algn="just">
              <a:buNone/>
            </a:pPr>
            <a:endParaRPr lang="it-IT" sz="4400" dirty="0"/>
          </a:p>
          <a:p>
            <a:pPr marL="0" indent="0" algn="just">
              <a:buNone/>
            </a:pPr>
            <a:r>
              <a:rPr lang="it-IT" sz="4400" dirty="0"/>
              <a:t>La presente Convenzione è aperta alla firma di </a:t>
            </a:r>
            <a:r>
              <a:rPr lang="it-IT" sz="4400" b="1" dirty="0"/>
              <a:t>tutti gli Stati membri delle Nazioni Unite o di una qualsiasi delle agenzie specializzate </a:t>
            </a:r>
            <a:r>
              <a:rPr lang="it-IT" sz="4400" dirty="0"/>
              <a:t>o dell'Agenzia internazionale per l'energia atomica o parti dello Statuto della Corte internazionale di giustizia, </a:t>
            </a:r>
            <a:r>
              <a:rPr lang="it-IT" sz="4400" b="1" dirty="0"/>
              <a:t>nonché di qualsiasi altro Stato invitato dall'Assemblea generale delle Nazioni Unite a diventare parte della Convenzione</a:t>
            </a:r>
            <a:r>
              <a:rPr lang="it-IT" sz="4400" dirty="0"/>
              <a:t>.</a:t>
            </a:r>
          </a:p>
        </p:txBody>
      </p:sp>
      <p:sp>
        <p:nvSpPr>
          <p:cNvPr id="7" name="Segnaposto numero diapositiva 6">
            <a:extLst>
              <a:ext uri="{FF2B5EF4-FFF2-40B4-BE49-F238E27FC236}">
                <a16:creationId xmlns:a16="http://schemas.microsoft.com/office/drawing/2014/main" id="{D9FC1682-4C7E-2421-64D6-747D73501A6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5D27AC63-904C-8B00-0D3F-0B10060F2C05}"/>
              </a:ext>
            </a:extLst>
          </p:cNvPr>
          <p:cNvSpPr txBox="1"/>
          <p:nvPr/>
        </p:nvSpPr>
        <p:spPr>
          <a:xfrm>
            <a:off x="1154243" y="396534"/>
            <a:ext cx="9923488" cy="1323439"/>
          </a:xfrm>
          <a:prstGeom prst="rect">
            <a:avLst/>
          </a:prstGeom>
          <a:noFill/>
        </p:spPr>
        <p:txBody>
          <a:bodyPr wrap="square">
            <a:spAutoFit/>
          </a:bodyPr>
          <a:lstStyle/>
          <a:p>
            <a:pPr lvl="0" algn="ctr">
              <a:defRPr/>
            </a:pPr>
            <a:r>
              <a:rPr lang="it-IT" sz="4000" dirty="0"/>
              <a:t>Convenzione di Vienna sul diritto dei trattati (1969), Articolo 81</a:t>
            </a:r>
            <a:endPar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4860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C7D4F8-C0AD-15FC-114E-B88BFEB21A13}"/>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6951C19-A29C-3CFA-F6FC-AA006093E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058A0ACD-26EF-0F31-2996-ACA0C308E9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F18F7388-3F13-51EF-C187-0EA2A601F6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098DA751-3787-B5FE-FF53-204FD7EB527F}"/>
              </a:ext>
            </a:extLst>
          </p:cNvPr>
          <p:cNvSpPr>
            <a:spLocks noGrp="1"/>
          </p:cNvSpPr>
          <p:nvPr>
            <p:ph sz="half" idx="1"/>
          </p:nvPr>
        </p:nvSpPr>
        <p:spPr>
          <a:xfrm>
            <a:off x="838200" y="1360714"/>
            <a:ext cx="10515600" cy="5360761"/>
          </a:xfrm>
        </p:spPr>
        <p:txBody>
          <a:bodyPr vert="horz" lIns="91440" tIns="45720" rIns="91440" bIns="45720" rtlCol="0">
            <a:normAutofit/>
          </a:bodyPr>
          <a:lstStyle/>
          <a:p>
            <a:pPr marL="0" indent="0" algn="just">
              <a:buNone/>
            </a:pPr>
            <a:endParaRPr lang="it-IT" sz="4000" dirty="0"/>
          </a:p>
          <a:p>
            <a:pPr marL="0" indent="0" algn="just">
              <a:buNone/>
            </a:pPr>
            <a:r>
              <a:rPr lang="it-IT" sz="4000" dirty="0"/>
              <a:t>L'Assemblea Generale ritiene che il Segretario Generale, nell'esercizio delle sue funzioni di depositario di una convenzione con una clausola «tutti gli Stati», </a:t>
            </a:r>
            <a:r>
              <a:rPr lang="it-IT" sz="4000" b="1" dirty="0"/>
              <a:t>seguirà la prassi dell'Assemblea nell'attuazione di tale clausola e, ove opportuno, richiederà il parere dell'Assemblea prima di ricevere una firma o uno strumento di ratifica o adesione</a:t>
            </a:r>
            <a:r>
              <a:rPr lang="it-IT" sz="4000" dirty="0"/>
              <a:t>.</a:t>
            </a:r>
          </a:p>
        </p:txBody>
      </p:sp>
      <p:sp>
        <p:nvSpPr>
          <p:cNvPr id="7" name="Segnaposto numero diapositiva 6">
            <a:extLst>
              <a:ext uri="{FF2B5EF4-FFF2-40B4-BE49-F238E27FC236}">
                <a16:creationId xmlns:a16="http://schemas.microsoft.com/office/drawing/2014/main" id="{3C0041C9-7BB9-608B-71A8-6392E0718FA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D2750266-5A17-2B35-D938-B7670BE11E67}"/>
              </a:ext>
            </a:extLst>
          </p:cNvPr>
          <p:cNvSpPr txBox="1"/>
          <p:nvPr/>
        </p:nvSpPr>
        <p:spPr>
          <a:xfrm>
            <a:off x="936171" y="396534"/>
            <a:ext cx="10297886" cy="707886"/>
          </a:xfrm>
          <a:prstGeom prst="rect">
            <a:avLst/>
          </a:prstGeom>
          <a:noFill/>
        </p:spPr>
        <p:txBody>
          <a:bodyPr wrap="square">
            <a:spAutoFit/>
          </a:bodyPr>
          <a:lstStyle/>
          <a:p>
            <a:pPr lvl="0" algn="ctr">
              <a:defRPr/>
            </a:pPr>
            <a:r>
              <a:rPr lang="it-IT" sz="4000" dirty="0" err="1"/>
              <a:t>Ris</a:t>
            </a:r>
            <a:r>
              <a:rPr lang="it-IT" sz="4000" dirty="0"/>
              <a:t>. Assemblea generale 14 dicembre 1973</a:t>
            </a:r>
            <a:endPar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5714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E50F6F-B173-2177-5303-1F33A13D212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4548701-B094-1D98-F1B5-BAB3F2021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6CCBB04-B2C4-D952-B5B6-8E00D3F48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C10882FE-9DFC-E74C-0EF9-DF62DE19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661449D2-5BA0-A1B8-2153-B938616168FB}"/>
              </a:ext>
            </a:extLst>
          </p:cNvPr>
          <p:cNvSpPr>
            <a:spLocks noGrp="1"/>
          </p:cNvSpPr>
          <p:nvPr>
            <p:ph sz="half" idx="1"/>
          </p:nvPr>
        </p:nvSpPr>
        <p:spPr>
          <a:xfrm>
            <a:off x="838200" y="1632857"/>
            <a:ext cx="10515600" cy="5088618"/>
          </a:xfrm>
        </p:spPr>
        <p:txBody>
          <a:bodyPr vert="horz" lIns="91440" tIns="45720" rIns="91440" bIns="45720" rtlCol="0">
            <a:normAutofit/>
          </a:bodyPr>
          <a:lstStyle/>
          <a:p>
            <a:pPr marL="0" indent="0" algn="just">
              <a:buNone/>
            </a:pPr>
            <a:endParaRPr lang="it-IT" sz="4400" dirty="0"/>
          </a:p>
          <a:p>
            <a:pPr marL="0" indent="0" algn="just">
              <a:buNone/>
            </a:pPr>
            <a:endParaRPr lang="it-IT" sz="4400" dirty="0"/>
          </a:p>
          <a:p>
            <a:pPr marL="0" indent="0" algn="just">
              <a:buNone/>
            </a:pPr>
            <a:r>
              <a:rPr lang="it-IT" sz="4400" dirty="0"/>
              <a:t>3. Il presente Statuto è aperto all’</a:t>
            </a:r>
            <a:r>
              <a:rPr lang="it-IT" sz="4400" b="1" dirty="0"/>
              <a:t>adesione di tutti gli Stati</a:t>
            </a:r>
            <a:r>
              <a:rPr lang="it-IT" sz="4400" dirty="0"/>
              <a:t>. Gli strumenti di adesione devono essere depositati presso il Segretario generale delle Nazioni Unite.</a:t>
            </a:r>
          </a:p>
        </p:txBody>
      </p:sp>
      <p:sp>
        <p:nvSpPr>
          <p:cNvPr id="7" name="Segnaposto numero diapositiva 6">
            <a:extLst>
              <a:ext uri="{FF2B5EF4-FFF2-40B4-BE49-F238E27FC236}">
                <a16:creationId xmlns:a16="http://schemas.microsoft.com/office/drawing/2014/main" id="{1FEA9402-3AD6-CF94-8E29-571E4C49EBD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5210529B-8553-B8C1-34D1-7367837F1A01}"/>
              </a:ext>
            </a:extLst>
          </p:cNvPr>
          <p:cNvSpPr txBox="1"/>
          <p:nvPr/>
        </p:nvSpPr>
        <p:spPr>
          <a:xfrm>
            <a:off x="1154243" y="396534"/>
            <a:ext cx="9923488" cy="1323439"/>
          </a:xfrm>
          <a:prstGeom prst="rect">
            <a:avLst/>
          </a:prstGeom>
          <a:noFill/>
        </p:spPr>
        <p:txBody>
          <a:bodyPr wrap="square">
            <a:spAutoFit/>
          </a:bodyPr>
          <a:lstStyle/>
          <a:p>
            <a:pPr lvl="0" algn="ctr">
              <a:defRPr/>
            </a:pPr>
            <a:r>
              <a:rPr lang="it-IT" sz="4000" dirty="0"/>
              <a:t>Statuto di Roma della CPI (1998)</a:t>
            </a:r>
          </a:p>
          <a:p>
            <a:pPr lvl="0" algn="ctr">
              <a:defRPr/>
            </a:pPr>
            <a:r>
              <a:rPr lang="it-IT" sz="4000" dirty="0"/>
              <a:t>Articolo 125</a:t>
            </a:r>
            <a:endPar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3914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BCF37B-5362-965C-F933-488A7F58AEEF}"/>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3C2A8E4-FD4F-D9AE-ACCC-515621D13F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D0BCEBDB-2786-A469-5869-039215C8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B153D8C4-65D3-2E12-CF50-D099AC895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3DC8DABE-9B3E-B18D-2346-3BAD1D149FD7}"/>
              </a:ext>
            </a:extLst>
          </p:cNvPr>
          <p:cNvSpPr>
            <a:spLocks noGrp="1"/>
          </p:cNvSpPr>
          <p:nvPr>
            <p:ph sz="half" idx="1"/>
          </p:nvPr>
        </p:nvSpPr>
        <p:spPr>
          <a:xfrm>
            <a:off x="838200" y="1632857"/>
            <a:ext cx="10515600" cy="5088618"/>
          </a:xfrm>
        </p:spPr>
        <p:txBody>
          <a:bodyPr vert="horz" lIns="91440" tIns="45720" rIns="91440" bIns="45720" rtlCol="0">
            <a:normAutofit fontScale="77500" lnSpcReduction="20000"/>
          </a:bodyPr>
          <a:lstStyle/>
          <a:p>
            <a:pPr marL="0" indent="0" algn="just">
              <a:buNone/>
            </a:pPr>
            <a:endParaRPr lang="it-IT" sz="4400" dirty="0"/>
          </a:p>
          <a:p>
            <a:pPr marL="0" indent="0" algn="just">
              <a:buNone/>
            </a:pPr>
            <a:r>
              <a:rPr lang="it-IT" sz="4400" dirty="0"/>
              <a:t>97. Per quanto riguarda lo Statuto di Roma, l'articolo 125(3) dello Statuto prevede che «lo Statuto è aperto all'adesione di tutti gli Stati» e né tale disposizione né alcuna altra disposizione dei testi giuridici della Corte impone criteri aggiuntivi o qualifica in altro modo l'adesione allo Statuto. Pertanto, </a:t>
            </a:r>
            <a:r>
              <a:rPr lang="it-IT" sz="4400" b="1" dirty="0"/>
              <a:t>una determinazione dell'Assemblea generale delle Nazioni Unite rende un'entità idonea ad aderire allo Statuto ai sensi dell'articolo 125 dello Statuto </a:t>
            </a:r>
            <a:r>
              <a:rPr lang="it-IT" sz="4400" dirty="0"/>
              <a:t>e la notifica di deposito da parte del Segretario generale delle Nazioni Unite si limita a dare effetto alla determinazione dell'Assemblea generale delle Nazioni Unite.</a:t>
            </a:r>
          </a:p>
        </p:txBody>
      </p:sp>
      <p:sp>
        <p:nvSpPr>
          <p:cNvPr id="7" name="Segnaposto numero diapositiva 6">
            <a:extLst>
              <a:ext uri="{FF2B5EF4-FFF2-40B4-BE49-F238E27FC236}">
                <a16:creationId xmlns:a16="http://schemas.microsoft.com/office/drawing/2014/main" id="{29AB38DB-0CA2-4E1B-F3D0-F645EB42EFB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5F79E501-A34D-43B6-5E91-4D66D483C70E}"/>
              </a:ext>
            </a:extLst>
          </p:cNvPr>
          <p:cNvSpPr txBox="1"/>
          <p:nvPr/>
        </p:nvSpPr>
        <p:spPr>
          <a:xfrm>
            <a:off x="1154243" y="396534"/>
            <a:ext cx="9923488" cy="1323439"/>
          </a:xfrm>
          <a:prstGeom prst="rect">
            <a:avLst/>
          </a:prstGeom>
          <a:noFill/>
        </p:spPr>
        <p:txBody>
          <a:bodyPr wrap="square">
            <a:spAutoFit/>
          </a:bodyPr>
          <a:lstStyle/>
          <a:p>
            <a:pPr lvl="0" algn="ctr">
              <a:defRPr/>
            </a:pPr>
            <a:r>
              <a:rPr lang="it-IT" sz="4000" dirty="0"/>
              <a:t>Camera preliminare I, </a:t>
            </a:r>
            <a:r>
              <a:rPr lang="it-IT" sz="4000" i="1" dirty="0"/>
              <a:t>Situazione in Palestina</a:t>
            </a:r>
            <a:r>
              <a:rPr lang="it-IT" sz="4000" dirty="0"/>
              <a:t> ICC-01/18 – 5 febbraio 2021</a:t>
            </a:r>
            <a:endPar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6599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EEF9E2-9256-8C67-C55D-DCF44094CA6C}"/>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4EC84ED-9B32-91C9-EAF8-1C9A74034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7E7471F-3BF3-669F-9BD6-91DB07116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DA20F971-10D0-C495-26E5-11962B08B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528B5A98-6B6C-EEC6-CF3A-0A91551F52E9}"/>
              </a:ext>
            </a:extLst>
          </p:cNvPr>
          <p:cNvSpPr>
            <a:spLocks noGrp="1"/>
          </p:cNvSpPr>
          <p:nvPr>
            <p:ph sz="half" idx="1"/>
          </p:nvPr>
        </p:nvSpPr>
        <p:spPr>
          <a:xfrm>
            <a:off x="838200" y="1632857"/>
            <a:ext cx="10515600" cy="5225142"/>
          </a:xfrm>
        </p:spPr>
        <p:txBody>
          <a:bodyPr vert="horz" lIns="91440" tIns="45720" rIns="91440" bIns="45720" rtlCol="0">
            <a:normAutofit fontScale="92500" lnSpcReduction="20000"/>
          </a:bodyPr>
          <a:lstStyle/>
          <a:p>
            <a:pPr marL="0" indent="0" algn="just">
              <a:buNone/>
            </a:pPr>
            <a:endParaRPr lang="it-IT" sz="4400" dirty="0"/>
          </a:p>
          <a:p>
            <a:pPr marL="0" indent="0" algn="just">
              <a:buNone/>
            </a:pPr>
            <a:r>
              <a:rPr lang="it-IT" sz="4400" dirty="0"/>
              <a:t>102. […] </a:t>
            </a:r>
            <a:r>
              <a:rPr lang="it-IT" sz="4400" b="1" dirty="0"/>
              <a:t>indipendentemente dallo status della Palestina ai sensi del diritto internazionale generale, la sua adesione allo Statuto ha seguito la procedura corretta e ordinaria</a:t>
            </a:r>
            <a:r>
              <a:rPr lang="it-IT" sz="4400" dirty="0"/>
              <a:t>, come previsto dall'articolo 125(3) dello Statuto. A tale riguardo, secondo la Camera, una volta soddisfatte le condizioni per l'adesione ai sensi dell'articolo 125 dello Statuto, l'effetto […] è che lo Statuto entra automaticamente in vigore per un nuovo Stato parte.</a:t>
            </a:r>
          </a:p>
        </p:txBody>
      </p:sp>
      <p:sp>
        <p:nvSpPr>
          <p:cNvPr id="7" name="Segnaposto numero diapositiva 6">
            <a:extLst>
              <a:ext uri="{FF2B5EF4-FFF2-40B4-BE49-F238E27FC236}">
                <a16:creationId xmlns:a16="http://schemas.microsoft.com/office/drawing/2014/main" id="{758D3143-A698-9BBB-3C84-607EE734B04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CBD2A08A-3787-A504-9742-FFD443919BF8}"/>
              </a:ext>
            </a:extLst>
          </p:cNvPr>
          <p:cNvSpPr txBox="1"/>
          <p:nvPr/>
        </p:nvSpPr>
        <p:spPr>
          <a:xfrm>
            <a:off x="1154243" y="396534"/>
            <a:ext cx="9923488" cy="1323439"/>
          </a:xfrm>
          <a:prstGeom prst="rect">
            <a:avLst/>
          </a:prstGeom>
          <a:noFill/>
        </p:spPr>
        <p:txBody>
          <a:bodyPr wrap="square">
            <a:spAutoFit/>
          </a:bodyPr>
          <a:lstStyle/>
          <a:p>
            <a:pPr lvl="0" algn="ctr">
              <a:defRPr/>
            </a:pPr>
            <a:r>
              <a:rPr lang="it-IT" sz="4000" dirty="0"/>
              <a:t>Camera preliminare I, </a:t>
            </a:r>
            <a:r>
              <a:rPr lang="it-IT" sz="4000" i="1" dirty="0"/>
              <a:t>Situazione in Palestina</a:t>
            </a:r>
            <a:r>
              <a:rPr lang="it-IT" sz="4000" dirty="0"/>
              <a:t> ICC-01/18 – 5 febbraio 2021</a:t>
            </a:r>
            <a:endPar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2135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BD66EB-FE17-D4AF-2F98-43655CE4694A}"/>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F089F53-027F-4CF5-EC99-FF51F36AE1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6D671527-3E3C-C5E1-BCB2-B1B7E9D19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CDFFFAE0-1534-1836-6D37-27E6A7A8C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3AA2A3A3-2635-0ED1-E1A6-D4F83609C29E}"/>
              </a:ext>
            </a:extLst>
          </p:cNvPr>
          <p:cNvSpPr>
            <a:spLocks noGrp="1"/>
          </p:cNvSpPr>
          <p:nvPr>
            <p:ph sz="half" idx="1"/>
          </p:nvPr>
        </p:nvSpPr>
        <p:spPr>
          <a:xfrm>
            <a:off x="838200" y="1632857"/>
            <a:ext cx="10515600" cy="4828609"/>
          </a:xfrm>
        </p:spPr>
        <p:txBody>
          <a:bodyPr vert="horz" lIns="91440" tIns="45720" rIns="91440" bIns="45720" rtlCol="0">
            <a:normAutofit/>
          </a:bodyPr>
          <a:lstStyle/>
          <a:p>
            <a:pPr marL="0" indent="0" algn="just">
              <a:buNone/>
            </a:pPr>
            <a:endParaRPr lang="it-IT" sz="4400" dirty="0"/>
          </a:p>
          <a:p>
            <a:pPr marL="0" indent="0" algn="just">
              <a:buNone/>
            </a:pPr>
            <a:r>
              <a:rPr lang="it-IT" sz="4400" dirty="0"/>
              <a:t>112. Di conseguenza, secondo la Camera, […] </a:t>
            </a:r>
            <a:r>
              <a:rPr lang="it-IT" sz="4400" b="1" dirty="0"/>
              <a:t>la Palestina è </a:t>
            </a:r>
            <a:r>
              <a:rPr lang="it-IT" sz="4400" dirty="0"/>
              <a:t>quindi uno Stato parte dello Statuto e, di conseguenza, </a:t>
            </a:r>
            <a:r>
              <a:rPr lang="it-IT" sz="4400" b="1" dirty="0"/>
              <a:t>uno “Stato” ai fini dell’articolo 12(2)(a) dello Statuto</a:t>
            </a:r>
            <a:r>
              <a:rPr lang="it-IT" sz="4400" dirty="0"/>
              <a:t>. Tali questioni sono state risolte con l’adesione della Palestina allo Statuto.</a:t>
            </a:r>
          </a:p>
        </p:txBody>
      </p:sp>
      <p:sp>
        <p:nvSpPr>
          <p:cNvPr id="7" name="Segnaposto numero diapositiva 6">
            <a:extLst>
              <a:ext uri="{FF2B5EF4-FFF2-40B4-BE49-F238E27FC236}">
                <a16:creationId xmlns:a16="http://schemas.microsoft.com/office/drawing/2014/main" id="{32EE0649-F0B0-4FFE-0060-6472BB40F52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8FE72894-BCD7-7DF4-5C86-29DA75FAF293}"/>
              </a:ext>
            </a:extLst>
          </p:cNvPr>
          <p:cNvSpPr txBox="1"/>
          <p:nvPr/>
        </p:nvSpPr>
        <p:spPr>
          <a:xfrm>
            <a:off x="1154243" y="396534"/>
            <a:ext cx="9923488" cy="1323439"/>
          </a:xfrm>
          <a:prstGeom prst="rect">
            <a:avLst/>
          </a:prstGeom>
          <a:noFill/>
        </p:spPr>
        <p:txBody>
          <a:bodyPr wrap="square">
            <a:spAutoFit/>
          </a:bodyPr>
          <a:lstStyle/>
          <a:p>
            <a:pPr lvl="0" algn="ctr">
              <a:defRPr/>
            </a:pPr>
            <a:r>
              <a:rPr lang="it-IT" sz="4000" dirty="0"/>
              <a:t>Camera preliminare I, </a:t>
            </a:r>
            <a:r>
              <a:rPr lang="it-IT" sz="4000" i="1" dirty="0"/>
              <a:t>Situazione in Palestina</a:t>
            </a:r>
            <a:r>
              <a:rPr lang="it-IT" sz="4000" dirty="0"/>
              <a:t> ICC-01/18 – 5 febbraio 2021</a:t>
            </a:r>
            <a:endPar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849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magine 2">
            <a:extLst>
              <a:ext uri="{FF2B5EF4-FFF2-40B4-BE49-F238E27FC236}">
                <a16:creationId xmlns:a16="http://schemas.microsoft.com/office/drawing/2014/main" id="{A8324722-B448-52AC-ED53-FE11E40A4E37}"/>
              </a:ext>
            </a:extLst>
          </p:cNvPr>
          <p:cNvPicPr>
            <a:picLocks noChangeAspect="1"/>
          </p:cNvPicPr>
          <p:nvPr/>
        </p:nvPicPr>
        <p:blipFill>
          <a:blip r:embed="rId3"/>
          <a:srcRect l="3093" r="1" b="1"/>
          <a:stretch/>
        </p:blipFill>
        <p:spPr>
          <a:xfrm>
            <a:off x="20" y="1282"/>
            <a:ext cx="12191980" cy="6856718"/>
          </a:xfrm>
          <a:prstGeom prst="rect">
            <a:avLst/>
          </a:prstGeom>
        </p:spPr>
      </p:pic>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D589A36-170F-7348-BCDB-23CF9D860473}" type="slidenum">
              <a:rPr lang="en-US">
                <a:solidFill>
                  <a:srgbClr val="FFFFFF"/>
                </a:solidFill>
              </a:rPr>
              <a:pPr>
                <a:spcAft>
                  <a:spcPts val="600"/>
                </a:spcAft>
                <a:defRPr/>
              </a:pPr>
              <a:t>5</a:t>
            </a:fld>
            <a:endParaRPr lang="en-US">
              <a:solidFill>
                <a:srgbClr val="FFFFFF"/>
              </a:solidFill>
            </a:endParaRPr>
          </a:p>
        </p:txBody>
      </p:sp>
    </p:spTree>
    <p:extLst>
      <p:ext uri="{BB962C8B-B14F-4D97-AF65-F5344CB8AC3E}">
        <p14:creationId xmlns:p14="http://schemas.microsoft.com/office/powerpoint/2010/main" val="42144730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ADB2ED-7DCF-49D7-5767-690BA5449FBA}"/>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A2A2C2E-87EF-413B-08BF-65326AE78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D6F945D1-BCAB-5230-6A13-2859527EF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91FE5AFD-F124-B909-DBFF-B377774EC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691488FF-F189-D866-E0E2-9A4B377331F7}"/>
              </a:ext>
            </a:extLst>
          </p:cNvPr>
          <p:cNvSpPr>
            <a:spLocks noGrp="1"/>
          </p:cNvSpPr>
          <p:nvPr>
            <p:ph sz="half" idx="1"/>
          </p:nvPr>
        </p:nvSpPr>
        <p:spPr>
          <a:xfrm>
            <a:off x="838200" y="1632857"/>
            <a:ext cx="10515600" cy="4828609"/>
          </a:xfrm>
        </p:spPr>
        <p:txBody>
          <a:bodyPr vert="horz" lIns="91440" tIns="45720" rIns="91440" bIns="45720" rtlCol="0">
            <a:normAutofit fontScale="85000" lnSpcReduction="20000"/>
          </a:bodyPr>
          <a:lstStyle/>
          <a:p>
            <a:pPr marL="0" indent="0" algn="just">
              <a:buNone/>
            </a:pPr>
            <a:endParaRPr lang="it-IT" sz="4400" dirty="0"/>
          </a:p>
          <a:p>
            <a:pPr marL="0" indent="0" algn="just">
              <a:buNone/>
            </a:pPr>
            <a:r>
              <a:rPr lang="it-IT" sz="4400" dirty="0"/>
              <a:t>113. Al fine di evitare qualsiasi malinteso, la Camera desidera sottolineare che le presenti conclusioni non pregiudicano alcuna questione di diritto internazionale derivante dagli eventi della Situazione in Palestina che non rientra nella giurisdizione della Corte. In particolare, pronunciandosi sulla portata territoriale della propria giurisdizione, la Camera non sta né decidendo su una controversia di confine ai sensi del diritto internazionale né pregiudicando la questione di eventuali confini futuri.</a:t>
            </a:r>
          </a:p>
        </p:txBody>
      </p:sp>
      <p:sp>
        <p:nvSpPr>
          <p:cNvPr id="7" name="Segnaposto numero diapositiva 6">
            <a:extLst>
              <a:ext uri="{FF2B5EF4-FFF2-40B4-BE49-F238E27FC236}">
                <a16:creationId xmlns:a16="http://schemas.microsoft.com/office/drawing/2014/main" id="{470BD7DC-747D-1FBD-2EE5-ADA4AD7E516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8C091295-5C8F-BF92-B54C-AB39581C037E}"/>
              </a:ext>
            </a:extLst>
          </p:cNvPr>
          <p:cNvSpPr txBox="1"/>
          <p:nvPr/>
        </p:nvSpPr>
        <p:spPr>
          <a:xfrm>
            <a:off x="1154243" y="396534"/>
            <a:ext cx="9923488" cy="1323439"/>
          </a:xfrm>
          <a:prstGeom prst="rect">
            <a:avLst/>
          </a:prstGeom>
          <a:noFill/>
        </p:spPr>
        <p:txBody>
          <a:bodyPr wrap="square">
            <a:spAutoFit/>
          </a:bodyPr>
          <a:lstStyle/>
          <a:p>
            <a:pPr lvl="0" algn="ctr">
              <a:defRPr/>
            </a:pPr>
            <a:r>
              <a:rPr lang="it-IT" sz="4000" dirty="0"/>
              <a:t>Camera preliminare I, </a:t>
            </a:r>
            <a:r>
              <a:rPr lang="it-IT" sz="4000" i="1" dirty="0"/>
              <a:t>Situazione in Palestina</a:t>
            </a:r>
            <a:r>
              <a:rPr lang="it-IT" sz="4000" dirty="0"/>
              <a:t> ICC-01/18 – 5 febbraio 2021</a:t>
            </a:r>
            <a:endPar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314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87CFE86-1A18-C021-33B4-072E826F8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11DDE44-DF33-C647-2DF3-C9962BBCF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EE777B1A-0277-3630-2AAB-0298A5B15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1564D8DE-84ED-FDD2-7048-1C0864FC6C60}"/>
              </a:ext>
            </a:extLst>
          </p:cNvPr>
          <p:cNvSpPr>
            <a:spLocks noGrp="1"/>
          </p:cNvSpPr>
          <p:nvPr>
            <p:ph sz="half" idx="1"/>
          </p:nvPr>
        </p:nvSpPr>
        <p:spPr>
          <a:xfrm>
            <a:off x="838200" y="891252"/>
            <a:ext cx="10515600" cy="5285712"/>
          </a:xfrm>
        </p:spPr>
        <p:txBody>
          <a:bodyPr vert="horz" lIns="91440" tIns="45720" rIns="91440" bIns="45720" rtlCol="0">
            <a:normAutofit/>
          </a:bodyPr>
          <a:lstStyle/>
          <a:p>
            <a:pPr marL="0" indent="0" algn="just">
              <a:buNone/>
            </a:pPr>
            <a:endParaRPr lang="it-IT" sz="4400" i="1" dirty="0"/>
          </a:p>
          <a:p>
            <a:pPr marL="0" indent="0" algn="ctr">
              <a:buNone/>
            </a:pPr>
            <a:endParaRPr lang="it-IT" sz="4800" b="1" dirty="0"/>
          </a:p>
          <a:p>
            <a:pPr marL="0" indent="0" algn="ctr">
              <a:buNone/>
            </a:pPr>
            <a:r>
              <a:rPr lang="it-IT" sz="4800" b="1" dirty="0"/>
              <a:t>teoria «costitutiva»</a:t>
            </a:r>
          </a:p>
          <a:p>
            <a:pPr marL="0" indent="0" algn="ctr">
              <a:buNone/>
            </a:pPr>
            <a:r>
              <a:rPr lang="it-IT" sz="4800" i="1" dirty="0"/>
              <a:t>=</a:t>
            </a:r>
          </a:p>
          <a:p>
            <a:pPr marL="0" indent="0" algn="ctr">
              <a:buNone/>
            </a:pPr>
            <a:r>
              <a:rPr lang="it-IT" sz="4800" i="1" dirty="0"/>
              <a:t>riconoscimento crea statualità</a:t>
            </a:r>
            <a:endParaRPr lang="it-IT" sz="4400" i="1" dirty="0"/>
          </a:p>
        </p:txBody>
      </p:sp>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849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magine 1">
            <a:extLst>
              <a:ext uri="{FF2B5EF4-FFF2-40B4-BE49-F238E27FC236}">
                <a16:creationId xmlns:a16="http://schemas.microsoft.com/office/drawing/2014/main" id="{977BE081-47E1-94A9-9F91-94AB7C2D77D1}"/>
              </a:ext>
            </a:extLst>
          </p:cNvPr>
          <p:cNvPicPr>
            <a:picLocks noChangeAspect="1"/>
          </p:cNvPicPr>
          <p:nvPr/>
        </p:nvPicPr>
        <p:blipFill>
          <a:blip r:embed="rId3"/>
          <a:srcRect l="6576" r="3185"/>
          <a:stretch/>
        </p:blipFill>
        <p:spPr>
          <a:xfrm>
            <a:off x="20" y="1282"/>
            <a:ext cx="12191980" cy="6856718"/>
          </a:xfrm>
          <a:prstGeom prst="rect">
            <a:avLst/>
          </a:prstGeom>
        </p:spPr>
      </p:pic>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D589A36-170F-7348-BCDB-23CF9D860473}" type="slidenum">
              <a:rPr lang="en-US">
                <a:solidFill>
                  <a:srgbClr val="FFFFFF"/>
                </a:solidFill>
              </a:rPr>
              <a:pPr>
                <a:spcAft>
                  <a:spcPts val="600"/>
                </a:spcAft>
                <a:defRPr/>
              </a:pPr>
              <a:t>7</a:t>
            </a:fld>
            <a:endParaRPr lang="en-US">
              <a:solidFill>
                <a:srgbClr val="FFFFFF"/>
              </a:solidFill>
            </a:endParaRPr>
          </a:p>
        </p:txBody>
      </p:sp>
    </p:spTree>
    <p:extLst>
      <p:ext uri="{BB962C8B-B14F-4D97-AF65-F5344CB8AC3E}">
        <p14:creationId xmlns:p14="http://schemas.microsoft.com/office/powerpoint/2010/main" val="1659230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87CFE86-1A18-C021-33B4-072E826F8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11DDE44-DF33-C647-2DF3-C9962BBCF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EE777B1A-0277-3630-2AAB-0298A5B15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1564D8DE-84ED-FDD2-7048-1C0864FC6C60}"/>
              </a:ext>
            </a:extLst>
          </p:cNvPr>
          <p:cNvSpPr>
            <a:spLocks noGrp="1"/>
          </p:cNvSpPr>
          <p:nvPr>
            <p:ph sz="half" idx="1"/>
          </p:nvPr>
        </p:nvSpPr>
        <p:spPr>
          <a:xfrm>
            <a:off x="653143" y="238999"/>
            <a:ext cx="10515600" cy="5127658"/>
          </a:xfrm>
        </p:spPr>
        <p:txBody>
          <a:bodyPr vert="horz" lIns="91440" tIns="45720" rIns="91440" bIns="45720" rtlCol="0">
            <a:normAutofit fontScale="92500" lnSpcReduction="20000"/>
          </a:bodyPr>
          <a:lstStyle/>
          <a:p>
            <a:pPr marL="514350" indent="-514350" algn="just">
              <a:buFont typeface="Arial" panose="020B0604020202020204" pitchFamily="34" charset="0"/>
              <a:buAutoNum type="arabicPeriod"/>
            </a:pPr>
            <a:endParaRPr lang="it-IT" sz="3600" dirty="0"/>
          </a:p>
          <a:p>
            <a:pPr marL="0" indent="0" algn="just">
              <a:buNone/>
            </a:pPr>
            <a:r>
              <a:rPr lang="it-IT" sz="4400" i="1" dirty="0"/>
              <a:t>Poiché il fondamento del Diritto delle Genti è il consenso comune degli Stati civilizzati, la sola statualità non implica l’appartenenza alla Famiglia delle Nazioni. Gli Stati che ne fanno parte o sono membri originari, poiché il Diritto delle Genti si è sviluppato gradualmente tra di loro attraverso consuetudini e trattati, </a:t>
            </a:r>
            <a:r>
              <a:rPr lang="it-IT" sz="4400" b="1" i="1" dirty="0"/>
              <a:t>oppure sono membri perché riconosciuti dall’insieme degli Stati membri già esistenti al momento della loro nascita</a:t>
            </a:r>
            <a:r>
              <a:rPr lang="it-IT" sz="4400" i="1" dirty="0"/>
              <a:t>.</a:t>
            </a:r>
          </a:p>
        </p:txBody>
      </p:sp>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D538D800-3DBB-5250-3949-462FF7E05B59}"/>
              </a:ext>
            </a:extLst>
          </p:cNvPr>
          <p:cNvSpPr txBox="1"/>
          <p:nvPr/>
        </p:nvSpPr>
        <p:spPr>
          <a:xfrm>
            <a:off x="268663" y="5627033"/>
            <a:ext cx="11284559" cy="707886"/>
          </a:xfrm>
          <a:prstGeom prst="rect">
            <a:avLst/>
          </a:prstGeom>
          <a:noFill/>
        </p:spPr>
        <p:txBody>
          <a:bodyPr wrap="square">
            <a:spAutoFit/>
          </a:bodyPr>
          <a:lstStyle/>
          <a:p>
            <a:pPr algn="ctr">
              <a:defRPr/>
            </a:pPr>
            <a:r>
              <a:rPr lang="it-IT" sz="4000" dirty="0"/>
              <a:t>Lassa Oppenheim, </a:t>
            </a:r>
            <a:r>
              <a:rPr lang="it-IT" sz="4000" i="1" dirty="0"/>
              <a:t>International </a:t>
            </a:r>
            <a:r>
              <a:rPr lang="it-IT" sz="4000" i="1" dirty="0" err="1"/>
              <a:t>Law</a:t>
            </a:r>
            <a:r>
              <a:rPr lang="it-IT" sz="4000" i="1" dirty="0"/>
              <a:t>: A </a:t>
            </a:r>
            <a:r>
              <a:rPr lang="it-IT" sz="4000" i="1" dirty="0" err="1"/>
              <a:t>Treatise</a:t>
            </a:r>
            <a:r>
              <a:rPr lang="it-IT" sz="4000" dirty="0"/>
              <a:t>, 1905</a:t>
            </a:r>
          </a:p>
        </p:txBody>
      </p:sp>
    </p:spTree>
    <p:extLst>
      <p:ext uri="{BB962C8B-B14F-4D97-AF65-F5344CB8AC3E}">
        <p14:creationId xmlns:p14="http://schemas.microsoft.com/office/powerpoint/2010/main" val="2732929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87CFE86-1A18-C021-33B4-072E826F8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11DDE44-DF33-C647-2DF3-C9962BBCF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EE777B1A-0277-3630-2AAB-0298A5B15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1564D8DE-84ED-FDD2-7048-1C0864FC6C60}"/>
              </a:ext>
            </a:extLst>
          </p:cNvPr>
          <p:cNvSpPr>
            <a:spLocks noGrp="1"/>
          </p:cNvSpPr>
          <p:nvPr>
            <p:ph sz="half" idx="1"/>
          </p:nvPr>
        </p:nvSpPr>
        <p:spPr>
          <a:xfrm>
            <a:off x="838200" y="891252"/>
            <a:ext cx="10515600" cy="5285712"/>
          </a:xfrm>
        </p:spPr>
        <p:txBody>
          <a:bodyPr vert="horz" lIns="91440" tIns="45720" rIns="91440" bIns="45720" rtlCol="0">
            <a:normAutofit/>
          </a:bodyPr>
          <a:lstStyle/>
          <a:p>
            <a:pPr marL="0" indent="0" algn="just">
              <a:buNone/>
            </a:pPr>
            <a:r>
              <a:rPr lang="en-US" sz="3400" dirty="0"/>
              <a:t>
</a:t>
            </a:r>
            <a:endParaRPr lang="it-IT" sz="4400" i="1" dirty="0"/>
          </a:p>
          <a:p>
            <a:pPr marL="0" indent="0" algn="ctr">
              <a:buNone/>
            </a:pPr>
            <a:r>
              <a:rPr lang="it-IT" sz="4800" b="1" dirty="0"/>
              <a:t>teoria «dichiarativa»</a:t>
            </a:r>
            <a:br>
              <a:rPr lang="it-IT" sz="4800" dirty="0"/>
            </a:br>
            <a:r>
              <a:rPr lang="it-IT" sz="4800" i="1" dirty="0"/>
              <a:t>=</a:t>
            </a:r>
            <a:br>
              <a:rPr lang="it-IT" sz="4800" i="1" dirty="0"/>
            </a:br>
            <a:r>
              <a:rPr lang="it-IT" sz="4400" i="1" dirty="0"/>
              <a:t>statualità indipendente da riconoscimento</a:t>
            </a:r>
          </a:p>
        </p:txBody>
      </p:sp>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324438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8802</TotalTime>
  <Words>1916</Words>
  <Application>Microsoft Macintosh PowerPoint</Application>
  <PresentationFormat>Widescreen</PresentationFormat>
  <Paragraphs>212</Paragraphs>
  <Slides>50</Slides>
  <Notes>50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50</vt:i4>
      </vt:variant>
    </vt:vector>
  </HeadingPairs>
  <TitlesOfParts>
    <vt:vector size="56" baseType="lpstr">
      <vt:lpstr>Arial</vt:lpstr>
      <vt:lpstr>Calibri</vt:lpstr>
      <vt:lpstr>Calibri Light</vt:lpstr>
      <vt:lpstr>Luiss Sans</vt:lpstr>
      <vt:lpstr>Luiss type</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State in International Law</dc:title>
  <dc:creator>Pierfrancesco Rossi</dc:creator>
  <cp:lastModifiedBy>Pierfrancesco Rossi</cp:lastModifiedBy>
  <cp:revision>350</cp:revision>
  <dcterms:created xsi:type="dcterms:W3CDTF">2023-02-07T10:10:48Z</dcterms:created>
  <dcterms:modified xsi:type="dcterms:W3CDTF">2026-04-23T17:13:17Z</dcterms:modified>
</cp:coreProperties>
</file>