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91" r:id="rId2"/>
    <p:sldId id="256" r:id="rId3"/>
    <p:sldId id="365" r:id="rId4"/>
    <p:sldId id="338" r:id="rId5"/>
    <p:sldId id="352" r:id="rId6"/>
    <p:sldId id="355" r:id="rId7"/>
    <p:sldId id="356" r:id="rId8"/>
    <p:sldId id="353" r:id="rId9"/>
    <p:sldId id="366" r:id="rId10"/>
    <p:sldId id="367" r:id="rId11"/>
    <p:sldId id="368" r:id="rId12"/>
    <p:sldId id="369" r:id="rId13"/>
    <p:sldId id="370" r:id="rId14"/>
    <p:sldId id="371" r:id="rId15"/>
    <p:sldId id="357" r:id="rId16"/>
    <p:sldId id="358" r:id="rId17"/>
    <p:sldId id="359" r:id="rId18"/>
    <p:sldId id="360" r:id="rId19"/>
    <p:sldId id="361" r:id="rId20"/>
    <p:sldId id="345" r:id="rId21"/>
    <p:sldId id="346" r:id="rId22"/>
    <p:sldId id="362" r:id="rId23"/>
    <p:sldId id="363" r:id="rId24"/>
    <p:sldId id="364" r:id="rId2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6A1D"/>
    <a:srgbClr val="996633"/>
    <a:srgbClr val="CCCCFF"/>
    <a:srgbClr val="FFFFCC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3" autoAdjust="0"/>
    <p:restoredTop sz="94660" autoAdjust="0"/>
  </p:normalViewPr>
  <p:slideViewPr>
    <p:cSldViewPr snapToGrid="0">
      <p:cViewPr>
        <p:scale>
          <a:sx n="76" d="100"/>
          <a:sy n="76" d="100"/>
        </p:scale>
        <p:origin x="-296" y="-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376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229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851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088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258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177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938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69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703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441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609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09286-EFB0-477D-9484-A61E470075DE}" type="datetimeFigureOut">
              <a:rPr lang="de-DE" smtClean="0"/>
              <a:t>27.10.2022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A9507-1831-4264-A4CF-A306A5BED99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27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32513" y="260060"/>
            <a:ext cx="10016455" cy="324990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/>
              <a:t/>
            </a:r>
            <a:br>
              <a:rPr lang="en-US" sz="4900" b="1" dirty="0"/>
            </a:br>
            <a:r>
              <a:rPr lang="en-US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26A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LIBERTÀ DI STABILIMENTO</a:t>
            </a:r>
            <a:br>
              <a:rPr lang="en-US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26A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en-US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26A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</a:t>
            </a:r>
            <a:br>
              <a:rPr lang="en-US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26A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en-US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26A1D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LIBERA CIRCOLAZIONE SERVIZI</a:t>
            </a:r>
            <a:r>
              <a:rPr lang="en-US" sz="4900" b="1" dirty="0">
                <a:solidFill>
                  <a:srgbClr val="FF0000"/>
                </a:solidFill>
              </a:rPr>
              <a:t/>
            </a:r>
            <a:br>
              <a:rPr lang="en-US" sz="4900" b="1" dirty="0">
                <a:solidFill>
                  <a:srgbClr val="FF0000"/>
                </a:solidFill>
              </a:rPr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4160938"/>
            <a:ext cx="9144000" cy="173652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endParaRPr lang="it-IT" sz="3600" dirty="0" smtClean="0">
              <a:solidFill>
                <a:srgbClr val="026A1D"/>
              </a:solidFill>
              <a:latin typeface="Bauhaus 93" panose="04030905020B02020C02" pitchFamily="82" charset="0"/>
            </a:endParaRPr>
          </a:p>
          <a:p>
            <a:r>
              <a:rPr lang="it-IT" sz="3600" dirty="0" smtClean="0">
                <a:solidFill>
                  <a:schemeClr val="accent4">
                    <a:lumMod val="75000"/>
                  </a:schemeClr>
                </a:solidFill>
                <a:latin typeface="Bauhaus 93" panose="04030905020B02020C02" pitchFamily="82" charset="0"/>
              </a:rPr>
              <a:t>Casistica in tema di integrazione negativa. Integrazione positiva.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latin typeface="Bauhaus 93" panose="04030905020B02020C02" pitchFamily="82" charset="0"/>
              </a:rPr>
              <a:t/>
            </a:r>
            <a:br>
              <a:rPr lang="it-IT" sz="3600" dirty="0">
                <a:solidFill>
                  <a:schemeClr val="accent4">
                    <a:lumMod val="75000"/>
                  </a:schemeClr>
                </a:solidFill>
                <a:latin typeface="Bauhaus 93" panose="04030905020B02020C02" pitchFamily="82" charset="0"/>
              </a:rPr>
            </a:br>
            <a:endParaRPr lang="it-IT" sz="3600" dirty="0">
              <a:solidFill>
                <a:schemeClr val="accent4">
                  <a:lumMod val="75000"/>
                </a:schemeClr>
              </a:solidFill>
              <a:latin typeface="Bauhaus 93" panose="04030905020B02020C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34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1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assicurazioni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tedesche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La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normativa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tedesca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imponeva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alle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imprese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assicurazione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stabilite</a:t>
            </a:r>
            <a:r>
              <a:rPr lang="en-US" sz="3200" dirty="0" smtClean="0">
                <a:latin typeface="Baskerville Old Face" panose="02020602080505020303" pitchFamily="18" charset="0"/>
              </a:rPr>
              <a:t> 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altri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Stati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membri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lo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stabilimento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in Germania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il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rilascio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un’autorizzazione</a:t>
            </a:r>
            <a:r>
              <a:rPr lang="en-US" sz="3200" dirty="0" smtClean="0">
                <a:latin typeface="Baskerville Old Face" panose="02020602080505020303" pitchFamily="18" charset="0"/>
              </a:rPr>
              <a:t>. 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impossibilità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per le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imprese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assicurazioni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altri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membri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fornire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occasionalmente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propri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servizi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in Germania</a:t>
            </a: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91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2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risarcimento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danni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ai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turisti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Un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turista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inglese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subisce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un’aggressione</a:t>
            </a:r>
            <a:r>
              <a:rPr lang="en-US" sz="3200" dirty="0" smtClean="0">
                <a:latin typeface="Baskerville Old Face" panose="02020602080505020303" pitchFamily="18" charset="0"/>
              </a:rPr>
              <a:t> per le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strade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Parigi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chiede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ottenere</a:t>
            </a:r>
            <a:r>
              <a:rPr lang="en-US" sz="3200" dirty="0" smtClean="0">
                <a:latin typeface="Baskerville Old Face" panose="02020602080505020303" pitchFamily="18" charset="0"/>
              </a:rPr>
              <a:t> un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indennizzo</a:t>
            </a:r>
            <a:r>
              <a:rPr lang="en-US" sz="3200" dirty="0" smtClean="0">
                <a:latin typeface="Baskerville Old Face" panose="02020602080505020303" pitchFamily="18" charset="0"/>
              </a:rPr>
              <a:t> ad opera di un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fondo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all’uopo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istituito</a:t>
            </a:r>
            <a:r>
              <a:rPr lang="en-US" sz="3200" dirty="0" smtClean="0">
                <a:latin typeface="Baskerville Old Face" panose="02020602080505020303" pitchFamily="18" charset="0"/>
              </a:rPr>
              <a:t>.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Questo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fondo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subordina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però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l’indennizzo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residenza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dell’aggredito</a:t>
            </a:r>
            <a:r>
              <a:rPr lang="en-US" sz="3200" dirty="0" smtClean="0">
                <a:latin typeface="Baskerville Old Face" panose="02020602080505020303" pitchFamily="18" charset="0"/>
              </a:rPr>
              <a:t> 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Francia</a:t>
            </a:r>
            <a:r>
              <a:rPr lang="en-US" sz="3200" dirty="0" smtClean="0">
                <a:latin typeface="Baskerville Old Face" panose="02020602080505020303" pitchFamily="18" charset="0"/>
              </a:rPr>
              <a:t>.</a:t>
            </a:r>
            <a:endParaRPr lang="en-US" sz="3200" u="sng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improbabilità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turista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non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francese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ottenere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l’indennizzo</a:t>
            </a: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84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3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(gas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metano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in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comune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lombardo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Un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Comune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lombardo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affida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concessione</a:t>
            </a:r>
            <a:r>
              <a:rPr lang="en-US" sz="3200" dirty="0" smtClean="0">
                <a:latin typeface="Baskerville Old Face" panose="02020602080505020303" pitchFamily="18" charset="0"/>
              </a:rPr>
              <a:t> per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impianti</a:t>
            </a:r>
            <a:r>
              <a:rPr lang="en-US" sz="3200" dirty="0" smtClean="0">
                <a:latin typeface="Baskerville Old Face" panose="02020602080505020303" pitchFamily="18" charset="0"/>
              </a:rPr>
              <a:t> di gas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metano</a:t>
            </a:r>
            <a:r>
              <a:rPr lang="en-US" sz="3200" dirty="0" smtClean="0">
                <a:latin typeface="Baskerville Old Face" panose="02020602080505020303" pitchFamily="18" charset="0"/>
              </a:rPr>
              <a:t> 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una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</a:rPr>
              <a:t> locale 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prevalente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capitale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pubblico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senza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gara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appalto</a:t>
            </a:r>
            <a:r>
              <a:rPr lang="en-US" sz="3200" dirty="0" smtClean="0">
                <a:latin typeface="Baskerville Old Face" panose="02020602080505020303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  </a:t>
            </a:r>
            <a:endParaRPr lang="en-US" sz="3200" u="sng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>
                <a:latin typeface="Baskerville Old Face" panose="02020602080505020303" pitchFamily="18" charset="0"/>
              </a:rPr>
              <a:t>In </a:t>
            </a:r>
            <a:r>
              <a:rPr lang="en-US" sz="3200" dirty="0" err="1">
                <a:latin typeface="Baskerville Old Face" panose="02020602080505020303" pitchFamily="18" charset="0"/>
              </a:rPr>
              <a:t>mancanza</a:t>
            </a:r>
            <a:r>
              <a:rPr lang="en-US" sz="3200" dirty="0">
                <a:latin typeface="Baskerville Old Face" panose="02020602080505020303" pitchFamily="18" charset="0"/>
              </a:rPr>
              <a:t> di </a:t>
            </a:r>
            <a:r>
              <a:rPr lang="en-US" sz="3200" dirty="0" err="1">
                <a:latin typeface="Baskerville Old Face" panose="02020602080505020303" pitchFamily="18" charset="0"/>
              </a:rPr>
              <a:t>qualsiasi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</a:rPr>
              <a:t>trasparenza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è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impossibile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a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altro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membro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ottenere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l’affidamento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quel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servizio</a:t>
            </a:r>
            <a:endParaRPr lang="en-US" sz="32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19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TIPOLOGIE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desunte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dalla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casistica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MISURE DISCRIMINATORIE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sulla</a:t>
            </a:r>
            <a:r>
              <a:rPr lang="en-US" sz="3200" dirty="0" smtClean="0">
                <a:latin typeface="Baskerville Old Face" panose="02020602080505020303" pitchFamily="18" charset="0"/>
              </a:rPr>
              <a:t> base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nazionalità</a:t>
            </a:r>
            <a:endParaRPr lang="en-US" sz="3200" dirty="0" smtClean="0">
              <a:latin typeface="Baskerville Old Face" panose="02020602080505020303" pitchFamily="18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Direttamente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discriminatorie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	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(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Assicurazioni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tedesche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: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Commissione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c. Germania, causa 205/84)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Indirettamente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discriminatorie</a:t>
            </a:r>
            <a:endParaRPr lang="en-US" sz="3200" dirty="0" smtClean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(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Risarcimento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danni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ai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turisti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in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Francia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: Cowan, causa 186/87)</a:t>
            </a:r>
            <a:endParaRPr lang="en-US" sz="24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MISURE MERAMENTE RESTRITTIVE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</a:rPr>
              <a:t>(gas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metano</a:t>
            </a:r>
            <a:r>
              <a:rPr lang="en-US" sz="2400" dirty="0" smtClean="0">
                <a:latin typeface="Baskerville Old Face" panose="02020602080505020303" pitchFamily="18" charset="0"/>
              </a:rPr>
              <a:t> in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comune</a:t>
            </a:r>
            <a:r>
              <a:rPr lang="en-US" sz="2400" dirty="0" smtClean="0">
                <a:latin typeface="Baskerville Old Face" panose="02020602080505020303" pitchFamily="18" charset="0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lombardo</a:t>
            </a:r>
            <a:r>
              <a:rPr lang="en-US" sz="2400" dirty="0" smtClean="0">
                <a:latin typeface="Baskerville Old Face" panose="02020602080505020303" pitchFamily="18" charset="0"/>
              </a:rPr>
              <a:t>: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Coname</a:t>
            </a:r>
            <a:r>
              <a:rPr lang="en-US" sz="2400" dirty="0" smtClean="0">
                <a:latin typeface="Baskerville Old Face" panose="02020602080505020303" pitchFamily="18" charset="0"/>
              </a:rPr>
              <a:t>, C-231/03)</a:t>
            </a:r>
          </a:p>
        </p:txBody>
      </p:sp>
    </p:spTree>
    <p:extLst>
      <p:ext uri="{BB962C8B-B14F-4D97-AF65-F5344CB8AC3E}">
        <p14:creationId xmlns:p14="http://schemas.microsoft.com/office/powerpoint/2010/main" val="3327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58502" y="1803633"/>
            <a:ext cx="10071279" cy="2608977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Il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ponte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tra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l’integrazione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negativa</a:t>
            </a:r>
            <a:r>
              <a:rPr lang="en-US" sz="4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sz="4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e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l’integrazione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positiva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588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968725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UNA STORIA EMBLEMATICA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7"/>
            <a:ext cx="11067140" cy="507083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Una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cittadina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greca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laureata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in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giurisprudenza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in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Grecia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abilitata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all’esercizio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professione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avvocato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in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Grecia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dopo</a:t>
            </a:r>
            <a:r>
              <a:rPr lang="en-US" sz="3200" dirty="0" smtClean="0">
                <a:latin typeface="Baskerville Old Face" panose="02020602080505020303" pitchFamily="18" charset="0"/>
              </a:rPr>
              <a:t> aver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lavorato</a:t>
            </a:r>
            <a:r>
              <a:rPr lang="en-US" sz="3200" dirty="0" smtClean="0">
                <a:latin typeface="Baskerville Old Face" panose="02020602080505020303" pitchFamily="18" charset="0"/>
              </a:rPr>
              <a:t> per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più</a:t>
            </a:r>
            <a:r>
              <a:rPr lang="en-US" sz="3200" dirty="0" smtClean="0">
                <a:latin typeface="Baskerville Old Face" panose="02020602080505020303" pitchFamily="18" charset="0"/>
              </a:rPr>
              <a:t> di 1 anno 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uno</a:t>
            </a:r>
            <a:r>
              <a:rPr lang="en-US" sz="3200" dirty="0" smtClean="0">
                <a:latin typeface="Baskerville Old Face" panose="02020602080505020303" pitchFamily="18" charset="0"/>
              </a:rPr>
              <a:t> studio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legale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tedesco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presenta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it-IT" sz="3200" b="1" dirty="0" smtClean="0">
                <a:latin typeface="Baskerville Old Face" panose="02020602080505020303" pitchFamily="18" charset="0"/>
              </a:rPr>
              <a:t>domanda </a:t>
            </a:r>
            <a:r>
              <a:rPr lang="it-IT" sz="3200" b="1" dirty="0">
                <a:latin typeface="Baskerville Old Face" panose="02020602080505020303" pitchFamily="18" charset="0"/>
              </a:rPr>
              <a:t>di autorizzazione </a:t>
            </a:r>
            <a:r>
              <a:rPr lang="it-IT" sz="3200" b="1" dirty="0" smtClean="0">
                <a:latin typeface="Baskerville Old Face" panose="02020602080505020303" pitchFamily="18" charset="0"/>
              </a:rPr>
              <a:t>all'esercizio </a:t>
            </a:r>
            <a:r>
              <a:rPr lang="it-IT" sz="3200" b="1" dirty="0">
                <a:latin typeface="Baskerville Old Face" panose="02020602080505020303" pitchFamily="18" charset="0"/>
              </a:rPr>
              <a:t>della professione di </a:t>
            </a:r>
            <a:r>
              <a:rPr lang="it-IT" sz="3200" b="1" dirty="0" smtClean="0">
                <a:latin typeface="Baskerville Old Face" panose="02020602080505020303" pitchFamily="18" charset="0"/>
              </a:rPr>
              <a:t>avvocato in Germania</a:t>
            </a:r>
            <a:endParaRPr lang="en-US" sz="3200" b="1" dirty="0" smtClean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 err="1" smtClean="0">
                <a:latin typeface="Baskerville Old Face" panose="02020602080505020303" pitchFamily="18" charset="0"/>
              </a:rPr>
              <a:t>Domanda</a:t>
            </a:r>
            <a:r>
              <a:rPr lang="en-US" sz="3200" b="1" dirty="0" smtClean="0">
                <a:latin typeface="Baskerville Old Face" panose="02020602080505020303" pitchFamily="18" charset="0"/>
              </a:rPr>
              <a:t> </a:t>
            </a:r>
            <a:r>
              <a:rPr lang="en-US" sz="3200" b="1" dirty="0" err="1" smtClean="0">
                <a:latin typeface="Baskerville Old Face" panose="02020602080505020303" pitchFamily="18" charset="0"/>
              </a:rPr>
              <a:t>respinta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it-IT" sz="3200" dirty="0" smtClean="0">
                <a:latin typeface="Baskerville Old Face" panose="02020602080505020303" pitchFamily="18" charset="0"/>
              </a:rPr>
              <a:t>perché l’interessata </a:t>
            </a:r>
            <a:r>
              <a:rPr lang="it-IT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«NON </a:t>
            </a:r>
            <a:r>
              <a:rPr lang="it-IT" sz="3200" dirty="0">
                <a:solidFill>
                  <a:srgbClr val="C00000"/>
                </a:solidFill>
                <a:latin typeface="Baskerville Old Face" panose="02020602080505020303" pitchFamily="18" charset="0"/>
              </a:rPr>
              <a:t>in possesso dei requisiti di idoneità all' esercizio delle funzioni giudiziarie necessari per accedere alla professione di </a:t>
            </a:r>
            <a:r>
              <a:rPr lang="it-IT" sz="32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avvocato»</a:t>
            </a:r>
            <a:r>
              <a:rPr lang="it-IT" sz="3200" dirty="0" smtClean="0">
                <a:latin typeface="Baskerville Old Face" panose="02020602080505020303" pitchFamily="18" charset="0"/>
              </a:rPr>
              <a:t> = non laureata in legge in università tedesca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‹art. 49, co. 2 TFUE›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70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968725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UN CORTOCIRCUITO?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7"/>
            <a:ext cx="11067140" cy="507083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it-IT" sz="3200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L’applicazione delle «condizioni definite dalla legislazione nazionale nei confronti dei propri cittadini» …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it-IT" sz="3200" dirty="0" smtClean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un </a:t>
            </a:r>
            <a:r>
              <a:rPr lang="it-IT" sz="3200" b="1" u="sng" dirty="0" smtClean="0">
                <a:latin typeface="Baskerville Old Face" panose="02020602080505020303" pitchFamily="18" charset="0"/>
              </a:rPr>
              <a:t>ostacolo</a:t>
            </a:r>
            <a:r>
              <a:rPr lang="it-IT" sz="3200" dirty="0" smtClean="0">
                <a:latin typeface="Baskerville Old Face" panose="02020602080505020303" pitchFamily="18" charset="0"/>
              </a:rPr>
              <a:t> all’esercizio della libertà di stabilimento?</a:t>
            </a:r>
          </a:p>
          <a:p>
            <a:pPr marL="0" indent="0" algn="ctr">
              <a:lnSpc>
                <a:spcPct val="100000"/>
              </a:lnSpc>
              <a:buNone/>
            </a:pPr>
            <a:endParaRPr lang="it-IT" sz="3200" u="sng" dirty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b="1" dirty="0" smtClean="0">
                <a:latin typeface="Baskerville Old Face" panose="02020602080505020303" pitchFamily="18" charset="0"/>
              </a:rPr>
              <a:t>…. ma se ciò costituisce precisamente il contenuto della libertà?!?!?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39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96563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IL PROBLEMA DELLE QUALIFICHE PROFESSIONALI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887523"/>
            <a:ext cx="11067140" cy="487400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Per le professioni il cui esercizio è subordinato al possesso di un diploma o di una qualifica professionale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dirty="0">
                <a:latin typeface="Baskerville Old Face" panose="02020602080505020303" pitchFamily="18" charset="0"/>
                <a:cs typeface="Calibri"/>
              </a:rPr>
              <a:t>↓</a:t>
            </a:r>
            <a:endParaRPr lang="it-IT" sz="3200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Obbligo dello Stato membro in cui è presentata domanda di autorizzazione all’esercizio di una professione (…) di operare un raffronto tra le competenze attestate dai diplomi/qualifiche acquisite in altro Stato membro e quelle richieste dalle norme nazionali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Principio del mutuo riconoscimento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b="1" dirty="0" smtClean="0">
                <a:solidFill>
                  <a:srgbClr val="0070C0"/>
                </a:solidFill>
                <a:latin typeface="Bradley Hand ITC" panose="03070402050302030203" pitchFamily="66" charset="0"/>
              </a:rPr>
              <a:t>(delle qualifiche professionali)</a:t>
            </a:r>
            <a:r>
              <a:rPr lang="it-IT" sz="3200" dirty="0" smtClean="0">
                <a:latin typeface="Baskerville Old Face" panose="02020602080505020303" pitchFamily="18" charset="0"/>
              </a:rPr>
              <a:t> </a:t>
            </a:r>
            <a:endParaRPr lang="it-IT" sz="3200" b="1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49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96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Giurisprudenza</a:t>
            </a: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sz="4000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rilevante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887523"/>
            <a:ext cx="11067140" cy="4874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Causa 11/77, </a:t>
            </a:r>
            <a:r>
              <a:rPr lang="it-IT" sz="3200" i="1" dirty="0" smtClean="0">
                <a:latin typeface="Baskerville Old Face" panose="02020602080505020303" pitchFamily="18" charset="0"/>
              </a:rPr>
              <a:t>Patrick </a:t>
            </a:r>
            <a:r>
              <a:rPr lang="it-IT" sz="3200" dirty="0" smtClean="0">
                <a:latin typeface="Baskerville Old Face" panose="02020602080505020303" pitchFamily="18" charset="0"/>
              </a:rPr>
              <a:t>(architetti)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Causa 71/76, </a:t>
            </a:r>
            <a:r>
              <a:rPr lang="it-IT" sz="3200" i="1" dirty="0" err="1" smtClean="0">
                <a:latin typeface="Baskerville Old Face" panose="02020602080505020303" pitchFamily="18" charset="0"/>
              </a:rPr>
              <a:t>Thieffry</a:t>
            </a:r>
            <a:r>
              <a:rPr lang="it-IT" sz="3200" i="1" dirty="0" smtClean="0">
                <a:latin typeface="Baskerville Old Face" panose="02020602080505020303" pitchFamily="18" charset="0"/>
              </a:rPr>
              <a:t> </a:t>
            </a:r>
            <a:r>
              <a:rPr lang="it-IT" sz="3200" dirty="0" smtClean="0">
                <a:latin typeface="Baskerville Old Face" panose="02020602080505020303" pitchFamily="18" charset="0"/>
              </a:rPr>
              <a:t>(avvocati)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C-380/89, </a:t>
            </a:r>
            <a:r>
              <a:rPr lang="it-IT" sz="3200" i="1" dirty="0" err="1" smtClean="0">
                <a:latin typeface="Baskerville Old Face" panose="02020602080505020303" pitchFamily="18" charset="0"/>
              </a:rPr>
              <a:t>Vlassopoulou</a:t>
            </a:r>
            <a:r>
              <a:rPr lang="it-IT" sz="3200" i="1" dirty="0" smtClean="0">
                <a:latin typeface="Baskerville Old Face" panose="02020602080505020303" pitchFamily="18" charset="0"/>
              </a:rPr>
              <a:t> </a:t>
            </a:r>
            <a:r>
              <a:rPr lang="it-IT" sz="3200" dirty="0" smtClean="0">
                <a:latin typeface="Baskerville Old Face" panose="02020602080505020303" pitchFamily="18" charset="0"/>
              </a:rPr>
              <a:t>(avvocati)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85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83669" y="1266738"/>
            <a:ext cx="10071279" cy="2608977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INTEGRAZIONE POSITIVA</a:t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Misure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che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facilitano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l’esercizio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della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libertà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stabilimento</a:t>
            </a: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95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58502" y="1803633"/>
            <a:ext cx="10071279" cy="2608977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INTEGRAZIONE NEGATIVA</a:t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Divieto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misure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restrittive</a:t>
            </a:r>
            <a:r>
              <a:rPr lang="en-US" sz="4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sz="4000" b="1" dirty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alla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libertà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stabilimento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(art. 49 TFUE)</a:t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e</a:t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alla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libera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circolazone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dei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servizi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(art. 56 TFUE)</a:t>
            </a: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Basi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giuridiche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Baskerville Old Face" panose="02020602080505020303" pitchFamily="18" charset="0"/>
              </a:rPr>
              <a:t>Art. 50 TFUE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>
                <a:latin typeface="Baskerville Old Face" panose="02020602080505020303" pitchFamily="18" charset="0"/>
              </a:rPr>
              <a:t>Art. 53 TFUE (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diplomi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certificati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altri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titoli</a:t>
            </a:r>
            <a:r>
              <a:rPr lang="en-US" sz="3200" dirty="0" smtClean="0">
                <a:latin typeface="Baskerville Old Face" panose="02020602080505020303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3629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QUALIFICHE PROFESSIONALI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4000" dirty="0" err="1" smtClean="0">
                <a:latin typeface="Baskerville Old Face" panose="02020602080505020303" pitchFamily="18" charset="0"/>
              </a:rPr>
              <a:t>Direttiva</a:t>
            </a:r>
            <a:r>
              <a:rPr lang="en-US" sz="4000" smtClean="0">
                <a:latin typeface="Baskerville Old Face" panose="02020602080505020303" pitchFamily="18" charset="0"/>
              </a:rPr>
              <a:t> 2005/36/CE </a:t>
            </a:r>
            <a:r>
              <a:rPr lang="en-US" sz="4000" dirty="0" smtClean="0">
                <a:latin typeface="Baskerville Old Face" panose="02020602080505020303" pitchFamily="18" charset="0"/>
              </a:rPr>
              <a:t>(riv. Dir. 2013/55/UE)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dirty="0" err="1" smtClean="0">
                <a:latin typeface="Baskerville Old Face" panose="02020602080505020303" pitchFamily="18" charset="0"/>
              </a:rPr>
              <a:t>Approccio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orizzontale</a:t>
            </a:r>
            <a:endParaRPr lang="en-US" sz="4000" dirty="0" smtClean="0">
              <a:latin typeface="Baskerville Old Face" panose="02020602080505020303" pitchFamily="18" charset="0"/>
            </a:endParaRPr>
          </a:p>
          <a:p>
            <a:pPr marL="742950" indent="-742950" algn="just">
              <a:lnSpc>
                <a:spcPct val="100000"/>
              </a:lnSpc>
              <a:buAutoNum type="arabicParenR"/>
            </a:pPr>
            <a:r>
              <a:rPr lang="en-US" sz="4000" dirty="0" err="1" smtClean="0">
                <a:latin typeface="Baskerville Old Face" panose="02020602080505020303" pitchFamily="18" charset="0"/>
              </a:rPr>
              <a:t>Riconoscimento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automatico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sulla</a:t>
            </a:r>
            <a:r>
              <a:rPr lang="en-US" sz="4000" dirty="0" smtClean="0">
                <a:latin typeface="Baskerville Old Face" panose="02020602080505020303" pitchFamily="18" charset="0"/>
              </a:rPr>
              <a:t> base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dei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titoli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(se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condizioni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minime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formazione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armonizzate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)</a:t>
            </a: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4000" dirty="0" err="1" smtClean="0">
                <a:latin typeface="Baskerville Old Face" panose="02020602080505020303" pitchFamily="18" charset="0"/>
              </a:rPr>
              <a:t>Riconoscimento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automatico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sulla</a:t>
            </a:r>
            <a:r>
              <a:rPr lang="en-US" sz="4000" dirty="0" smtClean="0">
                <a:latin typeface="Baskerville Old Face" panose="02020602080505020303" pitchFamily="18" charset="0"/>
              </a:rPr>
              <a:t> base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dell’esperienza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professionale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(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attiv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.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artigianali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,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commerciali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,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industriali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)</a:t>
            </a: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4000" dirty="0" smtClean="0">
                <a:latin typeface="Baskerville Old Face" panose="02020602080505020303" pitchFamily="18" charset="0"/>
              </a:rPr>
              <a:t>Regime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generale</a:t>
            </a:r>
            <a:r>
              <a:rPr lang="en-US" sz="4000" dirty="0" smtClean="0">
                <a:latin typeface="Baskerville Old Face" panose="02020602080505020303" pitchFamily="18" charset="0"/>
              </a:rPr>
              <a:t> di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riconoscimento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dei</a:t>
            </a:r>
            <a:r>
              <a:rPr lang="en-US" sz="4000" dirty="0" smtClean="0"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titoli</a:t>
            </a:r>
            <a:r>
              <a:rPr lang="en-US" sz="4000" dirty="0" smtClean="0">
                <a:latin typeface="Baskerville Old Face" panose="02020602080505020303" pitchFamily="18" charset="0"/>
              </a:rPr>
              <a:t> di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formazione</a:t>
            </a:r>
            <a:r>
              <a:rPr lang="en-US" sz="4000" dirty="0" smtClean="0">
                <a:latin typeface="Baskerville Old Face" panose="02020602080505020303" pitchFamily="18" charset="0"/>
              </a:rPr>
              <a:t> (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applicazione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residuale</a:t>
            </a:r>
            <a:r>
              <a:rPr lang="en-US" sz="4000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- </a:t>
            </a:r>
            <a:r>
              <a:rPr lang="en-US" sz="4000" dirty="0" err="1" smtClean="0">
                <a:latin typeface="Baskerville Old Face" panose="02020602080505020303" pitchFamily="18" charset="0"/>
              </a:rPr>
              <a:t>artt</a:t>
            </a:r>
            <a:r>
              <a:rPr lang="en-US" sz="4000" dirty="0" smtClean="0">
                <a:latin typeface="Baskerville Old Face" panose="02020602080505020303" pitchFamily="18" charset="0"/>
              </a:rPr>
              <a:t>. 13 e 14)</a:t>
            </a:r>
            <a:endParaRPr lang="en-US" sz="3200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9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Professione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forense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ALTERNATIVA</a:t>
            </a: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3200" dirty="0" err="1" smtClean="0">
                <a:latin typeface="Baskerville Old Face" panose="02020602080505020303" pitchFamily="18" charset="0"/>
              </a:rPr>
              <a:t>Direttiva</a:t>
            </a:r>
            <a:r>
              <a:rPr lang="en-US" sz="3200" dirty="0" smtClean="0">
                <a:latin typeface="Baskerville Old Face" panose="02020602080505020303" pitchFamily="18" charset="0"/>
              </a:rPr>
              <a:t> “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Qualifiche</a:t>
            </a:r>
            <a:r>
              <a:rPr lang="en-US" sz="3200" dirty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professionali</a:t>
            </a:r>
            <a:r>
              <a:rPr lang="en-US" sz="3200" dirty="0" smtClean="0">
                <a:latin typeface="Baskerville Old Face" panose="02020602080505020303" pitchFamily="18" charset="0"/>
              </a:rPr>
              <a:t>” art. 14, par. 3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en-US" dirty="0" smtClean="0">
                <a:latin typeface="Baskerville Old Face" panose="02020602080505020303" pitchFamily="18" charset="0"/>
              </a:rPr>
              <a:t>A </a:t>
            </a:r>
            <a:r>
              <a:rPr lang="en-US" dirty="0" err="1" smtClean="0">
                <a:latin typeface="Baskerville Old Face" panose="02020602080505020303" pitchFamily="18" charset="0"/>
              </a:rPr>
              <a:t>scelta</a:t>
            </a:r>
            <a:r>
              <a:rPr lang="en-US" dirty="0" smtClean="0">
                <a:latin typeface="Baskerville Old Face" panose="02020602080505020303" pitchFamily="18" charset="0"/>
              </a:rPr>
              <a:t> del </a:t>
            </a:r>
            <a:r>
              <a:rPr lang="en-US" dirty="0" err="1" smtClean="0">
                <a:latin typeface="Baskerville Old Face" panose="02020602080505020303" pitchFamily="18" charset="0"/>
              </a:rPr>
              <a:t>richiedente</a:t>
            </a:r>
            <a:r>
              <a:rPr lang="en-US" dirty="0" smtClean="0">
                <a:latin typeface="Baskerville Old Face" panose="02020602080505020303" pitchFamily="18" charset="0"/>
              </a:rPr>
              <a:t>, </a:t>
            </a:r>
            <a:r>
              <a:rPr lang="en-US" dirty="0" err="1" smtClean="0">
                <a:latin typeface="Baskerville Old Face" panose="02020602080505020303" pitchFamily="18" charset="0"/>
              </a:rPr>
              <a:t>tirocinio</a:t>
            </a:r>
            <a:r>
              <a:rPr lang="en-US" dirty="0" smtClean="0">
                <a:latin typeface="Baskerville Old Face" panose="02020602080505020303" pitchFamily="18" charset="0"/>
              </a:rPr>
              <a:t> di </a:t>
            </a:r>
            <a:r>
              <a:rPr lang="en-US" dirty="0" err="1" smtClean="0">
                <a:latin typeface="Baskerville Old Face" panose="02020602080505020303" pitchFamily="18" charset="0"/>
              </a:rPr>
              <a:t>adattamento</a:t>
            </a:r>
            <a:r>
              <a:rPr lang="en-US" dirty="0" smtClean="0">
                <a:latin typeface="Baskerville Old Face" panose="02020602080505020303" pitchFamily="18" charset="0"/>
              </a:rPr>
              <a:t> OPPURE </a:t>
            </a:r>
            <a:r>
              <a:rPr lang="en-US" dirty="0" err="1" smtClean="0">
                <a:latin typeface="Baskerville Old Face" panose="02020602080505020303" pitchFamily="18" charset="0"/>
              </a:rPr>
              <a:t>prova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attitudinale</a:t>
            </a:r>
            <a:endParaRPr lang="en-US" dirty="0" smtClean="0">
              <a:latin typeface="Baskerville Old Face" panose="02020602080505020303" pitchFamily="18" charset="0"/>
            </a:endParaRP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en-US" sz="3200" dirty="0" err="1" smtClean="0">
                <a:latin typeface="Baskerville Old Face" panose="02020602080505020303" pitchFamily="18" charset="0"/>
              </a:rPr>
              <a:t>Direttiva</a:t>
            </a:r>
            <a:r>
              <a:rPr lang="en-US" sz="3200" dirty="0" smtClean="0">
                <a:latin typeface="Baskerville Old Face" panose="02020602080505020303" pitchFamily="18" charset="0"/>
              </a:rPr>
              <a:t> 98/5/CE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en-US" dirty="0" err="1" smtClean="0">
                <a:latin typeface="Baskerville Old Face" panose="02020602080505020303" pitchFamily="18" charset="0"/>
              </a:rPr>
              <a:t>Iscrizione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presso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autorità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competente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dello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Stato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ospite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u="sng" dirty="0" smtClean="0">
                <a:latin typeface="Baskerville Old Face" panose="02020602080505020303" pitchFamily="18" charset="0"/>
              </a:rPr>
              <a:t>con </a:t>
            </a:r>
            <a:r>
              <a:rPr lang="en-US" u="sng" dirty="0" err="1" smtClean="0">
                <a:latin typeface="Baskerville Old Face" panose="02020602080505020303" pitchFamily="18" charset="0"/>
              </a:rPr>
              <a:t>titolo</a:t>
            </a:r>
            <a:r>
              <a:rPr lang="en-US" u="sng" dirty="0" smtClean="0">
                <a:latin typeface="Baskerville Old Face" panose="02020602080505020303" pitchFamily="18" charset="0"/>
              </a:rPr>
              <a:t> </a:t>
            </a:r>
            <a:r>
              <a:rPr lang="en-US" u="sng" dirty="0" err="1" smtClean="0">
                <a:latin typeface="Baskerville Old Face" panose="02020602080505020303" pitchFamily="18" charset="0"/>
              </a:rPr>
              <a:t>professionale</a:t>
            </a:r>
            <a:r>
              <a:rPr lang="en-US" u="sng" dirty="0" smtClean="0">
                <a:latin typeface="Baskerville Old Face" panose="02020602080505020303" pitchFamily="18" charset="0"/>
              </a:rPr>
              <a:t> </a:t>
            </a:r>
            <a:r>
              <a:rPr lang="en-US" u="sng" dirty="0" err="1" smtClean="0">
                <a:latin typeface="Baskerville Old Face" panose="02020602080505020303" pitchFamily="18" charset="0"/>
              </a:rPr>
              <a:t>conseguito</a:t>
            </a:r>
            <a:r>
              <a:rPr lang="en-US" u="sng" dirty="0" smtClean="0">
                <a:latin typeface="Baskerville Old Face" panose="02020602080505020303" pitchFamily="18" charset="0"/>
              </a:rPr>
              <a:t> </a:t>
            </a:r>
            <a:r>
              <a:rPr lang="en-US" u="sng" dirty="0" err="1" smtClean="0">
                <a:latin typeface="Baskerville Old Face" panose="02020602080505020303" pitchFamily="18" charset="0"/>
              </a:rPr>
              <a:t>nel</a:t>
            </a:r>
            <a:r>
              <a:rPr lang="en-US" u="sng" dirty="0" smtClean="0">
                <a:latin typeface="Baskerville Old Face" panose="02020602080505020303" pitchFamily="18" charset="0"/>
              </a:rPr>
              <a:t> </a:t>
            </a:r>
            <a:r>
              <a:rPr lang="en-US" u="sng" dirty="0" err="1" smtClean="0">
                <a:latin typeface="Baskerville Old Face" panose="02020602080505020303" pitchFamily="18" charset="0"/>
              </a:rPr>
              <a:t>Paese</a:t>
            </a:r>
            <a:r>
              <a:rPr lang="en-US" u="sng" dirty="0" smtClean="0">
                <a:latin typeface="Baskerville Old Face" panose="02020602080505020303" pitchFamily="18" charset="0"/>
              </a:rPr>
              <a:t> di </a:t>
            </a:r>
            <a:r>
              <a:rPr lang="en-US" u="sng" dirty="0" err="1" smtClean="0">
                <a:latin typeface="Baskerville Old Face" panose="02020602080505020303" pitchFamily="18" charset="0"/>
              </a:rPr>
              <a:t>origine</a:t>
            </a:r>
            <a:r>
              <a:rPr lang="en-US" dirty="0" smtClean="0">
                <a:latin typeface="Baskerville Old Face" panose="02020602080505020303" pitchFamily="18" charset="0"/>
              </a:rPr>
              <a:t> (art. 4)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en-US" dirty="0" err="1" smtClean="0">
                <a:latin typeface="Baskerville Old Face" panose="02020602080505020303" pitchFamily="18" charset="0"/>
              </a:rPr>
              <a:t>Dopo</a:t>
            </a:r>
            <a:r>
              <a:rPr lang="en-US" dirty="0" smtClean="0">
                <a:latin typeface="Baskerville Old Face" panose="02020602080505020303" pitchFamily="18" charset="0"/>
              </a:rPr>
              <a:t> 3 </a:t>
            </a:r>
            <a:r>
              <a:rPr lang="en-US" dirty="0" err="1" smtClean="0">
                <a:latin typeface="Baskerville Old Face" panose="02020602080505020303" pitchFamily="18" charset="0"/>
              </a:rPr>
              <a:t>anni</a:t>
            </a:r>
            <a:r>
              <a:rPr lang="en-US" dirty="0" smtClean="0">
                <a:latin typeface="Baskerville Old Face" panose="02020602080505020303" pitchFamily="18" charset="0"/>
              </a:rPr>
              <a:t> di “</a:t>
            </a:r>
            <a:r>
              <a:rPr lang="en-US" dirty="0" err="1" smtClean="0">
                <a:latin typeface="Baskerville Old Face" panose="02020602080505020303" pitchFamily="18" charset="0"/>
              </a:rPr>
              <a:t>attività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regolare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ed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effettiva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presso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Stato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membro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ospitante</a:t>
            </a:r>
            <a:r>
              <a:rPr lang="en-US" dirty="0" smtClean="0">
                <a:latin typeface="Baskerville Old Face" panose="02020602080505020303" pitchFamily="18" charset="0"/>
              </a:rPr>
              <a:t>”, </a:t>
            </a:r>
            <a:r>
              <a:rPr lang="en-US" dirty="0" err="1" smtClean="0">
                <a:latin typeface="Baskerville Old Face" panose="02020602080505020303" pitchFamily="18" charset="0"/>
              </a:rPr>
              <a:t>dispensa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dalle</a:t>
            </a:r>
            <a:r>
              <a:rPr lang="en-US" dirty="0" smtClean="0">
                <a:latin typeface="Baskerville Old Face" panose="02020602080505020303" pitchFamily="18" charset="0"/>
              </a:rPr>
              <a:t> </a:t>
            </a:r>
            <a:r>
              <a:rPr lang="en-US" dirty="0" err="1" smtClean="0">
                <a:latin typeface="Baskerville Old Face" panose="02020602080505020303" pitchFamily="18" charset="0"/>
              </a:rPr>
              <a:t>condizioni</a:t>
            </a:r>
            <a:r>
              <a:rPr lang="en-US" dirty="0" smtClean="0">
                <a:latin typeface="Baskerville Old Face" panose="02020602080505020303" pitchFamily="18" charset="0"/>
              </a:rPr>
              <a:t> di accesso </a:t>
            </a:r>
            <a:r>
              <a:rPr lang="en-US" dirty="0" err="1" smtClean="0">
                <a:latin typeface="Baskerville Old Face" panose="02020602080505020303" pitchFamily="18" charset="0"/>
              </a:rPr>
              <a:t>locali</a:t>
            </a:r>
            <a:endParaRPr lang="en-US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17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968725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UN‘ALTRA STORIA EMBLEMATICA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7"/>
            <a:ext cx="11067140" cy="507083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sz="3200" dirty="0" smtClean="0">
                <a:latin typeface="Baskerville Old Face" panose="02020602080505020303" pitchFamily="18" charset="0"/>
              </a:rPr>
              <a:t>2 cittadini italiani conseguono laurea in Giurisprudenza in Italia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sz="3200" dirty="0" smtClean="0">
                <a:latin typeface="Baskerville Old Face" panose="02020602080505020303" pitchFamily="18" charset="0"/>
              </a:rPr>
              <a:t>In Spagna, sostengono alcuni esami universitari integrativi e ottengono la qualifica professionale di «</a:t>
            </a:r>
            <a:r>
              <a:rPr lang="it-IT" sz="3200" dirty="0" err="1" smtClean="0">
                <a:latin typeface="Baskerville Old Face" panose="02020602080505020303" pitchFamily="18" charset="0"/>
              </a:rPr>
              <a:t>abogado</a:t>
            </a:r>
            <a:r>
              <a:rPr lang="it-IT" sz="3200" dirty="0" smtClean="0">
                <a:latin typeface="Baskerville Old Face" panose="02020602080505020303" pitchFamily="18" charset="0"/>
              </a:rPr>
              <a:t>» (no esame di abilitazione)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it-IT" sz="3200" dirty="0" smtClean="0">
                <a:latin typeface="Baskerville Old Face" panose="02020602080505020303" pitchFamily="18" charset="0"/>
              </a:rPr>
              <a:t>Tornati immediatamente in Italia, chiedono iscrizione all’ordine ai sensi della direttiva 98/5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sz="3200" dirty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it-IT" sz="3200" b="1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56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968725"/>
          </a:xfrm>
        </p:spPr>
        <p:txBody>
          <a:bodyPr>
            <a:normAutofit fontScale="90000"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/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sz="4000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UN ABUSO DEL DIRITTO?</a:t>
            </a:r>
            <a:endParaRPr lang="de-DE" sz="4000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7"/>
            <a:ext cx="11067140" cy="507083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«il diritto dei cittadini UE di scegliere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>
                <a:latin typeface="Baskerville Old Face" panose="02020602080505020303" pitchFamily="18" charset="0"/>
              </a:rPr>
              <a:t>	</a:t>
            </a:r>
            <a:r>
              <a:rPr lang="it-IT" sz="3200" dirty="0" smtClean="0">
                <a:latin typeface="Baskerville Old Face" panose="02020602080505020303" pitchFamily="18" charset="0"/>
              </a:rPr>
              <a:t>- lo Stato membro in cui desiderano acquisire il titolo 	professionale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>
                <a:latin typeface="Baskerville Old Face" panose="02020602080505020303" pitchFamily="18" charset="0"/>
              </a:rPr>
              <a:t>	</a:t>
            </a:r>
            <a:r>
              <a:rPr lang="it-IT" sz="3200" dirty="0" smtClean="0">
                <a:latin typeface="Baskerville Old Face" panose="02020602080505020303" pitchFamily="18" charset="0"/>
              </a:rPr>
              <a:t>- lo Stato membro in cui esercitare la professione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è inerente all’esercizio, in un mercato unico, delle libertà fondamentali garantite dai Trattati»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it-IT" sz="3200" dirty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b="1" dirty="0" smtClean="0">
                <a:latin typeface="Bradley Hand ITC" panose="03070402050302030203" pitchFamily="66" charset="0"/>
              </a:rPr>
              <a:t>Non può trattarsi di per sé di abuso del diritto!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it-IT" sz="3200" dirty="0" smtClean="0">
                <a:latin typeface="Baskerville Old Face" panose="02020602080505020303" pitchFamily="18" charset="0"/>
              </a:rPr>
              <a:t>(C-58/13 e C-59/13, </a:t>
            </a:r>
            <a:r>
              <a:rPr lang="it-IT" sz="3200" i="1" dirty="0" smtClean="0">
                <a:latin typeface="Baskerville Old Face" panose="02020602080505020303" pitchFamily="18" charset="0"/>
              </a:rPr>
              <a:t>Torresi</a:t>
            </a:r>
            <a:r>
              <a:rPr lang="it-IT" sz="3200" dirty="0" smtClean="0">
                <a:latin typeface="Baskerville Old Face" panose="02020602080505020303" pitchFamily="18" charset="0"/>
              </a:rPr>
              <a:t>)</a:t>
            </a:r>
            <a:endParaRPr lang="it-IT" sz="3200" dirty="0"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it-IT" sz="3200" b="1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44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58502" y="1803633"/>
            <a:ext cx="10071279" cy="2608977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Libertà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di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stabilimento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(art. 49 TFUE)</a:t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55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1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dentisti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in Italia)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La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normativa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italiana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riserva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(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va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)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dentisti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cittadinanza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italiana</a:t>
            </a:r>
            <a:r>
              <a:rPr lang="en-US" sz="3200" dirty="0" smtClean="0">
                <a:latin typeface="Baskerville Old Face" panose="02020602080505020303" pitchFamily="18" charset="0"/>
              </a:rPr>
              <a:t>, 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caso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trasferimento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residenza</a:t>
            </a:r>
            <a:r>
              <a:rPr lang="en-US" sz="3200" dirty="0" smtClean="0">
                <a:latin typeface="Baskerville Old Face" panose="02020602080505020303" pitchFamily="18" charset="0"/>
              </a:rPr>
              <a:t> in un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altro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membro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il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diritto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chiedere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il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mantenimento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dell’iscrizione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all’albo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professionale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u="sng" dirty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impossibile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per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dentisti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(non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italiani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)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stabiliti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residenti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in un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altro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membro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l’esercizio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professione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in Italia</a:t>
            </a: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972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2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immatricolazione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pescherecci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nel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Regno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Unito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err="1" smtClean="0">
                <a:latin typeface="Baskerville Old Face" panose="02020602080505020303" pitchFamily="18" charset="0"/>
              </a:rPr>
              <a:t>Nel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Regno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Unito</a:t>
            </a:r>
            <a:r>
              <a:rPr lang="en-US" sz="3200" dirty="0" smtClean="0">
                <a:latin typeface="Baskerville Old Face" panose="02020602080505020303" pitchFamily="18" charset="0"/>
              </a:rPr>
              <a:t>, la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normativa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permetteva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l’immatricolazione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pescherecci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nei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registri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britannici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condizione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che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proprietari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noleggiatori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gli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esercenti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una</a:t>
            </a:r>
            <a:r>
              <a:rPr lang="en-US" sz="3200" dirty="0" smtClean="0">
                <a:latin typeface="Baskerville Old Face" panose="02020602080505020303" pitchFamily="18" charset="0"/>
              </a:rPr>
              <a:t> nave e,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nel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caso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gli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azionisti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amministratori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avessero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residenza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e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domicilio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nel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Regno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Unito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.</a:t>
            </a: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poco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probabile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, e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comunque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più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oneroso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per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proprietari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noleggiatori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esercenti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navi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NON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britannici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ovvero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per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con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azionisti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amministratori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NON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britannici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immatricolare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pescherecci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nei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registri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navali</a:t>
            </a:r>
            <a:r>
              <a:rPr lang="en-US" sz="3200" u="sng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britannici</a:t>
            </a:r>
            <a:endParaRPr lang="en-US" sz="3200" u="sng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84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3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negozi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di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ottica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in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Grecia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Grecia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ciascun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ottico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poteva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gestire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sul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territorio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greco</a:t>
            </a:r>
            <a:r>
              <a:rPr lang="en-US" sz="3200" dirty="0" smtClean="0">
                <a:latin typeface="Baskerville Old Face" panose="02020602080505020303" pitchFamily="18" charset="0"/>
              </a:rPr>
              <a:t> al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massimo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1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negozio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ottica</a:t>
            </a:r>
            <a:r>
              <a:rPr lang="en-US" sz="3200" dirty="0" smtClean="0">
                <a:latin typeface="Baskerville Old Face" panose="02020602080505020303" pitchFamily="18" charset="0"/>
              </a:rPr>
              <a:t> +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poteva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essere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socio al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massimo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di 2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società</a:t>
            </a:r>
            <a:r>
              <a:rPr lang="en-US" sz="3200" dirty="0" smtClean="0">
                <a:latin typeface="Baskerville Old Face" panose="02020602080505020303" pitchFamily="18" charset="0"/>
              </a:rPr>
              <a:t> per la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gestione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altrettanti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negozi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ottica</a:t>
            </a:r>
            <a:r>
              <a:rPr lang="en-US" sz="3200" dirty="0" smtClean="0">
                <a:latin typeface="Baskerville Old Face" panose="02020602080505020303" pitchFamily="18" charset="0"/>
              </a:rPr>
              <a:t> in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Grecia</a:t>
            </a:r>
            <a:endParaRPr lang="en-US" sz="3200" dirty="0" smtClean="0">
              <a:latin typeface="Baskerville Old Face" panose="02020602080505020303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ostacolato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o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scoraggiato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l’esercizio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in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Grecia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libertà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stabilimento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da parte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degli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ottici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altri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membri</a:t>
            </a: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29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Esempio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4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organizzatori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di fiere in Italia)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Diverse normative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nazionali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regionali</a:t>
            </a:r>
            <a:r>
              <a:rPr lang="en-US" sz="3200" dirty="0" smtClean="0">
                <a:latin typeface="Baskerville Old Face" panose="02020602080505020303" pitchFamily="18" charset="0"/>
              </a:rPr>
              <a:t> 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provinciali</a:t>
            </a:r>
            <a:r>
              <a:rPr lang="en-US" sz="3200" dirty="0" smtClean="0">
                <a:latin typeface="Baskerville Old Face" panose="02020602080505020303" pitchFamily="18" charset="0"/>
              </a:rPr>
              <a:t> in Italia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richiedono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ai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fini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svolgimento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dell’attività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organizzatore</a:t>
            </a:r>
            <a:r>
              <a:rPr lang="en-US" sz="3200" dirty="0" smtClean="0">
                <a:latin typeface="Baskerville Old Face" panose="02020602080505020303" pitchFamily="18" charset="0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fiera</a:t>
            </a:r>
            <a:r>
              <a:rPr lang="en-US" sz="3200" dirty="0" smtClean="0">
                <a:latin typeface="Baskerville Old Face" panose="02020602080505020303" pitchFamily="18" charset="0"/>
              </a:rPr>
              <a:t>,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che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tra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fondatori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o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i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soci</a:t>
            </a:r>
            <a:r>
              <a:rPr lang="en-US" sz="3200" dirty="0" smtClean="0">
                <a:latin typeface="Baskerville Old Face" panose="02020602080505020303" pitchFamily="18" charset="0"/>
              </a:rPr>
              <a:t> vi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sia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almeno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1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ente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</a:t>
            </a:r>
            <a:r>
              <a:rPr lang="en-US" sz="3200" u="sng" dirty="0" err="1" smtClean="0">
                <a:latin typeface="Baskerville Old Face" panose="02020602080505020303" pitchFamily="18" charset="0"/>
              </a:rPr>
              <a:t>territoriale</a:t>
            </a:r>
            <a:r>
              <a:rPr lang="en-US" sz="3200" u="sng" dirty="0" smtClean="0">
                <a:latin typeface="Baskerville Old Face" panose="02020602080505020303" pitchFamily="18" charset="0"/>
              </a:rPr>
              <a:t> locale</a:t>
            </a:r>
            <a:r>
              <a:rPr lang="en-US" sz="3200" dirty="0" smtClean="0">
                <a:latin typeface="Baskerville Old Face" panose="02020602080505020303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Baskerville Old Face" panose="02020602080505020303" pitchFamily="18" charset="0"/>
                <a:cs typeface="Calibri"/>
              </a:rPr>
              <a:t>→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ostacolato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o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scoraggiato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l’esercizio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della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>
                <a:latin typeface="Baskerville Old Face" panose="02020602080505020303" pitchFamily="18" charset="0"/>
                <a:cs typeface="Calibri"/>
              </a:rPr>
              <a:t>libertà</a:t>
            </a:r>
            <a:r>
              <a:rPr lang="en-US" sz="3200" dirty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stabilimento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in Italia di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soggetti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impegnati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nel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settore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dell’organizzazione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fieristica</a:t>
            </a:r>
            <a:endParaRPr lang="en-US" sz="32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n-US" sz="3200" dirty="0" smtClean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84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3489" y="365125"/>
            <a:ext cx="11539471" cy="1325563"/>
          </a:xfrm>
        </p:spPr>
        <p:txBody>
          <a:bodyPr>
            <a:normAutofit/>
          </a:bodyPr>
          <a:lstStyle/>
          <a:p>
            <a:pPr algn="ctr"/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TIPOLOGIE</a:t>
            </a:r>
            <a:b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</a:b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(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desunte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dalla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 </a:t>
            </a:r>
            <a:r>
              <a:rPr lang="de-DE" b="1" dirty="0" err="1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casistica</a:t>
            </a:r>
            <a:r>
              <a:rPr lang="de-DE" b="1" dirty="0" smtClean="0">
                <a:solidFill>
                  <a:srgbClr val="0070C0"/>
                </a:solidFill>
                <a:latin typeface="Baskerville Old Face" panose="02020602080505020303" pitchFamily="18" charset="0"/>
              </a:rPr>
              <a:t>)</a:t>
            </a:r>
            <a:endParaRPr lang="de-DE" b="1" dirty="0">
              <a:solidFill>
                <a:srgbClr val="0070C0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54" y="1690688"/>
            <a:ext cx="11067140" cy="49353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</a:rPr>
              <a:t>MISURE DISCRIMINATORIE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sulla</a:t>
            </a:r>
            <a:r>
              <a:rPr lang="en-US" sz="3200" dirty="0" smtClean="0">
                <a:latin typeface="Baskerville Old Face" panose="02020602080505020303" pitchFamily="18" charset="0"/>
              </a:rPr>
              <a:t> base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della</a:t>
            </a:r>
            <a:r>
              <a:rPr lang="en-US" sz="3200" dirty="0" smtClean="0">
                <a:latin typeface="Baskerville Old Face" panose="02020602080505020303" pitchFamily="18" charset="0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</a:rPr>
              <a:t>nazionalità</a:t>
            </a:r>
            <a:endParaRPr lang="en-US" sz="3200" dirty="0" smtClean="0">
              <a:latin typeface="Baskerville Old Face" panose="02020602080505020303" pitchFamily="18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Direttamente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discriminatorie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	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(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Dentisti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in Italia: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Commissione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c. Italia, C-162/99)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3200" u="sng" dirty="0" err="1" smtClean="0">
                <a:latin typeface="Baskerville Old Face" panose="02020602080505020303" pitchFamily="18" charset="0"/>
                <a:cs typeface="Calibri"/>
              </a:rPr>
              <a:t>Indirettamente</a:t>
            </a: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3200" dirty="0" err="1" smtClean="0">
                <a:latin typeface="Baskerville Old Face" panose="02020602080505020303" pitchFamily="18" charset="0"/>
                <a:cs typeface="Calibri"/>
              </a:rPr>
              <a:t>discriminatorie</a:t>
            </a:r>
            <a:endParaRPr lang="en-US" sz="3200" dirty="0" smtClean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(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Immatricolazione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di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pescherecci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nel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Regno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Unito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: </a:t>
            </a:r>
            <a:r>
              <a:rPr lang="en-US" sz="2400" dirty="0" err="1" smtClean="0">
                <a:latin typeface="Baskerville Old Face" panose="02020602080505020303" pitchFamily="18" charset="0"/>
                <a:cs typeface="Calibri"/>
              </a:rPr>
              <a:t>Factortame</a:t>
            </a:r>
            <a:r>
              <a:rPr lang="en-US" sz="2400" dirty="0" smtClean="0">
                <a:latin typeface="Baskerville Old Face" panose="02020602080505020303" pitchFamily="18" charset="0"/>
                <a:cs typeface="Calibri"/>
              </a:rPr>
              <a:t>, C-221/89)</a:t>
            </a:r>
            <a:endParaRPr lang="en-US" sz="2400" dirty="0">
              <a:latin typeface="Baskerville Old Face" panose="02020602080505020303" pitchFamily="18" charset="0"/>
              <a:cs typeface="Calibri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 smtClean="0">
                <a:latin typeface="Baskerville Old Face" panose="02020602080505020303" pitchFamily="18" charset="0"/>
                <a:cs typeface="Calibri"/>
              </a:rPr>
              <a:t>MISURE MERAMENTE RESTRITTIVE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smtClean="0">
                <a:latin typeface="Baskerville Old Face" panose="02020602080505020303" pitchFamily="18" charset="0"/>
              </a:rPr>
              <a:t>(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Negozi</a:t>
            </a:r>
            <a:r>
              <a:rPr lang="en-US" sz="2400" dirty="0" smtClean="0">
                <a:latin typeface="Baskerville Old Face" panose="02020602080505020303" pitchFamily="18" charset="0"/>
              </a:rPr>
              <a:t> di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ottica</a:t>
            </a:r>
            <a:r>
              <a:rPr lang="en-US" sz="2400" dirty="0" smtClean="0">
                <a:latin typeface="Baskerville Old Face" panose="02020602080505020303" pitchFamily="18" charset="0"/>
              </a:rPr>
              <a:t> in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Grecia</a:t>
            </a:r>
            <a:r>
              <a:rPr lang="en-US" sz="2400" dirty="0" smtClean="0">
                <a:latin typeface="Baskerville Old Face" panose="02020602080505020303" pitchFamily="18" charset="0"/>
              </a:rPr>
              <a:t>: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Commissione</a:t>
            </a:r>
            <a:r>
              <a:rPr lang="en-US" sz="2400" dirty="0" smtClean="0">
                <a:latin typeface="Baskerville Old Face" panose="02020602080505020303" pitchFamily="18" charset="0"/>
              </a:rPr>
              <a:t> c.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Grecia</a:t>
            </a:r>
            <a:r>
              <a:rPr lang="en-US" sz="2400" dirty="0" smtClean="0">
                <a:latin typeface="Baskerville Old Face" panose="02020602080505020303" pitchFamily="18" charset="0"/>
              </a:rPr>
              <a:t>, C-140/03;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organizzatori</a:t>
            </a:r>
            <a:r>
              <a:rPr lang="en-US" sz="2400" dirty="0" smtClean="0">
                <a:latin typeface="Baskerville Old Face" panose="02020602080505020303" pitchFamily="18" charset="0"/>
              </a:rPr>
              <a:t> di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fiere</a:t>
            </a:r>
            <a:r>
              <a:rPr lang="en-US" sz="2400" dirty="0" smtClean="0">
                <a:latin typeface="Baskerville Old Face" panose="02020602080505020303" pitchFamily="18" charset="0"/>
              </a:rPr>
              <a:t> in Italia: </a:t>
            </a:r>
            <a:r>
              <a:rPr lang="en-US" sz="2400" dirty="0" err="1" smtClean="0">
                <a:latin typeface="Baskerville Old Face" panose="02020602080505020303" pitchFamily="18" charset="0"/>
              </a:rPr>
              <a:t>Commissione</a:t>
            </a:r>
            <a:r>
              <a:rPr lang="en-US" sz="2400" dirty="0" smtClean="0">
                <a:latin typeface="Baskerville Old Face" panose="02020602080505020303" pitchFamily="18" charset="0"/>
              </a:rPr>
              <a:t> c. Italia, C-439/99)</a:t>
            </a:r>
          </a:p>
        </p:txBody>
      </p:sp>
    </p:spTree>
    <p:extLst>
      <p:ext uri="{BB962C8B-B14F-4D97-AF65-F5344CB8AC3E}">
        <p14:creationId xmlns:p14="http://schemas.microsoft.com/office/powerpoint/2010/main" val="367811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bg2">
                <a:tint val="98000"/>
                <a:satMod val="130000"/>
                <a:shade val="90000"/>
                <a:lumMod val="103000"/>
              </a:schemeClr>
            </a:gs>
            <a:gs pos="100000">
              <a:schemeClr val="bg2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58502" y="1803633"/>
            <a:ext cx="10071279" cy="2608977"/>
          </a:xfrm>
          <a:noFill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Libera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circolazione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dei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servizi</a:t>
            </a:r>
            <a: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  <a:t> (art. 49 TFUE)</a:t>
            </a:r>
            <a:br>
              <a:rPr lang="en-US" sz="4000" b="1" dirty="0" smtClean="0">
                <a:solidFill>
                  <a:srgbClr val="FF0000"/>
                </a:solidFill>
                <a:latin typeface="Baskerville Old Face" panose="02020602080505020303" pitchFamily="18" charset="0"/>
              </a:rPr>
            </a:br>
            <a:endParaRPr lang="en-US" b="1" dirty="0">
              <a:solidFill>
                <a:srgbClr val="FF0000"/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853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ersonalizzato 2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ravatta nera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4420</TotalTime>
  <Words>823</Words>
  <Application>Microsoft Office PowerPoint</Application>
  <PresentationFormat>Personalizzato</PresentationFormat>
  <Paragraphs>104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Office Theme</vt:lpstr>
      <vt:lpstr>       LIBERTÀ DI STABILIMENTO e LIBERA CIRCOLAZIONE SERVIZI </vt:lpstr>
      <vt:lpstr> INTEGRAZIONE NEGATIVA Divieto di misure restrittive alla libertà di stabilimento (art. 49 TFUE) e alla libera circolazone dei servizi (art. 56 TFUE)</vt:lpstr>
      <vt:lpstr> Libertà di stabilimento (art. 49 TFUE) </vt:lpstr>
      <vt:lpstr>Esempio 1 (dentisti in Italia)</vt:lpstr>
      <vt:lpstr>Esempio 2 (immatricolazione di pescherecci nel Regno Unito)</vt:lpstr>
      <vt:lpstr>Esempio 3 (negozi di ottica in Grecia)</vt:lpstr>
      <vt:lpstr>Esempio 4 (organizzatori di fiere in Italia)</vt:lpstr>
      <vt:lpstr>TIPOLOGIE (desunte dalla casistica)</vt:lpstr>
      <vt:lpstr> Libera circolazione dei servizi (art. 49 TFUE) </vt:lpstr>
      <vt:lpstr>Esempio 1 (assicurazioni tedesche)</vt:lpstr>
      <vt:lpstr>Esempio 2 (risarcimento danni ai turisti)</vt:lpstr>
      <vt:lpstr>Esempio 3 (gas metano in comune lombardo)</vt:lpstr>
      <vt:lpstr>TIPOLOGIE (desunte dalla casistica)</vt:lpstr>
      <vt:lpstr> Il ponte tra l’integrazione negativa e l’integrazione positiva </vt:lpstr>
      <vt:lpstr> UNA STORIA EMBLEMATICA</vt:lpstr>
      <vt:lpstr> UN CORTOCIRCUITO?</vt:lpstr>
      <vt:lpstr> IL PROBLEMA DELLE QUALIFICHE PROFESSIONALI</vt:lpstr>
      <vt:lpstr> Giurisprudenza rilevante</vt:lpstr>
      <vt:lpstr> INTEGRAZIONE POSITIVA Misure che facilitano l’esercizio della libertà di stabilimento</vt:lpstr>
      <vt:lpstr>Basi giuridiche</vt:lpstr>
      <vt:lpstr>QUALIFICHE PROFESSIONALI</vt:lpstr>
      <vt:lpstr>Professione forense</vt:lpstr>
      <vt:lpstr> UN‘ALTRA STORIA EMBLEMATICA</vt:lpstr>
      <vt:lpstr> UN ABUSO DEL DIRITTO?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nationalen und internationalen Wirkungen der Verwerfung einer AGB-Klausel im Verbandsklageverfahren</dc:title>
  <dc:creator>Licia-Maria</dc:creator>
  <cp:lastModifiedBy>Emanuela Pistoia</cp:lastModifiedBy>
  <cp:revision>300</cp:revision>
  <dcterms:created xsi:type="dcterms:W3CDTF">2015-06-03T12:37:49Z</dcterms:created>
  <dcterms:modified xsi:type="dcterms:W3CDTF">2022-10-27T18:54:58Z</dcterms:modified>
</cp:coreProperties>
</file>