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1"/>
  </p:notesMasterIdLst>
  <p:sldIdLst>
    <p:sldId id="256" r:id="rId2"/>
    <p:sldId id="257" r:id="rId3"/>
    <p:sldId id="258" r:id="rId4"/>
    <p:sldId id="259" r:id="rId5"/>
    <p:sldId id="260" r:id="rId6"/>
    <p:sldId id="261" r:id="rId7"/>
    <p:sldId id="262" r:id="rId8"/>
    <p:sldId id="263" r:id="rId9"/>
    <p:sldId id="273" r:id="rId10"/>
    <p:sldId id="266" r:id="rId11"/>
    <p:sldId id="267" r:id="rId12"/>
    <p:sldId id="268" r:id="rId13"/>
    <p:sldId id="269" r:id="rId14"/>
    <p:sldId id="271" r:id="rId15"/>
    <p:sldId id="272" r:id="rId16"/>
    <p:sldId id="274" r:id="rId17"/>
    <p:sldId id="275" r:id="rId18"/>
    <p:sldId id="276" r:id="rId19"/>
    <p:sldId id="277" r:id="rId20"/>
    <p:sldId id="278" r:id="rId21"/>
    <p:sldId id="279" r:id="rId22"/>
    <p:sldId id="283" r:id="rId23"/>
    <p:sldId id="284" r:id="rId24"/>
    <p:sldId id="286" r:id="rId25"/>
    <p:sldId id="291" r:id="rId26"/>
    <p:sldId id="295" r:id="rId27"/>
    <p:sldId id="300" r:id="rId28"/>
    <p:sldId id="302" r:id="rId29"/>
    <p:sldId id="305" r:id="rId30"/>
    <p:sldId id="312" r:id="rId31"/>
    <p:sldId id="317" r:id="rId32"/>
    <p:sldId id="318" r:id="rId33"/>
    <p:sldId id="319" r:id="rId34"/>
    <p:sldId id="320" r:id="rId35"/>
    <p:sldId id="321" r:id="rId36"/>
    <p:sldId id="326" r:id="rId37"/>
    <p:sldId id="327" r:id="rId38"/>
    <p:sldId id="330" r:id="rId39"/>
    <p:sldId id="331" r:id="rId40"/>
    <p:sldId id="332" r:id="rId41"/>
    <p:sldId id="333" r:id="rId42"/>
    <p:sldId id="334" r:id="rId43"/>
    <p:sldId id="335" r:id="rId44"/>
    <p:sldId id="336" r:id="rId45"/>
    <p:sldId id="340" r:id="rId46"/>
    <p:sldId id="341" r:id="rId47"/>
    <p:sldId id="342" r:id="rId48"/>
    <p:sldId id="351" r:id="rId49"/>
    <p:sldId id="352" r:id="rId50"/>
    <p:sldId id="354" r:id="rId51"/>
    <p:sldId id="355" r:id="rId52"/>
    <p:sldId id="357" r:id="rId53"/>
    <p:sldId id="358" r:id="rId54"/>
    <p:sldId id="360" r:id="rId55"/>
    <p:sldId id="361" r:id="rId56"/>
    <p:sldId id="365" r:id="rId57"/>
    <p:sldId id="377" r:id="rId58"/>
    <p:sldId id="379" r:id="rId59"/>
    <p:sldId id="38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E3664-223C-4290-A531-54388AA357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951D22-8A7F-470C-8E96-2E07EBE0F245}">
      <dgm:prSet/>
      <dgm:spPr/>
      <dgm:t>
        <a:bodyPr/>
        <a:lstStyle/>
        <a:p>
          <a:pPr algn="ctr">
            <a:lnSpc>
              <a:spcPct val="100000"/>
            </a:lnSpc>
          </a:pPr>
          <a:r>
            <a:rPr lang="it-IT" i="1" u="sng" dirty="0">
              <a:solidFill>
                <a:schemeClr val="accent1"/>
              </a:solidFill>
            </a:rPr>
            <a:t>La pubblicità (advertising): </a:t>
          </a:r>
          <a:r>
            <a:rPr lang="it-IT" dirty="0"/>
            <a:t>"qualsiasi forma di comunicazione, non personale e a pagamento, di brand, beni e servizi, diffusa attraverso stampa (giornali e riviste), trasmissioni via etere (radio e televisione), reti di telecomunicazione (telefono, televisione via cavo, reti satellitari, reti wireless), media elettronici (audiocassette, videocassette, dischi ottici, pagine web) o media espositivi (cartelloni pubblicitari, insegne, manifesti)" </a:t>
          </a:r>
          <a:endParaRPr lang="en-US" dirty="0"/>
        </a:p>
      </dgm:t>
    </dgm:pt>
    <dgm:pt modelId="{7BC2E67A-B5C5-47FC-8458-7DFD58A96AB8}" type="parTrans" cxnId="{A58F0769-DC36-4D30-B952-5E14597DE774}">
      <dgm:prSet/>
      <dgm:spPr/>
      <dgm:t>
        <a:bodyPr/>
        <a:lstStyle/>
        <a:p>
          <a:endParaRPr lang="en-US"/>
        </a:p>
      </dgm:t>
    </dgm:pt>
    <dgm:pt modelId="{1398F183-8DEF-4211-91A3-96A1A2FB4988}" type="sibTrans" cxnId="{A58F0769-DC36-4D30-B952-5E14597DE774}">
      <dgm:prSet/>
      <dgm:spPr/>
      <dgm:t>
        <a:bodyPr/>
        <a:lstStyle/>
        <a:p>
          <a:endParaRPr lang="en-US"/>
        </a:p>
      </dgm:t>
    </dgm:pt>
    <dgm:pt modelId="{975A672A-B3BF-40B1-80C9-6DE417B45EF1}">
      <dgm:prSet/>
      <dgm:spPr/>
      <dgm:t>
        <a:bodyPr/>
        <a:lstStyle/>
        <a:p>
          <a:pPr algn="ctr">
            <a:lnSpc>
              <a:spcPct val="100000"/>
            </a:lnSpc>
          </a:pPr>
          <a:r>
            <a:rPr lang="it-IT" i="1" u="sng" dirty="0">
              <a:solidFill>
                <a:schemeClr val="accent1"/>
              </a:solidFill>
            </a:rPr>
            <a:t>La promozione delle vendite (sale promotion): </a:t>
          </a:r>
          <a:r>
            <a:rPr lang="it-IT" dirty="0"/>
            <a:t>incentivi di breve durata per i consumatori o per gli intermediari progettati per stimolare l’acquisto (concorsi, offerte speciali ecc.).</a:t>
          </a:r>
          <a:endParaRPr lang="en-US" dirty="0"/>
        </a:p>
      </dgm:t>
    </dgm:pt>
    <dgm:pt modelId="{02C53F6C-0102-4271-BD3B-839892976E9A}" type="parTrans" cxnId="{98C04DF7-02C4-4F4A-B939-7B932192E698}">
      <dgm:prSet/>
      <dgm:spPr/>
      <dgm:t>
        <a:bodyPr/>
        <a:lstStyle/>
        <a:p>
          <a:endParaRPr lang="en-US"/>
        </a:p>
      </dgm:t>
    </dgm:pt>
    <dgm:pt modelId="{173CB0BB-9C9C-491D-BD6A-75F4EFBD7CC8}" type="sibTrans" cxnId="{98C04DF7-02C4-4F4A-B939-7B932192E698}">
      <dgm:prSet/>
      <dgm:spPr/>
      <dgm:t>
        <a:bodyPr/>
        <a:lstStyle/>
        <a:p>
          <a:endParaRPr lang="en-US"/>
        </a:p>
      </dgm:t>
    </dgm:pt>
    <dgm:pt modelId="{D7283412-2A17-4663-8A9F-56079068CEF6}" type="pres">
      <dgm:prSet presAssocID="{029E3664-223C-4290-A531-54388AA357BB}" presName="root" presStyleCnt="0">
        <dgm:presLayoutVars>
          <dgm:dir/>
          <dgm:resizeHandles val="exact"/>
        </dgm:presLayoutVars>
      </dgm:prSet>
      <dgm:spPr/>
    </dgm:pt>
    <dgm:pt modelId="{65FC6916-CA6A-43E1-B25D-5AEA31ABB795}" type="pres">
      <dgm:prSet presAssocID="{5D951D22-8A7F-470C-8E96-2E07EBE0F245}" presName="compNode" presStyleCnt="0"/>
      <dgm:spPr/>
    </dgm:pt>
    <dgm:pt modelId="{8B227128-8CCA-4731-A6AD-55A391C5E9BC}" type="pres">
      <dgm:prSet presAssocID="{5D951D22-8A7F-470C-8E96-2E07EBE0F245}" presName="bgRect" presStyleLbl="bgShp" presStyleIdx="0" presStyleCnt="2"/>
      <dgm:spPr/>
    </dgm:pt>
    <dgm:pt modelId="{5DD23191-7631-4485-B78B-914CC9B1F663}" type="pres">
      <dgm:prSet presAssocID="{5D951D22-8A7F-470C-8E96-2E07EBE0F2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ting"/>
        </a:ext>
      </dgm:extLst>
    </dgm:pt>
    <dgm:pt modelId="{FE7C5624-38B3-4FED-B2A5-0EE04B754108}" type="pres">
      <dgm:prSet presAssocID="{5D951D22-8A7F-470C-8E96-2E07EBE0F245}" presName="spaceRect" presStyleCnt="0"/>
      <dgm:spPr/>
    </dgm:pt>
    <dgm:pt modelId="{24798CE2-13DB-4E9D-8CAE-E8BBB5F24124}" type="pres">
      <dgm:prSet presAssocID="{5D951D22-8A7F-470C-8E96-2E07EBE0F245}" presName="parTx" presStyleLbl="revTx" presStyleIdx="0" presStyleCnt="2">
        <dgm:presLayoutVars>
          <dgm:chMax val="0"/>
          <dgm:chPref val="0"/>
        </dgm:presLayoutVars>
      </dgm:prSet>
      <dgm:spPr/>
    </dgm:pt>
    <dgm:pt modelId="{52B39247-361D-44E2-B9E0-6C1BAF1741F2}" type="pres">
      <dgm:prSet presAssocID="{1398F183-8DEF-4211-91A3-96A1A2FB4988}" presName="sibTrans" presStyleCnt="0"/>
      <dgm:spPr/>
    </dgm:pt>
    <dgm:pt modelId="{9752EF66-58A8-4A49-B42A-CCA15DD6B9B1}" type="pres">
      <dgm:prSet presAssocID="{975A672A-B3BF-40B1-80C9-6DE417B45EF1}" presName="compNode" presStyleCnt="0"/>
      <dgm:spPr/>
    </dgm:pt>
    <dgm:pt modelId="{0EBF4F34-6540-44B6-9481-7E335E13A69D}" type="pres">
      <dgm:prSet presAssocID="{975A672A-B3BF-40B1-80C9-6DE417B45EF1}" presName="bgRect" presStyleLbl="bgShp" presStyleIdx="1" presStyleCnt="2"/>
      <dgm:spPr/>
    </dgm:pt>
    <dgm:pt modelId="{6BDAFDFD-E68C-4793-8AFC-16BD6FCB0391}" type="pres">
      <dgm:prSet presAssocID="{975A672A-B3BF-40B1-80C9-6DE417B45EF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naro"/>
        </a:ext>
      </dgm:extLst>
    </dgm:pt>
    <dgm:pt modelId="{B6000281-DED0-467C-B57B-0E99175E7B27}" type="pres">
      <dgm:prSet presAssocID="{975A672A-B3BF-40B1-80C9-6DE417B45EF1}" presName="spaceRect" presStyleCnt="0"/>
      <dgm:spPr/>
    </dgm:pt>
    <dgm:pt modelId="{F5632892-BC87-4179-9267-D8B1C8AE9F2D}" type="pres">
      <dgm:prSet presAssocID="{975A672A-B3BF-40B1-80C9-6DE417B45EF1}" presName="parTx" presStyleLbl="revTx" presStyleIdx="1" presStyleCnt="2">
        <dgm:presLayoutVars>
          <dgm:chMax val="0"/>
          <dgm:chPref val="0"/>
        </dgm:presLayoutVars>
      </dgm:prSet>
      <dgm:spPr/>
    </dgm:pt>
  </dgm:ptLst>
  <dgm:cxnLst>
    <dgm:cxn modelId="{A58F0769-DC36-4D30-B952-5E14597DE774}" srcId="{029E3664-223C-4290-A531-54388AA357BB}" destId="{5D951D22-8A7F-470C-8E96-2E07EBE0F245}" srcOrd="0" destOrd="0" parTransId="{7BC2E67A-B5C5-47FC-8458-7DFD58A96AB8}" sibTransId="{1398F183-8DEF-4211-91A3-96A1A2FB4988}"/>
    <dgm:cxn modelId="{F2D40977-8DC5-4FEF-AEA4-05DD134E1B45}" type="presOf" srcId="{029E3664-223C-4290-A531-54388AA357BB}" destId="{D7283412-2A17-4663-8A9F-56079068CEF6}" srcOrd="0" destOrd="0" presId="urn:microsoft.com/office/officeart/2018/2/layout/IconVerticalSolidList"/>
    <dgm:cxn modelId="{A71A1B83-2024-4B4E-882B-AE568FC86691}" type="presOf" srcId="{5D951D22-8A7F-470C-8E96-2E07EBE0F245}" destId="{24798CE2-13DB-4E9D-8CAE-E8BBB5F24124}" srcOrd="0" destOrd="0" presId="urn:microsoft.com/office/officeart/2018/2/layout/IconVerticalSolidList"/>
    <dgm:cxn modelId="{B482D5D3-869D-46AE-9408-95EE6BA331CD}" type="presOf" srcId="{975A672A-B3BF-40B1-80C9-6DE417B45EF1}" destId="{F5632892-BC87-4179-9267-D8B1C8AE9F2D}" srcOrd="0" destOrd="0" presId="urn:microsoft.com/office/officeart/2018/2/layout/IconVerticalSolidList"/>
    <dgm:cxn modelId="{98C04DF7-02C4-4F4A-B939-7B932192E698}" srcId="{029E3664-223C-4290-A531-54388AA357BB}" destId="{975A672A-B3BF-40B1-80C9-6DE417B45EF1}" srcOrd="1" destOrd="0" parTransId="{02C53F6C-0102-4271-BD3B-839892976E9A}" sibTransId="{173CB0BB-9C9C-491D-BD6A-75F4EFBD7CC8}"/>
    <dgm:cxn modelId="{B0595047-3D80-44BA-BEBD-B6FA53BB32FA}" type="presParOf" srcId="{D7283412-2A17-4663-8A9F-56079068CEF6}" destId="{65FC6916-CA6A-43E1-B25D-5AEA31ABB795}" srcOrd="0" destOrd="0" presId="urn:microsoft.com/office/officeart/2018/2/layout/IconVerticalSolidList"/>
    <dgm:cxn modelId="{3DC2D50D-06C3-434F-B584-A13F0310A37A}" type="presParOf" srcId="{65FC6916-CA6A-43E1-B25D-5AEA31ABB795}" destId="{8B227128-8CCA-4731-A6AD-55A391C5E9BC}" srcOrd="0" destOrd="0" presId="urn:microsoft.com/office/officeart/2018/2/layout/IconVerticalSolidList"/>
    <dgm:cxn modelId="{B9D0C0EB-CAC5-4B14-917D-CA13DEDB32C2}" type="presParOf" srcId="{65FC6916-CA6A-43E1-B25D-5AEA31ABB795}" destId="{5DD23191-7631-4485-B78B-914CC9B1F663}" srcOrd="1" destOrd="0" presId="urn:microsoft.com/office/officeart/2018/2/layout/IconVerticalSolidList"/>
    <dgm:cxn modelId="{91E279B2-1D43-4BA3-8F8F-44873F77E354}" type="presParOf" srcId="{65FC6916-CA6A-43E1-B25D-5AEA31ABB795}" destId="{FE7C5624-38B3-4FED-B2A5-0EE04B754108}" srcOrd="2" destOrd="0" presId="urn:microsoft.com/office/officeart/2018/2/layout/IconVerticalSolidList"/>
    <dgm:cxn modelId="{43424F92-43F4-44D7-B698-18ABF19B5F73}" type="presParOf" srcId="{65FC6916-CA6A-43E1-B25D-5AEA31ABB795}" destId="{24798CE2-13DB-4E9D-8CAE-E8BBB5F24124}" srcOrd="3" destOrd="0" presId="urn:microsoft.com/office/officeart/2018/2/layout/IconVerticalSolidList"/>
    <dgm:cxn modelId="{8DE52AC2-E0F1-4B90-A73E-C635F724841A}" type="presParOf" srcId="{D7283412-2A17-4663-8A9F-56079068CEF6}" destId="{52B39247-361D-44E2-B9E0-6C1BAF1741F2}" srcOrd="1" destOrd="0" presId="urn:microsoft.com/office/officeart/2018/2/layout/IconVerticalSolidList"/>
    <dgm:cxn modelId="{8C70F5B1-3183-4368-B5A6-F3E21F91B5C6}" type="presParOf" srcId="{D7283412-2A17-4663-8A9F-56079068CEF6}" destId="{9752EF66-58A8-4A49-B42A-CCA15DD6B9B1}" srcOrd="2" destOrd="0" presId="urn:microsoft.com/office/officeart/2018/2/layout/IconVerticalSolidList"/>
    <dgm:cxn modelId="{00213B47-AB02-41D7-8F48-43265FD0D5BE}" type="presParOf" srcId="{9752EF66-58A8-4A49-B42A-CCA15DD6B9B1}" destId="{0EBF4F34-6540-44B6-9481-7E335E13A69D}" srcOrd="0" destOrd="0" presId="urn:microsoft.com/office/officeart/2018/2/layout/IconVerticalSolidList"/>
    <dgm:cxn modelId="{08792DE7-151F-416C-BEC4-94A84113FD25}" type="presParOf" srcId="{9752EF66-58A8-4A49-B42A-CCA15DD6B9B1}" destId="{6BDAFDFD-E68C-4793-8AFC-16BD6FCB0391}" srcOrd="1" destOrd="0" presId="urn:microsoft.com/office/officeart/2018/2/layout/IconVerticalSolidList"/>
    <dgm:cxn modelId="{07DEE45E-A582-4CEF-AD3B-5C6BD6375397}" type="presParOf" srcId="{9752EF66-58A8-4A49-B42A-CCA15DD6B9B1}" destId="{B6000281-DED0-467C-B57B-0E99175E7B27}" srcOrd="2" destOrd="0" presId="urn:microsoft.com/office/officeart/2018/2/layout/IconVerticalSolidList"/>
    <dgm:cxn modelId="{FB665336-EFF6-45AD-B84D-F5828C6FF45F}" type="presParOf" srcId="{9752EF66-58A8-4A49-B42A-CCA15DD6B9B1}" destId="{F5632892-BC87-4179-9267-D8B1C8AE9F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A55D3B-C3E6-409A-863A-24B0EDB3336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D1659EA-A9EB-44B8-92AB-B6F4EDD5E93C}">
      <dgm:prSet/>
      <dgm:spPr/>
      <dgm:t>
        <a:bodyPr/>
        <a:lstStyle/>
        <a:p>
          <a:r>
            <a:rPr lang="it-IT" dirty="0"/>
            <a:t>Secondo </a:t>
          </a:r>
          <a:r>
            <a:rPr lang="it-IT" dirty="0" err="1"/>
            <a:t>Kotler</a:t>
          </a:r>
          <a:r>
            <a:rPr lang="it-IT" dirty="0"/>
            <a:t> et al., per formulare adeguatamente le proprie comunicazioni è necessario decidere su tre grandi temi: che cosa dire </a:t>
          </a:r>
          <a:r>
            <a:rPr lang="it-IT" dirty="0">
              <a:solidFill>
                <a:schemeClr val="accent1"/>
              </a:solidFill>
            </a:rPr>
            <a:t>(</a:t>
          </a:r>
          <a:r>
            <a:rPr lang="it-IT" i="1" u="sng" dirty="0">
              <a:solidFill>
                <a:schemeClr val="accent1"/>
              </a:solidFill>
            </a:rPr>
            <a:t>strategia del messaggio</a:t>
          </a:r>
          <a:r>
            <a:rPr lang="it-IT" dirty="0">
              <a:solidFill>
                <a:schemeClr val="accent1"/>
              </a:solidFill>
            </a:rPr>
            <a:t>), </a:t>
          </a:r>
          <a:r>
            <a:rPr lang="it-IT" dirty="0"/>
            <a:t>come dirlo </a:t>
          </a:r>
          <a:r>
            <a:rPr lang="it-IT" dirty="0">
              <a:solidFill>
                <a:schemeClr val="accent1"/>
              </a:solidFill>
            </a:rPr>
            <a:t>(</a:t>
          </a:r>
          <a:r>
            <a:rPr lang="it-IT" i="1" u="sng" dirty="0">
              <a:solidFill>
                <a:schemeClr val="accent1"/>
              </a:solidFill>
            </a:rPr>
            <a:t>strategia creativa</a:t>
          </a:r>
          <a:r>
            <a:rPr lang="it-IT" dirty="0">
              <a:solidFill>
                <a:schemeClr val="accent1"/>
              </a:solidFill>
            </a:rPr>
            <a:t>) </a:t>
          </a:r>
          <a:r>
            <a:rPr lang="it-IT" dirty="0"/>
            <a:t>e a chi farlo dire </a:t>
          </a:r>
          <a:r>
            <a:rPr lang="it-IT" dirty="0">
              <a:solidFill>
                <a:schemeClr val="accent1"/>
              </a:solidFill>
            </a:rPr>
            <a:t>(</a:t>
          </a:r>
          <a:r>
            <a:rPr lang="it-IT" i="1" u="sng" dirty="0">
              <a:solidFill>
                <a:schemeClr val="accent1"/>
              </a:solidFill>
            </a:rPr>
            <a:t>fonte del messaggio</a:t>
          </a:r>
          <a:r>
            <a:rPr lang="it-IT" dirty="0">
              <a:solidFill>
                <a:schemeClr val="accent1"/>
              </a:solidFill>
            </a:rPr>
            <a:t>). </a:t>
          </a:r>
          <a:endParaRPr lang="en-US" dirty="0">
            <a:solidFill>
              <a:schemeClr val="accent1"/>
            </a:solidFill>
          </a:endParaRPr>
        </a:p>
      </dgm:t>
    </dgm:pt>
    <dgm:pt modelId="{EACC3CAD-568A-4D6C-A413-062A7CDF7C9E}" type="parTrans" cxnId="{F95421A6-7E8D-4351-84F9-1C8BB5B2340F}">
      <dgm:prSet/>
      <dgm:spPr/>
      <dgm:t>
        <a:bodyPr/>
        <a:lstStyle/>
        <a:p>
          <a:endParaRPr lang="en-US"/>
        </a:p>
      </dgm:t>
    </dgm:pt>
    <dgm:pt modelId="{046C4D7E-ECF4-4633-AF65-6460614863A8}" type="sibTrans" cxnId="{F95421A6-7E8D-4351-84F9-1C8BB5B2340F}">
      <dgm:prSet/>
      <dgm:spPr/>
      <dgm:t>
        <a:bodyPr/>
        <a:lstStyle/>
        <a:p>
          <a:endParaRPr lang="en-US"/>
        </a:p>
      </dgm:t>
    </dgm:pt>
    <dgm:pt modelId="{B486E574-C4AF-44FA-8C8B-CE0AF5467667}">
      <dgm:prSet/>
      <dgm:spPr/>
      <dgm:t>
        <a:bodyPr/>
        <a:lstStyle/>
        <a:p>
          <a:r>
            <a:rPr lang="it-IT"/>
            <a:t>In generale (strategia del messaggio), il </a:t>
          </a:r>
          <a:r>
            <a:rPr lang="it-IT" b="1" i="1"/>
            <a:t>messaggio pubblicitario</a:t>
          </a:r>
          <a:r>
            <a:rPr lang="it-IT"/>
            <a:t> traduce la Proposta Unica di Valore (UVP) di un'azienda in una </a:t>
          </a:r>
          <a:r>
            <a:rPr lang="it-IT" b="1" i="1"/>
            <a:t>piattaforma pubblicitaria</a:t>
          </a:r>
          <a:r>
            <a:rPr lang="it-IT"/>
            <a:t>, ovvero in parole, simboli e immagini che siano attraenti e significativi per il pubblico target.</a:t>
          </a:r>
          <a:endParaRPr lang="en-US"/>
        </a:p>
      </dgm:t>
    </dgm:pt>
    <dgm:pt modelId="{44B1191A-DBFE-416B-8456-6A4E89538778}" type="parTrans" cxnId="{EE55B9BC-36CF-403F-9B9F-B60526B72D1B}">
      <dgm:prSet/>
      <dgm:spPr/>
      <dgm:t>
        <a:bodyPr/>
        <a:lstStyle/>
        <a:p>
          <a:endParaRPr lang="en-US"/>
        </a:p>
      </dgm:t>
    </dgm:pt>
    <dgm:pt modelId="{486E2C00-E24C-40A4-A733-7DE69CF49A7F}" type="sibTrans" cxnId="{EE55B9BC-36CF-403F-9B9F-B60526B72D1B}">
      <dgm:prSet/>
      <dgm:spPr/>
      <dgm:t>
        <a:bodyPr/>
        <a:lstStyle/>
        <a:p>
          <a:endParaRPr lang="en-US"/>
        </a:p>
      </dgm:t>
    </dgm:pt>
    <dgm:pt modelId="{4BFFB0FE-F466-438B-9189-325A6040C8A3}" type="pres">
      <dgm:prSet presAssocID="{77A55D3B-C3E6-409A-863A-24B0EDB33367}" presName="hierChild1" presStyleCnt="0">
        <dgm:presLayoutVars>
          <dgm:chPref val="1"/>
          <dgm:dir/>
          <dgm:animOne val="branch"/>
          <dgm:animLvl val="lvl"/>
          <dgm:resizeHandles/>
        </dgm:presLayoutVars>
      </dgm:prSet>
      <dgm:spPr/>
    </dgm:pt>
    <dgm:pt modelId="{CB787B5B-E893-44A1-9E10-F6AC5EE477F3}" type="pres">
      <dgm:prSet presAssocID="{2D1659EA-A9EB-44B8-92AB-B6F4EDD5E93C}" presName="hierRoot1" presStyleCnt="0"/>
      <dgm:spPr/>
    </dgm:pt>
    <dgm:pt modelId="{E3DE22D0-1BA2-4AAB-9082-EAAADCFA46A0}" type="pres">
      <dgm:prSet presAssocID="{2D1659EA-A9EB-44B8-92AB-B6F4EDD5E93C}" presName="composite" presStyleCnt="0"/>
      <dgm:spPr/>
    </dgm:pt>
    <dgm:pt modelId="{38743C7B-CE11-4755-B703-5BF1F2414793}" type="pres">
      <dgm:prSet presAssocID="{2D1659EA-A9EB-44B8-92AB-B6F4EDD5E93C}" presName="background" presStyleLbl="node0" presStyleIdx="0" presStyleCnt="2"/>
      <dgm:spPr/>
    </dgm:pt>
    <dgm:pt modelId="{C9E68C02-4038-4DC9-B86D-10DAA9B73F6C}" type="pres">
      <dgm:prSet presAssocID="{2D1659EA-A9EB-44B8-92AB-B6F4EDD5E93C}" presName="text" presStyleLbl="fgAcc0" presStyleIdx="0" presStyleCnt="2">
        <dgm:presLayoutVars>
          <dgm:chPref val="3"/>
        </dgm:presLayoutVars>
      </dgm:prSet>
      <dgm:spPr/>
    </dgm:pt>
    <dgm:pt modelId="{A19FF3A8-70D8-4648-803C-605B6F69D90D}" type="pres">
      <dgm:prSet presAssocID="{2D1659EA-A9EB-44B8-92AB-B6F4EDD5E93C}" presName="hierChild2" presStyleCnt="0"/>
      <dgm:spPr/>
    </dgm:pt>
    <dgm:pt modelId="{773DEB80-7F1F-430F-A242-22FF5149E0F2}" type="pres">
      <dgm:prSet presAssocID="{B486E574-C4AF-44FA-8C8B-CE0AF5467667}" presName="hierRoot1" presStyleCnt="0"/>
      <dgm:spPr/>
    </dgm:pt>
    <dgm:pt modelId="{AA3C4E1C-9D65-4B5A-B615-DA497366DBEE}" type="pres">
      <dgm:prSet presAssocID="{B486E574-C4AF-44FA-8C8B-CE0AF5467667}" presName="composite" presStyleCnt="0"/>
      <dgm:spPr/>
    </dgm:pt>
    <dgm:pt modelId="{8F9D9A67-2218-4C7B-BB3B-0E26A72A3173}" type="pres">
      <dgm:prSet presAssocID="{B486E574-C4AF-44FA-8C8B-CE0AF5467667}" presName="background" presStyleLbl="node0" presStyleIdx="1" presStyleCnt="2"/>
      <dgm:spPr/>
    </dgm:pt>
    <dgm:pt modelId="{B984987D-6434-4EC7-9F3A-18640F48F801}" type="pres">
      <dgm:prSet presAssocID="{B486E574-C4AF-44FA-8C8B-CE0AF5467667}" presName="text" presStyleLbl="fgAcc0" presStyleIdx="1" presStyleCnt="2">
        <dgm:presLayoutVars>
          <dgm:chPref val="3"/>
        </dgm:presLayoutVars>
      </dgm:prSet>
      <dgm:spPr/>
    </dgm:pt>
    <dgm:pt modelId="{37D1C0CF-7BB0-4643-A157-B5100C9AD6AF}" type="pres">
      <dgm:prSet presAssocID="{B486E574-C4AF-44FA-8C8B-CE0AF5467667}" presName="hierChild2" presStyleCnt="0"/>
      <dgm:spPr/>
    </dgm:pt>
  </dgm:ptLst>
  <dgm:cxnLst>
    <dgm:cxn modelId="{72FB2434-F958-4C46-99FD-A31A6D4C85CE}" type="presOf" srcId="{2D1659EA-A9EB-44B8-92AB-B6F4EDD5E93C}" destId="{C9E68C02-4038-4DC9-B86D-10DAA9B73F6C}" srcOrd="0" destOrd="0" presId="urn:microsoft.com/office/officeart/2005/8/layout/hierarchy1"/>
    <dgm:cxn modelId="{EF7A1D53-405A-4A57-AB88-4DEC83334A6A}" type="presOf" srcId="{B486E574-C4AF-44FA-8C8B-CE0AF5467667}" destId="{B984987D-6434-4EC7-9F3A-18640F48F801}" srcOrd="0" destOrd="0" presId="urn:microsoft.com/office/officeart/2005/8/layout/hierarchy1"/>
    <dgm:cxn modelId="{F95421A6-7E8D-4351-84F9-1C8BB5B2340F}" srcId="{77A55D3B-C3E6-409A-863A-24B0EDB33367}" destId="{2D1659EA-A9EB-44B8-92AB-B6F4EDD5E93C}" srcOrd="0" destOrd="0" parTransId="{EACC3CAD-568A-4D6C-A413-062A7CDF7C9E}" sibTransId="{046C4D7E-ECF4-4633-AF65-6460614863A8}"/>
    <dgm:cxn modelId="{EE55B9BC-36CF-403F-9B9F-B60526B72D1B}" srcId="{77A55D3B-C3E6-409A-863A-24B0EDB33367}" destId="{B486E574-C4AF-44FA-8C8B-CE0AF5467667}" srcOrd="1" destOrd="0" parTransId="{44B1191A-DBFE-416B-8456-6A4E89538778}" sibTransId="{486E2C00-E24C-40A4-A733-7DE69CF49A7F}"/>
    <dgm:cxn modelId="{766EEAF0-6496-4789-AB42-946B6A5C5BB4}" type="presOf" srcId="{77A55D3B-C3E6-409A-863A-24B0EDB33367}" destId="{4BFFB0FE-F466-438B-9189-325A6040C8A3}" srcOrd="0" destOrd="0" presId="urn:microsoft.com/office/officeart/2005/8/layout/hierarchy1"/>
    <dgm:cxn modelId="{7879412B-EDAA-4131-9C3B-DA7013D28017}" type="presParOf" srcId="{4BFFB0FE-F466-438B-9189-325A6040C8A3}" destId="{CB787B5B-E893-44A1-9E10-F6AC5EE477F3}" srcOrd="0" destOrd="0" presId="urn:microsoft.com/office/officeart/2005/8/layout/hierarchy1"/>
    <dgm:cxn modelId="{BC2699E3-1664-4814-ACA5-CDDAD93B5E6A}" type="presParOf" srcId="{CB787B5B-E893-44A1-9E10-F6AC5EE477F3}" destId="{E3DE22D0-1BA2-4AAB-9082-EAAADCFA46A0}" srcOrd="0" destOrd="0" presId="urn:microsoft.com/office/officeart/2005/8/layout/hierarchy1"/>
    <dgm:cxn modelId="{855E2844-C7F0-423C-8542-09EE30B33FB4}" type="presParOf" srcId="{E3DE22D0-1BA2-4AAB-9082-EAAADCFA46A0}" destId="{38743C7B-CE11-4755-B703-5BF1F2414793}" srcOrd="0" destOrd="0" presId="urn:microsoft.com/office/officeart/2005/8/layout/hierarchy1"/>
    <dgm:cxn modelId="{42C887A2-5401-4FE0-8273-A1C3ECF8933C}" type="presParOf" srcId="{E3DE22D0-1BA2-4AAB-9082-EAAADCFA46A0}" destId="{C9E68C02-4038-4DC9-B86D-10DAA9B73F6C}" srcOrd="1" destOrd="0" presId="urn:microsoft.com/office/officeart/2005/8/layout/hierarchy1"/>
    <dgm:cxn modelId="{48942176-E4C1-4E33-917C-4F9EF3B7C134}" type="presParOf" srcId="{CB787B5B-E893-44A1-9E10-F6AC5EE477F3}" destId="{A19FF3A8-70D8-4648-803C-605B6F69D90D}" srcOrd="1" destOrd="0" presId="urn:microsoft.com/office/officeart/2005/8/layout/hierarchy1"/>
    <dgm:cxn modelId="{C65A7476-6126-4218-90A2-F4102724D7F7}" type="presParOf" srcId="{4BFFB0FE-F466-438B-9189-325A6040C8A3}" destId="{773DEB80-7F1F-430F-A242-22FF5149E0F2}" srcOrd="1" destOrd="0" presId="urn:microsoft.com/office/officeart/2005/8/layout/hierarchy1"/>
    <dgm:cxn modelId="{1BD1FC92-D34F-4E74-AEA0-54E86B05298C}" type="presParOf" srcId="{773DEB80-7F1F-430F-A242-22FF5149E0F2}" destId="{AA3C4E1C-9D65-4B5A-B615-DA497366DBEE}" srcOrd="0" destOrd="0" presId="urn:microsoft.com/office/officeart/2005/8/layout/hierarchy1"/>
    <dgm:cxn modelId="{5EA1A91A-709A-4466-9E0F-00EF97E83F16}" type="presParOf" srcId="{AA3C4E1C-9D65-4B5A-B615-DA497366DBEE}" destId="{8F9D9A67-2218-4C7B-BB3B-0E26A72A3173}" srcOrd="0" destOrd="0" presId="urn:microsoft.com/office/officeart/2005/8/layout/hierarchy1"/>
    <dgm:cxn modelId="{A9F2490B-ABCE-4D15-856B-ABBE2D120F7F}" type="presParOf" srcId="{AA3C4E1C-9D65-4B5A-B615-DA497366DBEE}" destId="{B984987D-6434-4EC7-9F3A-18640F48F801}" srcOrd="1" destOrd="0" presId="urn:microsoft.com/office/officeart/2005/8/layout/hierarchy1"/>
    <dgm:cxn modelId="{9A7B991B-07C4-4609-921C-5C28D4E6CDEF}" type="presParOf" srcId="{773DEB80-7F1F-430F-A242-22FF5149E0F2}" destId="{37D1C0CF-7BB0-4643-A157-B5100C9AD6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F25700-E1E0-49B5-A3FE-AF26998C3C7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F59BB62-9212-4546-BCB0-EDF352B2B91D}">
      <dgm:prSet custT="1"/>
      <dgm:spPr/>
      <dgm:t>
        <a:bodyPr/>
        <a:lstStyle/>
        <a:p>
          <a:pPr>
            <a:lnSpc>
              <a:spcPct val="100000"/>
            </a:lnSpc>
          </a:pPr>
          <a:r>
            <a:rPr lang="it-IT" sz="1600" dirty="0"/>
            <a:t>Il product placement sta diventando molto popolare, ma è importante ricordare che implica dei rischi. Se il film o la serie non riescono a decollare, l'immagine del brand può uscirne offuscata, riducendone la potenziale esposizione</a:t>
          </a:r>
          <a:r>
            <a:rPr lang="it-IT" sz="1100" dirty="0"/>
            <a:t>. </a:t>
          </a:r>
          <a:endParaRPr lang="en-US" sz="1100" dirty="0"/>
        </a:p>
      </dgm:t>
    </dgm:pt>
    <dgm:pt modelId="{771C694C-9DD0-4A7B-84EB-239670CD0D9A}" type="parTrans" cxnId="{CF075266-7AD8-4A9A-9A38-7D1C00875E5D}">
      <dgm:prSet/>
      <dgm:spPr/>
      <dgm:t>
        <a:bodyPr/>
        <a:lstStyle/>
        <a:p>
          <a:endParaRPr lang="en-US"/>
        </a:p>
      </dgm:t>
    </dgm:pt>
    <dgm:pt modelId="{5B8E0654-2C82-40D7-A89C-5734D1CF0FD3}" type="sibTrans" cxnId="{CF075266-7AD8-4A9A-9A38-7D1C00875E5D}">
      <dgm:prSet/>
      <dgm:spPr/>
      <dgm:t>
        <a:bodyPr/>
        <a:lstStyle/>
        <a:p>
          <a:endParaRPr lang="en-US"/>
        </a:p>
      </dgm:t>
    </dgm:pt>
    <dgm:pt modelId="{4C437057-DB15-4181-89C4-495473E52893}">
      <dgm:prSet/>
      <dgm:spPr/>
      <dgm:t>
        <a:bodyPr/>
        <a:lstStyle/>
        <a:p>
          <a:pPr>
            <a:lnSpc>
              <a:spcPct val="100000"/>
            </a:lnSpc>
          </a:pPr>
          <a:r>
            <a:rPr lang="it-IT" dirty="0"/>
            <a:t>Il pubblico può essere infastidito da un inserimento di prodotti evidente, elemento che ne danneggia l'immagine, e i proprietari del marchio possono non controllare completamente come viene raffigurato il proprio brand. </a:t>
          </a:r>
          <a:endParaRPr lang="en-US" dirty="0"/>
        </a:p>
      </dgm:t>
    </dgm:pt>
    <dgm:pt modelId="{94105A6D-A62F-44BA-92F3-A5361E805ACF}" type="parTrans" cxnId="{28FBC7EC-4406-4782-90EF-5436253EA01F}">
      <dgm:prSet/>
      <dgm:spPr/>
      <dgm:t>
        <a:bodyPr/>
        <a:lstStyle/>
        <a:p>
          <a:endParaRPr lang="en-US"/>
        </a:p>
      </dgm:t>
    </dgm:pt>
    <dgm:pt modelId="{6D053EBA-0D98-4739-A424-B36FAE5E4213}" type="sibTrans" cxnId="{28FBC7EC-4406-4782-90EF-5436253EA01F}">
      <dgm:prSet/>
      <dgm:spPr/>
      <dgm:t>
        <a:bodyPr/>
        <a:lstStyle/>
        <a:p>
          <a:endParaRPr lang="en-US"/>
        </a:p>
      </dgm:t>
    </dgm:pt>
    <dgm:pt modelId="{0F6D5E28-7928-4B6C-8B52-C37E9984F35E}">
      <dgm:prSet/>
      <dgm:spPr/>
      <dgm:t>
        <a:bodyPr/>
        <a:lstStyle/>
        <a:p>
          <a:pPr>
            <a:lnSpc>
              <a:spcPct val="100000"/>
            </a:lnSpc>
          </a:pPr>
          <a:r>
            <a:rPr lang="it-IT" dirty="0"/>
            <a:t>Infine, bisogna sottolineare come il product placement sia soggetto alle stesse analisi che si applicano a tutti gli strumenti di comunicazione analizzati in precedenza.</a:t>
          </a:r>
          <a:endParaRPr lang="en-US" dirty="0"/>
        </a:p>
      </dgm:t>
    </dgm:pt>
    <dgm:pt modelId="{C82973AD-FC22-4F52-914E-71C9AF152650}" type="parTrans" cxnId="{C7683F62-1A12-4DE4-80B7-6608652542F5}">
      <dgm:prSet/>
      <dgm:spPr/>
      <dgm:t>
        <a:bodyPr/>
        <a:lstStyle/>
        <a:p>
          <a:endParaRPr lang="en-US"/>
        </a:p>
      </dgm:t>
    </dgm:pt>
    <dgm:pt modelId="{796F97B1-FD69-4DAB-B3B9-BF97ADAB7600}" type="sibTrans" cxnId="{C7683F62-1A12-4DE4-80B7-6608652542F5}">
      <dgm:prSet/>
      <dgm:spPr/>
      <dgm:t>
        <a:bodyPr/>
        <a:lstStyle/>
        <a:p>
          <a:endParaRPr lang="en-US"/>
        </a:p>
      </dgm:t>
    </dgm:pt>
    <dgm:pt modelId="{7DD39EE1-5F08-46CD-BD51-447431116DD1}" type="pres">
      <dgm:prSet presAssocID="{8DF25700-E1E0-49B5-A3FE-AF26998C3C77}" presName="root" presStyleCnt="0">
        <dgm:presLayoutVars>
          <dgm:dir/>
          <dgm:resizeHandles val="exact"/>
        </dgm:presLayoutVars>
      </dgm:prSet>
      <dgm:spPr/>
    </dgm:pt>
    <dgm:pt modelId="{693C6B5B-9E3B-4D75-938A-2C504A86422E}" type="pres">
      <dgm:prSet presAssocID="{6F59BB62-9212-4546-BCB0-EDF352B2B91D}" presName="compNode" presStyleCnt="0"/>
      <dgm:spPr/>
    </dgm:pt>
    <dgm:pt modelId="{9794D712-341B-4E4C-BA7B-2F8C226DDEA2}" type="pres">
      <dgm:prSet presAssocID="{6F59BB62-9212-4546-BCB0-EDF352B2B9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501D7A5E-D492-4CB2-B8E6-74988829113C}" type="pres">
      <dgm:prSet presAssocID="{6F59BB62-9212-4546-BCB0-EDF352B2B91D}" presName="spaceRect" presStyleCnt="0"/>
      <dgm:spPr/>
    </dgm:pt>
    <dgm:pt modelId="{7EF14DE9-0478-4777-B472-9005EEACD4E4}" type="pres">
      <dgm:prSet presAssocID="{6F59BB62-9212-4546-BCB0-EDF352B2B91D}" presName="textRect" presStyleLbl="revTx" presStyleIdx="0" presStyleCnt="3">
        <dgm:presLayoutVars>
          <dgm:chMax val="1"/>
          <dgm:chPref val="1"/>
        </dgm:presLayoutVars>
      </dgm:prSet>
      <dgm:spPr/>
    </dgm:pt>
    <dgm:pt modelId="{0E4AC607-84E1-46F8-B193-7CF0D63A9244}" type="pres">
      <dgm:prSet presAssocID="{5B8E0654-2C82-40D7-A89C-5734D1CF0FD3}" presName="sibTrans" presStyleCnt="0"/>
      <dgm:spPr/>
    </dgm:pt>
    <dgm:pt modelId="{1297FDF1-9BE2-4726-8155-D40C2DEA4DF8}" type="pres">
      <dgm:prSet presAssocID="{4C437057-DB15-4181-89C4-495473E52893}" presName="compNode" presStyleCnt="0"/>
      <dgm:spPr/>
    </dgm:pt>
    <dgm:pt modelId="{3C7FAE8F-3BE7-445D-91DE-D0B2ECB7A6FD}" type="pres">
      <dgm:prSet presAssocID="{4C437057-DB15-4181-89C4-495473E528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e"/>
        </a:ext>
      </dgm:extLst>
    </dgm:pt>
    <dgm:pt modelId="{9B9E4D91-541C-4E4C-8435-91FEDF251D88}" type="pres">
      <dgm:prSet presAssocID="{4C437057-DB15-4181-89C4-495473E52893}" presName="spaceRect" presStyleCnt="0"/>
      <dgm:spPr/>
    </dgm:pt>
    <dgm:pt modelId="{6EBB7D5B-D780-4152-8A73-923FAC1AEE66}" type="pres">
      <dgm:prSet presAssocID="{4C437057-DB15-4181-89C4-495473E52893}" presName="textRect" presStyleLbl="revTx" presStyleIdx="1" presStyleCnt="3">
        <dgm:presLayoutVars>
          <dgm:chMax val="1"/>
          <dgm:chPref val="1"/>
        </dgm:presLayoutVars>
      </dgm:prSet>
      <dgm:spPr/>
    </dgm:pt>
    <dgm:pt modelId="{F55F521D-6656-4236-B944-3C5024266C0D}" type="pres">
      <dgm:prSet presAssocID="{6D053EBA-0D98-4739-A424-B36FAE5E4213}" presName="sibTrans" presStyleCnt="0"/>
      <dgm:spPr/>
    </dgm:pt>
    <dgm:pt modelId="{E7B6ECB3-D02C-447B-AEDE-E5EC3634A049}" type="pres">
      <dgm:prSet presAssocID="{0F6D5E28-7928-4B6C-8B52-C37E9984F35E}" presName="compNode" presStyleCnt="0"/>
      <dgm:spPr/>
    </dgm:pt>
    <dgm:pt modelId="{AA66184C-4667-4B38-94BC-0EADAD942EAD}" type="pres">
      <dgm:prSet presAssocID="{0F6D5E28-7928-4B6C-8B52-C37E9984F3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he"/>
        </a:ext>
      </dgm:extLst>
    </dgm:pt>
    <dgm:pt modelId="{C7BF85FF-93BA-4226-8808-B70F36671C57}" type="pres">
      <dgm:prSet presAssocID="{0F6D5E28-7928-4B6C-8B52-C37E9984F35E}" presName="spaceRect" presStyleCnt="0"/>
      <dgm:spPr/>
    </dgm:pt>
    <dgm:pt modelId="{D0C34355-BFBF-4FC9-957D-4E8B8157602F}" type="pres">
      <dgm:prSet presAssocID="{0F6D5E28-7928-4B6C-8B52-C37E9984F35E}" presName="textRect" presStyleLbl="revTx" presStyleIdx="2" presStyleCnt="3">
        <dgm:presLayoutVars>
          <dgm:chMax val="1"/>
          <dgm:chPref val="1"/>
        </dgm:presLayoutVars>
      </dgm:prSet>
      <dgm:spPr/>
    </dgm:pt>
  </dgm:ptLst>
  <dgm:cxnLst>
    <dgm:cxn modelId="{C7683F62-1A12-4DE4-80B7-6608652542F5}" srcId="{8DF25700-E1E0-49B5-A3FE-AF26998C3C77}" destId="{0F6D5E28-7928-4B6C-8B52-C37E9984F35E}" srcOrd="2" destOrd="0" parTransId="{C82973AD-FC22-4F52-914E-71C9AF152650}" sibTransId="{796F97B1-FD69-4DAB-B3B9-BF97ADAB7600}"/>
    <dgm:cxn modelId="{F3FB2545-B640-479E-98C8-1986FE6FEA66}" type="presOf" srcId="{0F6D5E28-7928-4B6C-8B52-C37E9984F35E}" destId="{D0C34355-BFBF-4FC9-957D-4E8B8157602F}" srcOrd="0" destOrd="0" presId="urn:microsoft.com/office/officeart/2018/2/layout/IconLabelList"/>
    <dgm:cxn modelId="{9A79AE45-C4DC-4332-8C9B-C7C50A19994A}" type="presOf" srcId="{8DF25700-E1E0-49B5-A3FE-AF26998C3C77}" destId="{7DD39EE1-5F08-46CD-BD51-447431116DD1}" srcOrd="0" destOrd="0" presId="urn:microsoft.com/office/officeart/2018/2/layout/IconLabelList"/>
    <dgm:cxn modelId="{CF075266-7AD8-4A9A-9A38-7D1C00875E5D}" srcId="{8DF25700-E1E0-49B5-A3FE-AF26998C3C77}" destId="{6F59BB62-9212-4546-BCB0-EDF352B2B91D}" srcOrd="0" destOrd="0" parTransId="{771C694C-9DD0-4A7B-84EB-239670CD0D9A}" sibTransId="{5B8E0654-2C82-40D7-A89C-5734D1CF0FD3}"/>
    <dgm:cxn modelId="{694A92A9-78B0-4504-AB76-BD8E97B65F2E}" type="presOf" srcId="{6F59BB62-9212-4546-BCB0-EDF352B2B91D}" destId="{7EF14DE9-0478-4777-B472-9005EEACD4E4}" srcOrd="0" destOrd="0" presId="urn:microsoft.com/office/officeart/2018/2/layout/IconLabelList"/>
    <dgm:cxn modelId="{A817A8C5-2C54-429B-968E-F126FB8E9D63}" type="presOf" srcId="{4C437057-DB15-4181-89C4-495473E52893}" destId="{6EBB7D5B-D780-4152-8A73-923FAC1AEE66}" srcOrd="0" destOrd="0" presId="urn:microsoft.com/office/officeart/2018/2/layout/IconLabelList"/>
    <dgm:cxn modelId="{28FBC7EC-4406-4782-90EF-5436253EA01F}" srcId="{8DF25700-E1E0-49B5-A3FE-AF26998C3C77}" destId="{4C437057-DB15-4181-89C4-495473E52893}" srcOrd="1" destOrd="0" parTransId="{94105A6D-A62F-44BA-92F3-A5361E805ACF}" sibTransId="{6D053EBA-0D98-4739-A424-B36FAE5E4213}"/>
    <dgm:cxn modelId="{83D2D40B-43E8-4234-A26E-E6C2B13D56E1}" type="presParOf" srcId="{7DD39EE1-5F08-46CD-BD51-447431116DD1}" destId="{693C6B5B-9E3B-4D75-938A-2C504A86422E}" srcOrd="0" destOrd="0" presId="urn:microsoft.com/office/officeart/2018/2/layout/IconLabelList"/>
    <dgm:cxn modelId="{90C95FBC-8183-4C6E-9044-AB4A4105D74D}" type="presParOf" srcId="{693C6B5B-9E3B-4D75-938A-2C504A86422E}" destId="{9794D712-341B-4E4C-BA7B-2F8C226DDEA2}" srcOrd="0" destOrd="0" presId="urn:microsoft.com/office/officeart/2018/2/layout/IconLabelList"/>
    <dgm:cxn modelId="{80D5EBA0-8B93-4369-A696-1BD174A7FC29}" type="presParOf" srcId="{693C6B5B-9E3B-4D75-938A-2C504A86422E}" destId="{501D7A5E-D492-4CB2-B8E6-74988829113C}" srcOrd="1" destOrd="0" presId="urn:microsoft.com/office/officeart/2018/2/layout/IconLabelList"/>
    <dgm:cxn modelId="{4E6D623C-E86F-4328-91B4-74FF60E649FD}" type="presParOf" srcId="{693C6B5B-9E3B-4D75-938A-2C504A86422E}" destId="{7EF14DE9-0478-4777-B472-9005EEACD4E4}" srcOrd="2" destOrd="0" presId="urn:microsoft.com/office/officeart/2018/2/layout/IconLabelList"/>
    <dgm:cxn modelId="{80349AE1-F96E-4929-87A0-0B64A2A5ED99}" type="presParOf" srcId="{7DD39EE1-5F08-46CD-BD51-447431116DD1}" destId="{0E4AC607-84E1-46F8-B193-7CF0D63A9244}" srcOrd="1" destOrd="0" presId="urn:microsoft.com/office/officeart/2018/2/layout/IconLabelList"/>
    <dgm:cxn modelId="{A8E6FC4A-CB8B-4F77-A0E5-0112FC25CCD6}" type="presParOf" srcId="{7DD39EE1-5F08-46CD-BD51-447431116DD1}" destId="{1297FDF1-9BE2-4726-8155-D40C2DEA4DF8}" srcOrd="2" destOrd="0" presId="urn:microsoft.com/office/officeart/2018/2/layout/IconLabelList"/>
    <dgm:cxn modelId="{D46930C3-F0F7-4795-8FF7-C31048433D74}" type="presParOf" srcId="{1297FDF1-9BE2-4726-8155-D40C2DEA4DF8}" destId="{3C7FAE8F-3BE7-445D-91DE-D0B2ECB7A6FD}" srcOrd="0" destOrd="0" presId="urn:microsoft.com/office/officeart/2018/2/layout/IconLabelList"/>
    <dgm:cxn modelId="{A353017B-91CA-453F-93F4-CAA1119BD05C}" type="presParOf" srcId="{1297FDF1-9BE2-4726-8155-D40C2DEA4DF8}" destId="{9B9E4D91-541C-4E4C-8435-91FEDF251D88}" srcOrd="1" destOrd="0" presId="urn:microsoft.com/office/officeart/2018/2/layout/IconLabelList"/>
    <dgm:cxn modelId="{074DD4CA-B4F5-41EE-85C3-3AB671BA3756}" type="presParOf" srcId="{1297FDF1-9BE2-4726-8155-D40C2DEA4DF8}" destId="{6EBB7D5B-D780-4152-8A73-923FAC1AEE66}" srcOrd="2" destOrd="0" presId="urn:microsoft.com/office/officeart/2018/2/layout/IconLabelList"/>
    <dgm:cxn modelId="{5697A142-8576-4CDA-9646-4868F7DA2674}" type="presParOf" srcId="{7DD39EE1-5F08-46CD-BD51-447431116DD1}" destId="{F55F521D-6656-4236-B944-3C5024266C0D}" srcOrd="3" destOrd="0" presId="urn:microsoft.com/office/officeart/2018/2/layout/IconLabelList"/>
    <dgm:cxn modelId="{ED7B7656-F321-47F9-A2E8-3456FADFC2D6}" type="presParOf" srcId="{7DD39EE1-5F08-46CD-BD51-447431116DD1}" destId="{E7B6ECB3-D02C-447B-AEDE-E5EC3634A049}" srcOrd="4" destOrd="0" presId="urn:microsoft.com/office/officeart/2018/2/layout/IconLabelList"/>
    <dgm:cxn modelId="{8426939F-11A8-4ADF-B7D8-C4011576F6B1}" type="presParOf" srcId="{E7B6ECB3-D02C-447B-AEDE-E5EC3634A049}" destId="{AA66184C-4667-4B38-94BC-0EADAD942EAD}" srcOrd="0" destOrd="0" presId="urn:microsoft.com/office/officeart/2018/2/layout/IconLabelList"/>
    <dgm:cxn modelId="{C94F2744-BF30-40FB-AD6B-3AC3F1649EDA}" type="presParOf" srcId="{E7B6ECB3-D02C-447B-AEDE-E5EC3634A049}" destId="{C7BF85FF-93BA-4226-8808-B70F36671C57}" srcOrd="1" destOrd="0" presId="urn:microsoft.com/office/officeart/2018/2/layout/IconLabelList"/>
    <dgm:cxn modelId="{F69D198B-E806-41E3-96AA-324BDD876883}" type="presParOf" srcId="{E7B6ECB3-D02C-447B-AEDE-E5EC3634A049}" destId="{D0C34355-BFBF-4FC9-957D-4E8B8157602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59D543-52D2-483C-BDEF-DA67DB5A36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E98124-B422-48F4-95E1-B503B70D5F57}">
      <dgm:prSet custT="1"/>
      <dgm:spPr/>
      <dgm:t>
        <a:bodyPr/>
        <a:lstStyle/>
        <a:p>
          <a:pPr algn="ctr">
            <a:lnSpc>
              <a:spcPct val="100000"/>
            </a:lnSpc>
          </a:pPr>
          <a:r>
            <a:rPr lang="it-IT" sz="1600" dirty="0"/>
            <a:t>In terzo luogo, a causa delle competenze specialistiche richieste per lo sviluppo di una campagna pubblicitaria, </a:t>
          </a:r>
          <a:r>
            <a:rPr lang="it-IT" sz="1600" i="1" u="sng" dirty="0"/>
            <a:t>molti inserzionisti decidono di collaborare con un'agenzia pubblicitaria.</a:t>
          </a:r>
          <a:r>
            <a:rPr lang="it-IT" sz="1600" dirty="0"/>
            <a:t> Le agenzie più grandi offrono un servizio completo che comprende il lavoro creativo, la pianificazione dei media e l'acquisto di spazi pubblicitari, la pianificazione e lo sviluppo della strategia, le ricerche di mercato e la produzione. </a:t>
          </a:r>
          <a:endParaRPr lang="en-US" sz="1600" dirty="0"/>
        </a:p>
      </dgm:t>
    </dgm:pt>
    <dgm:pt modelId="{B179885B-F31D-4F15-B7A8-AB32FFB39DA7}" type="parTrans" cxnId="{8338DB1E-7F7E-4978-A39C-604F45FFCE25}">
      <dgm:prSet/>
      <dgm:spPr/>
      <dgm:t>
        <a:bodyPr/>
        <a:lstStyle/>
        <a:p>
          <a:endParaRPr lang="en-US"/>
        </a:p>
      </dgm:t>
    </dgm:pt>
    <dgm:pt modelId="{EAD156EF-E242-4240-A137-4119185231E6}" type="sibTrans" cxnId="{8338DB1E-7F7E-4978-A39C-604F45FFCE25}">
      <dgm:prSet/>
      <dgm:spPr/>
      <dgm:t>
        <a:bodyPr/>
        <a:lstStyle/>
        <a:p>
          <a:endParaRPr lang="en-US"/>
        </a:p>
      </dgm:t>
    </dgm:pt>
    <dgm:pt modelId="{EF4A3A2B-B1E8-422B-9E0C-D80A6E7DAA27}">
      <dgm:prSet custT="1"/>
      <dgm:spPr/>
      <dgm:t>
        <a:bodyPr/>
        <a:lstStyle/>
        <a:p>
          <a:pPr algn="ctr">
            <a:lnSpc>
              <a:spcPct val="100000"/>
            </a:lnSpc>
          </a:pPr>
          <a:r>
            <a:rPr lang="it-IT" sz="1600" dirty="0"/>
            <a:t>Poiché le agenzie lavorano per molti clienti, hanno una Vasta esperienza e possono fornire una visione esterna e obiettiva su ciò che è necessario per la creazione, gestione, esecuzione e valutazione della campagna, e su come si possono risolvere i problemi. Quattro grandi conglomerati globali - </a:t>
          </a:r>
          <a:r>
            <a:rPr lang="it-IT" sz="1600" dirty="0" err="1"/>
            <a:t>Omnicom</a:t>
          </a:r>
          <a:r>
            <a:rPr lang="it-IT" sz="1600" dirty="0"/>
            <a:t>, WPP Group, </a:t>
          </a:r>
          <a:r>
            <a:rPr lang="it-IT" sz="1600" dirty="0" err="1"/>
            <a:t>Interpublic</a:t>
          </a:r>
          <a:r>
            <a:rPr lang="it-IT" sz="1600" dirty="0"/>
            <a:t> e </a:t>
          </a:r>
          <a:r>
            <a:rPr lang="it-IT" sz="1600" dirty="0" err="1"/>
            <a:t>Publicis</a:t>
          </a:r>
          <a:r>
            <a:rPr lang="it-IT" sz="1600" dirty="0"/>
            <a:t> - dominano il settore. Queste società sono cresciute in risposta alle grandi multinazionali come Samsung e Nestlé, che vogliono che la loro pubblicità globale venga gestita da una sola azienda. È chiaro come questa strategia aiuti il brand nell'erogazione di un messaggio coerente anche a livello internazionale. </a:t>
          </a:r>
          <a:endParaRPr lang="en-US" sz="1600" dirty="0"/>
        </a:p>
      </dgm:t>
    </dgm:pt>
    <dgm:pt modelId="{800FBCE6-2F27-4A83-BF21-7062D9B9AA28}" type="parTrans" cxnId="{7B6CADA1-25E8-4B18-8F2D-B9BD840F8E43}">
      <dgm:prSet/>
      <dgm:spPr/>
      <dgm:t>
        <a:bodyPr/>
        <a:lstStyle/>
        <a:p>
          <a:endParaRPr lang="en-US"/>
        </a:p>
      </dgm:t>
    </dgm:pt>
    <dgm:pt modelId="{421C5BD9-7A45-454E-AA06-C0F9AF02D289}" type="sibTrans" cxnId="{7B6CADA1-25E8-4B18-8F2D-B9BD840F8E43}">
      <dgm:prSet/>
      <dgm:spPr/>
      <dgm:t>
        <a:bodyPr/>
        <a:lstStyle/>
        <a:p>
          <a:endParaRPr lang="en-US"/>
        </a:p>
      </dgm:t>
    </dgm:pt>
    <dgm:pt modelId="{7C510E81-8643-458D-B06D-1C4639700EEF}" type="pres">
      <dgm:prSet presAssocID="{CE59D543-52D2-483C-BDEF-DA67DB5A3618}" presName="root" presStyleCnt="0">
        <dgm:presLayoutVars>
          <dgm:dir/>
          <dgm:resizeHandles val="exact"/>
        </dgm:presLayoutVars>
      </dgm:prSet>
      <dgm:spPr/>
    </dgm:pt>
    <dgm:pt modelId="{96BA8F64-2141-4934-A186-9DA330EDD8B1}" type="pres">
      <dgm:prSet presAssocID="{3FE98124-B422-48F4-95E1-B503B70D5F57}" presName="compNode" presStyleCnt="0"/>
      <dgm:spPr/>
    </dgm:pt>
    <dgm:pt modelId="{4885BB21-98FB-469E-82F2-9AEB32429980}" type="pres">
      <dgm:prSet presAssocID="{3FE98124-B422-48F4-95E1-B503B70D5F57}" presName="bgRect" presStyleLbl="bgShp" presStyleIdx="0" presStyleCnt="2"/>
      <dgm:spPr/>
    </dgm:pt>
    <dgm:pt modelId="{3480B8F8-A1AD-40B2-8337-133D3B64E9F5}" type="pres">
      <dgm:prSet presAssocID="{3FE98124-B422-48F4-95E1-B503B70D5F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03C0C7C9-20E9-4888-8038-1D834BA39171}" type="pres">
      <dgm:prSet presAssocID="{3FE98124-B422-48F4-95E1-B503B70D5F57}" presName="spaceRect" presStyleCnt="0"/>
      <dgm:spPr/>
    </dgm:pt>
    <dgm:pt modelId="{9BE91980-AA86-4CDD-A4DD-A7C724AE54B0}" type="pres">
      <dgm:prSet presAssocID="{3FE98124-B422-48F4-95E1-B503B70D5F57}" presName="parTx" presStyleLbl="revTx" presStyleIdx="0" presStyleCnt="2">
        <dgm:presLayoutVars>
          <dgm:chMax val="0"/>
          <dgm:chPref val="0"/>
        </dgm:presLayoutVars>
      </dgm:prSet>
      <dgm:spPr/>
    </dgm:pt>
    <dgm:pt modelId="{0E1BD31C-D2DD-4DC6-AAF8-A4C85EEEB4F8}" type="pres">
      <dgm:prSet presAssocID="{EAD156EF-E242-4240-A137-4119185231E6}" presName="sibTrans" presStyleCnt="0"/>
      <dgm:spPr/>
    </dgm:pt>
    <dgm:pt modelId="{3D6E01F0-3DB1-444F-B432-DC3BF3ED4BB9}" type="pres">
      <dgm:prSet presAssocID="{EF4A3A2B-B1E8-422B-9E0C-D80A6E7DAA27}" presName="compNode" presStyleCnt="0"/>
      <dgm:spPr/>
    </dgm:pt>
    <dgm:pt modelId="{E44E7D64-0098-4F56-82D6-F75FBF018A15}" type="pres">
      <dgm:prSet presAssocID="{EF4A3A2B-B1E8-422B-9E0C-D80A6E7DAA27}" presName="bgRect" presStyleLbl="bgShp" presStyleIdx="1" presStyleCnt="2" custScaleY="110946"/>
      <dgm:spPr/>
    </dgm:pt>
    <dgm:pt modelId="{E4D66E64-7C34-431B-8860-F5FF10FA2EDE}" type="pres">
      <dgm:prSet presAssocID="{EF4A3A2B-B1E8-422B-9E0C-D80A6E7DAA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apanese Dolls"/>
        </a:ext>
      </dgm:extLst>
    </dgm:pt>
    <dgm:pt modelId="{BE7A72FD-8B92-4AF1-AB1B-355274EF5BD9}" type="pres">
      <dgm:prSet presAssocID="{EF4A3A2B-B1E8-422B-9E0C-D80A6E7DAA27}" presName="spaceRect" presStyleCnt="0"/>
      <dgm:spPr/>
    </dgm:pt>
    <dgm:pt modelId="{483771E2-5EAA-46E8-BF2A-7FF664500343}" type="pres">
      <dgm:prSet presAssocID="{EF4A3A2B-B1E8-422B-9E0C-D80A6E7DAA27}" presName="parTx" presStyleLbl="revTx" presStyleIdx="1" presStyleCnt="2">
        <dgm:presLayoutVars>
          <dgm:chMax val="0"/>
          <dgm:chPref val="0"/>
        </dgm:presLayoutVars>
      </dgm:prSet>
      <dgm:spPr/>
    </dgm:pt>
  </dgm:ptLst>
  <dgm:cxnLst>
    <dgm:cxn modelId="{F6FD7C12-9D0C-480D-88B1-193AE001D440}" type="presOf" srcId="{EF4A3A2B-B1E8-422B-9E0C-D80A6E7DAA27}" destId="{483771E2-5EAA-46E8-BF2A-7FF664500343}" srcOrd="0" destOrd="0" presId="urn:microsoft.com/office/officeart/2018/2/layout/IconVerticalSolidList"/>
    <dgm:cxn modelId="{EE3B4E15-00D1-4539-9137-17D2FCD67675}" type="presOf" srcId="{3FE98124-B422-48F4-95E1-B503B70D5F57}" destId="{9BE91980-AA86-4CDD-A4DD-A7C724AE54B0}" srcOrd="0" destOrd="0" presId="urn:microsoft.com/office/officeart/2018/2/layout/IconVerticalSolidList"/>
    <dgm:cxn modelId="{8338DB1E-7F7E-4978-A39C-604F45FFCE25}" srcId="{CE59D543-52D2-483C-BDEF-DA67DB5A3618}" destId="{3FE98124-B422-48F4-95E1-B503B70D5F57}" srcOrd="0" destOrd="0" parTransId="{B179885B-F31D-4F15-B7A8-AB32FFB39DA7}" sibTransId="{EAD156EF-E242-4240-A137-4119185231E6}"/>
    <dgm:cxn modelId="{168F2A25-30D8-40BA-8505-A1D7BA8B4FC3}" type="presOf" srcId="{CE59D543-52D2-483C-BDEF-DA67DB5A3618}" destId="{7C510E81-8643-458D-B06D-1C4639700EEF}" srcOrd="0" destOrd="0" presId="urn:microsoft.com/office/officeart/2018/2/layout/IconVerticalSolidList"/>
    <dgm:cxn modelId="{7B6CADA1-25E8-4B18-8F2D-B9BD840F8E43}" srcId="{CE59D543-52D2-483C-BDEF-DA67DB5A3618}" destId="{EF4A3A2B-B1E8-422B-9E0C-D80A6E7DAA27}" srcOrd="1" destOrd="0" parTransId="{800FBCE6-2F27-4A83-BF21-7062D9B9AA28}" sibTransId="{421C5BD9-7A45-454E-AA06-C0F9AF02D289}"/>
    <dgm:cxn modelId="{7F93CB5F-6DB7-4845-B371-C87D81F7C5C3}" type="presParOf" srcId="{7C510E81-8643-458D-B06D-1C4639700EEF}" destId="{96BA8F64-2141-4934-A186-9DA330EDD8B1}" srcOrd="0" destOrd="0" presId="urn:microsoft.com/office/officeart/2018/2/layout/IconVerticalSolidList"/>
    <dgm:cxn modelId="{EE05E375-8B1E-4710-A6A9-D2EF28207E84}" type="presParOf" srcId="{96BA8F64-2141-4934-A186-9DA330EDD8B1}" destId="{4885BB21-98FB-469E-82F2-9AEB32429980}" srcOrd="0" destOrd="0" presId="urn:microsoft.com/office/officeart/2018/2/layout/IconVerticalSolidList"/>
    <dgm:cxn modelId="{EB2D9C87-3A06-4442-8E49-A22C9325C655}" type="presParOf" srcId="{96BA8F64-2141-4934-A186-9DA330EDD8B1}" destId="{3480B8F8-A1AD-40B2-8337-133D3B64E9F5}" srcOrd="1" destOrd="0" presId="urn:microsoft.com/office/officeart/2018/2/layout/IconVerticalSolidList"/>
    <dgm:cxn modelId="{7F907E65-E0C9-4839-AF89-40741F6E25CA}" type="presParOf" srcId="{96BA8F64-2141-4934-A186-9DA330EDD8B1}" destId="{03C0C7C9-20E9-4888-8038-1D834BA39171}" srcOrd="2" destOrd="0" presId="urn:microsoft.com/office/officeart/2018/2/layout/IconVerticalSolidList"/>
    <dgm:cxn modelId="{7C19B95E-53B4-4A16-ADD4-B728187FA84C}" type="presParOf" srcId="{96BA8F64-2141-4934-A186-9DA330EDD8B1}" destId="{9BE91980-AA86-4CDD-A4DD-A7C724AE54B0}" srcOrd="3" destOrd="0" presId="urn:microsoft.com/office/officeart/2018/2/layout/IconVerticalSolidList"/>
    <dgm:cxn modelId="{605D1A8F-FE79-425C-80CA-DBEDAE269BC6}" type="presParOf" srcId="{7C510E81-8643-458D-B06D-1C4639700EEF}" destId="{0E1BD31C-D2DD-4DC6-AAF8-A4C85EEEB4F8}" srcOrd="1" destOrd="0" presId="urn:microsoft.com/office/officeart/2018/2/layout/IconVerticalSolidList"/>
    <dgm:cxn modelId="{D0F82A89-88D0-402D-8DCA-C7E6AA63F996}" type="presParOf" srcId="{7C510E81-8643-458D-B06D-1C4639700EEF}" destId="{3D6E01F0-3DB1-444F-B432-DC3BF3ED4BB9}" srcOrd="2" destOrd="0" presId="urn:microsoft.com/office/officeart/2018/2/layout/IconVerticalSolidList"/>
    <dgm:cxn modelId="{023547A4-8C64-4355-B6A4-524DCE984A58}" type="presParOf" srcId="{3D6E01F0-3DB1-444F-B432-DC3BF3ED4BB9}" destId="{E44E7D64-0098-4F56-82D6-F75FBF018A15}" srcOrd="0" destOrd="0" presId="urn:microsoft.com/office/officeart/2018/2/layout/IconVerticalSolidList"/>
    <dgm:cxn modelId="{03452E6A-1ED7-4EB6-A44C-484497D51A19}" type="presParOf" srcId="{3D6E01F0-3DB1-444F-B432-DC3BF3ED4BB9}" destId="{E4D66E64-7C34-431B-8860-F5FF10FA2EDE}" srcOrd="1" destOrd="0" presId="urn:microsoft.com/office/officeart/2018/2/layout/IconVerticalSolidList"/>
    <dgm:cxn modelId="{E56F5368-31B7-4254-B61B-C86A6F508B73}" type="presParOf" srcId="{3D6E01F0-3DB1-444F-B432-DC3BF3ED4BB9}" destId="{BE7A72FD-8B92-4AF1-AB1B-355274EF5BD9}" srcOrd="2" destOrd="0" presId="urn:microsoft.com/office/officeart/2018/2/layout/IconVerticalSolidList"/>
    <dgm:cxn modelId="{E1B12FB9-53C1-4411-BDC4-E0930A764BC9}" type="presParOf" srcId="{3D6E01F0-3DB1-444F-B432-DC3BF3ED4BB9}" destId="{483771E2-5EAA-46E8-BF2A-7FF6645003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5E7263-4306-4EC3-A232-8AABE8DD0D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1EC283B-BE35-41DF-920A-CBF79DC78029}">
      <dgm:prSet/>
      <dgm:spPr/>
      <dgm:t>
        <a:bodyPr/>
        <a:lstStyle/>
        <a:p>
          <a:pPr algn="ctr">
            <a:lnSpc>
              <a:spcPct val="100000"/>
            </a:lnSpc>
          </a:pPr>
          <a:r>
            <a:rPr lang="it-IT" i="1" u="sng" dirty="0"/>
            <a:t>Le confezioni bonus </a:t>
          </a:r>
          <a:r>
            <a:rPr lang="it-IT" dirty="0"/>
            <a:t>danno un valore aggiunto offrendo ai consumatori una quantità extra senza costi aggiuntivi e vengono spesso utilizzate nel mercato delle bibite, dei dolciumi e dei detersivi. La promozione può essere del tipo "ogni 10 articoli acquistati, 2 sono offerti". Poiché non viene abbassato il prezzo, questa forma di promozione rischia meno di svalutare l'immagine del brand.</a:t>
          </a:r>
          <a:endParaRPr lang="en-US" dirty="0"/>
        </a:p>
      </dgm:t>
    </dgm:pt>
    <dgm:pt modelId="{F8AB7537-D999-4565-B4BB-42516815F418}" type="parTrans" cxnId="{7250478B-DACB-4ABD-8F92-E789FB18F84C}">
      <dgm:prSet/>
      <dgm:spPr/>
      <dgm:t>
        <a:bodyPr/>
        <a:lstStyle/>
        <a:p>
          <a:endParaRPr lang="en-US"/>
        </a:p>
      </dgm:t>
    </dgm:pt>
    <dgm:pt modelId="{6D4CAC33-2887-4BD6-B8BE-0EF67445BA58}" type="sibTrans" cxnId="{7250478B-DACB-4ABD-8F92-E789FB18F84C}">
      <dgm:prSet/>
      <dgm:spPr/>
      <dgm:t>
        <a:bodyPr/>
        <a:lstStyle/>
        <a:p>
          <a:endParaRPr lang="en-US"/>
        </a:p>
      </dgm:t>
    </dgm:pt>
    <dgm:pt modelId="{1312BE6A-DDE9-47CD-9C5E-36ACE9EB5C05}">
      <dgm:prSet/>
      <dgm:spPr/>
      <dgm:t>
        <a:bodyPr/>
        <a:lstStyle/>
        <a:p>
          <a:pPr algn="ctr">
            <a:lnSpc>
              <a:spcPct val="100000"/>
            </a:lnSpc>
          </a:pPr>
          <a:r>
            <a:rPr lang="it-IT" dirty="0"/>
            <a:t>Quando due o più articoli dello stesso brand sono venduti insieme perché legati, come shampoo e balsamo, la promozione è chiamata multi-</a:t>
          </a:r>
          <a:r>
            <a:rPr lang="it-IT" dirty="0" err="1"/>
            <a:t>buy</a:t>
          </a:r>
          <a:r>
            <a:rPr lang="it-IT" dirty="0"/>
            <a:t>; queste promozioni sono spesso usate per proteggere la quota di mercato incoraggiando i consumatori a fare scorta di un particolare brand. I multi-</a:t>
          </a:r>
          <a:r>
            <a:rPr lang="it-IT" dirty="0" err="1"/>
            <a:t>buys</a:t>
          </a:r>
          <a:r>
            <a:rPr lang="it-IT" dirty="0"/>
            <a:t> possono anche generare la sperimentazione della gamma quando, per esempio, un barattolo di caffe classico è unito a campioni di altre varietà di caffè.</a:t>
          </a:r>
          <a:endParaRPr lang="en-US" dirty="0"/>
        </a:p>
      </dgm:t>
    </dgm:pt>
    <dgm:pt modelId="{E21A6AC4-9A01-4B86-82F2-EA0BF269095D}" type="parTrans" cxnId="{2D08B4EA-5F58-4289-9184-0ECDAE47CAD5}">
      <dgm:prSet/>
      <dgm:spPr/>
      <dgm:t>
        <a:bodyPr/>
        <a:lstStyle/>
        <a:p>
          <a:endParaRPr lang="en-US"/>
        </a:p>
      </dgm:t>
    </dgm:pt>
    <dgm:pt modelId="{DC065822-37C3-451D-BB1A-127D16F111C3}" type="sibTrans" cxnId="{2D08B4EA-5F58-4289-9184-0ECDAE47CAD5}">
      <dgm:prSet/>
      <dgm:spPr/>
      <dgm:t>
        <a:bodyPr/>
        <a:lstStyle/>
        <a:p>
          <a:endParaRPr lang="en-US"/>
        </a:p>
      </dgm:t>
    </dgm:pt>
    <dgm:pt modelId="{7E09A6CD-63C9-4DFA-800A-60BE18610A3C}" type="pres">
      <dgm:prSet presAssocID="{185E7263-4306-4EC3-A232-8AABE8DD0DDB}" presName="root" presStyleCnt="0">
        <dgm:presLayoutVars>
          <dgm:dir/>
          <dgm:resizeHandles val="exact"/>
        </dgm:presLayoutVars>
      </dgm:prSet>
      <dgm:spPr/>
    </dgm:pt>
    <dgm:pt modelId="{3EB72E9B-B4A3-46A0-87E5-D9322C9AB372}" type="pres">
      <dgm:prSet presAssocID="{81EC283B-BE35-41DF-920A-CBF79DC78029}" presName="compNode" presStyleCnt="0"/>
      <dgm:spPr/>
    </dgm:pt>
    <dgm:pt modelId="{379975E0-1812-42B3-85B3-FA4F6FAD8AC5}" type="pres">
      <dgm:prSet presAssocID="{81EC283B-BE35-41DF-920A-CBF79DC78029}" presName="bgRect" presStyleLbl="bgShp" presStyleIdx="0" presStyleCnt="2"/>
      <dgm:spPr/>
    </dgm:pt>
    <dgm:pt modelId="{E2B5F7D1-17E1-4A06-86C9-261D0D9AA1A5}" type="pres">
      <dgm:prSet presAssocID="{81EC283B-BE35-41DF-920A-CBF79DC7802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o"/>
        </a:ext>
      </dgm:extLst>
    </dgm:pt>
    <dgm:pt modelId="{B4C2014F-8F4B-49B5-AB49-C087328E4114}" type="pres">
      <dgm:prSet presAssocID="{81EC283B-BE35-41DF-920A-CBF79DC78029}" presName="spaceRect" presStyleCnt="0"/>
      <dgm:spPr/>
    </dgm:pt>
    <dgm:pt modelId="{17D1AA26-F953-4544-A214-767659545B31}" type="pres">
      <dgm:prSet presAssocID="{81EC283B-BE35-41DF-920A-CBF79DC78029}" presName="parTx" presStyleLbl="revTx" presStyleIdx="0" presStyleCnt="2">
        <dgm:presLayoutVars>
          <dgm:chMax val="0"/>
          <dgm:chPref val="0"/>
        </dgm:presLayoutVars>
      </dgm:prSet>
      <dgm:spPr/>
    </dgm:pt>
    <dgm:pt modelId="{EDF936B1-7A13-4A86-8ADA-7AB5649053AB}" type="pres">
      <dgm:prSet presAssocID="{6D4CAC33-2887-4BD6-B8BE-0EF67445BA58}" presName="sibTrans" presStyleCnt="0"/>
      <dgm:spPr/>
    </dgm:pt>
    <dgm:pt modelId="{36B553A1-821A-4231-ABDB-E1AA7958A08E}" type="pres">
      <dgm:prSet presAssocID="{1312BE6A-DDE9-47CD-9C5E-36ACE9EB5C05}" presName="compNode" presStyleCnt="0"/>
      <dgm:spPr/>
    </dgm:pt>
    <dgm:pt modelId="{13BBBC94-E777-405D-B8C6-2CBE40DCB4E7}" type="pres">
      <dgm:prSet presAssocID="{1312BE6A-DDE9-47CD-9C5E-36ACE9EB5C05}" presName="bgRect" presStyleLbl="bgShp" presStyleIdx="1" presStyleCnt="2"/>
      <dgm:spPr/>
    </dgm:pt>
    <dgm:pt modelId="{DC60763B-6C01-4204-A2E2-5160336A357D}" type="pres">
      <dgm:prSet presAssocID="{1312BE6A-DDE9-47CD-9C5E-36ACE9EB5C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ttine"/>
        </a:ext>
      </dgm:extLst>
    </dgm:pt>
    <dgm:pt modelId="{6AB5E2BD-A4F0-4726-A422-1E773CDD3C35}" type="pres">
      <dgm:prSet presAssocID="{1312BE6A-DDE9-47CD-9C5E-36ACE9EB5C05}" presName="spaceRect" presStyleCnt="0"/>
      <dgm:spPr/>
    </dgm:pt>
    <dgm:pt modelId="{4176C866-52E5-46BA-9EDA-048147947A28}" type="pres">
      <dgm:prSet presAssocID="{1312BE6A-DDE9-47CD-9C5E-36ACE9EB5C05}" presName="parTx" presStyleLbl="revTx" presStyleIdx="1" presStyleCnt="2">
        <dgm:presLayoutVars>
          <dgm:chMax val="0"/>
          <dgm:chPref val="0"/>
        </dgm:presLayoutVars>
      </dgm:prSet>
      <dgm:spPr/>
    </dgm:pt>
  </dgm:ptLst>
  <dgm:cxnLst>
    <dgm:cxn modelId="{A733FD1E-008F-4EA8-ABC8-D2C31EC1749C}" type="presOf" srcId="{185E7263-4306-4EC3-A232-8AABE8DD0DDB}" destId="{7E09A6CD-63C9-4DFA-800A-60BE18610A3C}" srcOrd="0" destOrd="0" presId="urn:microsoft.com/office/officeart/2018/2/layout/IconVerticalSolidList"/>
    <dgm:cxn modelId="{12D8E244-433F-400B-9A22-65F4515F1497}" type="presOf" srcId="{81EC283B-BE35-41DF-920A-CBF79DC78029}" destId="{17D1AA26-F953-4544-A214-767659545B31}" srcOrd="0" destOrd="0" presId="urn:microsoft.com/office/officeart/2018/2/layout/IconVerticalSolidList"/>
    <dgm:cxn modelId="{FFE1C47A-9F12-4AC4-A093-A5F13EB6EB01}" type="presOf" srcId="{1312BE6A-DDE9-47CD-9C5E-36ACE9EB5C05}" destId="{4176C866-52E5-46BA-9EDA-048147947A28}" srcOrd="0" destOrd="0" presId="urn:microsoft.com/office/officeart/2018/2/layout/IconVerticalSolidList"/>
    <dgm:cxn modelId="{7250478B-DACB-4ABD-8F92-E789FB18F84C}" srcId="{185E7263-4306-4EC3-A232-8AABE8DD0DDB}" destId="{81EC283B-BE35-41DF-920A-CBF79DC78029}" srcOrd="0" destOrd="0" parTransId="{F8AB7537-D999-4565-B4BB-42516815F418}" sibTransId="{6D4CAC33-2887-4BD6-B8BE-0EF67445BA58}"/>
    <dgm:cxn modelId="{2D08B4EA-5F58-4289-9184-0ECDAE47CAD5}" srcId="{185E7263-4306-4EC3-A232-8AABE8DD0DDB}" destId="{1312BE6A-DDE9-47CD-9C5E-36ACE9EB5C05}" srcOrd="1" destOrd="0" parTransId="{E21A6AC4-9A01-4B86-82F2-EA0BF269095D}" sibTransId="{DC065822-37C3-451D-BB1A-127D16F111C3}"/>
    <dgm:cxn modelId="{E844DDFD-9CDD-4EFC-A070-E54ACE989007}" type="presParOf" srcId="{7E09A6CD-63C9-4DFA-800A-60BE18610A3C}" destId="{3EB72E9B-B4A3-46A0-87E5-D9322C9AB372}" srcOrd="0" destOrd="0" presId="urn:microsoft.com/office/officeart/2018/2/layout/IconVerticalSolidList"/>
    <dgm:cxn modelId="{8126EA76-4591-4A11-93C8-796F0B3D740B}" type="presParOf" srcId="{3EB72E9B-B4A3-46A0-87E5-D9322C9AB372}" destId="{379975E0-1812-42B3-85B3-FA4F6FAD8AC5}" srcOrd="0" destOrd="0" presId="urn:microsoft.com/office/officeart/2018/2/layout/IconVerticalSolidList"/>
    <dgm:cxn modelId="{574EC2C4-D460-4506-A026-ECFF9F8FA0A9}" type="presParOf" srcId="{3EB72E9B-B4A3-46A0-87E5-D9322C9AB372}" destId="{E2B5F7D1-17E1-4A06-86C9-261D0D9AA1A5}" srcOrd="1" destOrd="0" presId="urn:microsoft.com/office/officeart/2018/2/layout/IconVerticalSolidList"/>
    <dgm:cxn modelId="{F8E4FFE5-BE89-410C-B944-2CAAC7028B1A}" type="presParOf" srcId="{3EB72E9B-B4A3-46A0-87E5-D9322C9AB372}" destId="{B4C2014F-8F4B-49B5-AB49-C087328E4114}" srcOrd="2" destOrd="0" presId="urn:microsoft.com/office/officeart/2018/2/layout/IconVerticalSolidList"/>
    <dgm:cxn modelId="{4363336B-D88F-4FFE-82D5-449A35319B1C}" type="presParOf" srcId="{3EB72E9B-B4A3-46A0-87E5-D9322C9AB372}" destId="{17D1AA26-F953-4544-A214-767659545B31}" srcOrd="3" destOrd="0" presId="urn:microsoft.com/office/officeart/2018/2/layout/IconVerticalSolidList"/>
    <dgm:cxn modelId="{09C2731B-B71B-4240-B475-3ACECB64EFCD}" type="presParOf" srcId="{7E09A6CD-63C9-4DFA-800A-60BE18610A3C}" destId="{EDF936B1-7A13-4A86-8ADA-7AB5649053AB}" srcOrd="1" destOrd="0" presId="urn:microsoft.com/office/officeart/2018/2/layout/IconVerticalSolidList"/>
    <dgm:cxn modelId="{827531E9-DED8-47A6-BA2B-DE5A955F613B}" type="presParOf" srcId="{7E09A6CD-63C9-4DFA-800A-60BE18610A3C}" destId="{36B553A1-821A-4231-ABDB-E1AA7958A08E}" srcOrd="2" destOrd="0" presId="urn:microsoft.com/office/officeart/2018/2/layout/IconVerticalSolidList"/>
    <dgm:cxn modelId="{DB7DE2EC-DE0D-4641-A63C-0255100A56E9}" type="presParOf" srcId="{36B553A1-821A-4231-ABDB-E1AA7958A08E}" destId="{13BBBC94-E777-405D-B8C6-2CBE40DCB4E7}" srcOrd="0" destOrd="0" presId="urn:microsoft.com/office/officeart/2018/2/layout/IconVerticalSolidList"/>
    <dgm:cxn modelId="{89AEB48F-B130-44C6-A2A8-691827D350B9}" type="presParOf" srcId="{36B553A1-821A-4231-ABDB-E1AA7958A08E}" destId="{DC60763B-6C01-4204-A2E2-5160336A357D}" srcOrd="1" destOrd="0" presId="urn:microsoft.com/office/officeart/2018/2/layout/IconVerticalSolidList"/>
    <dgm:cxn modelId="{AD762324-454A-4651-A02E-CFF7B49CD844}" type="presParOf" srcId="{36B553A1-821A-4231-ABDB-E1AA7958A08E}" destId="{6AB5E2BD-A4F0-4726-A422-1E773CDD3C35}" srcOrd="2" destOrd="0" presId="urn:microsoft.com/office/officeart/2018/2/layout/IconVerticalSolidList"/>
    <dgm:cxn modelId="{CFDB89DE-2624-4684-96DD-6305095907E0}" type="presParOf" srcId="{36B553A1-821A-4231-ABDB-E1AA7958A08E}" destId="{4176C866-52E5-46BA-9EDA-048147947A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BAE335-96E2-4B14-8303-BA8926F518B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0EC004C-B8E5-4F3B-91A9-13F42491D779}">
      <dgm:prSet/>
      <dgm:spPr/>
      <dgm:t>
        <a:bodyPr/>
        <a:lstStyle/>
        <a:p>
          <a:r>
            <a:rPr lang="it-IT" i="1" u="sng" dirty="0">
              <a:solidFill>
                <a:schemeClr val="accent1"/>
              </a:solidFill>
            </a:rPr>
            <a:t>Gli extra </a:t>
          </a:r>
          <a:r>
            <a:rPr lang="it-IT" dirty="0"/>
            <a:t>sono qualsiasi merce offerta gratuitamente o a basso costo come incentivo all'acquisto di un marchio. Possono avere tre forme: regali in-pack oppure on-pack e offerte auto-liquidanti, tramite cui i consumatori sono invitati a pagare una somma di denaro per coprire i costi della merce. L'obiettivo principale degli extra è quello d'incoraggiare l'acquisto all'ingrosso e, pertanto, di mantenere la quota di mercato. </a:t>
          </a:r>
          <a:endParaRPr lang="en-US" dirty="0"/>
        </a:p>
      </dgm:t>
    </dgm:pt>
    <dgm:pt modelId="{AFC0C77C-2233-4F1D-B4D5-21F1FB9080AF}" type="parTrans" cxnId="{5BBF502D-1DEF-4FA3-840F-2969F313A005}">
      <dgm:prSet/>
      <dgm:spPr/>
      <dgm:t>
        <a:bodyPr/>
        <a:lstStyle/>
        <a:p>
          <a:endParaRPr lang="en-US"/>
        </a:p>
      </dgm:t>
    </dgm:pt>
    <dgm:pt modelId="{1EFBBB5B-BD5A-42F1-AB50-78D805FA1BED}" type="sibTrans" cxnId="{5BBF502D-1DEF-4FA3-840F-2969F313A005}">
      <dgm:prSet/>
      <dgm:spPr/>
      <dgm:t>
        <a:bodyPr/>
        <a:lstStyle/>
        <a:p>
          <a:endParaRPr lang="en-US"/>
        </a:p>
      </dgm:t>
    </dgm:pt>
    <dgm:pt modelId="{6DF0E3CA-2BCF-485E-BFE6-103B7606B845}">
      <dgm:prSet/>
      <dgm:spPr/>
      <dgm:t>
        <a:bodyPr/>
        <a:lstStyle/>
        <a:p>
          <a:r>
            <a:rPr lang="it-IT"/>
            <a:t>Per esempio, questi strumenti sono utilizzati spesso dai produttori di cereali per la colazione (per es., Kellogg's). Un argomento comportamentale a favore dell'inclusione di un omaggio è che si tratta di uno strumento potente per ridurre il rischio di fare un acquisto che non soddisfi i propri bisogni e desideri.</a:t>
          </a:r>
          <a:endParaRPr lang="en-US"/>
        </a:p>
      </dgm:t>
    </dgm:pt>
    <dgm:pt modelId="{9BE6A3E3-5245-414B-B935-ECF70FC92DB7}" type="parTrans" cxnId="{0B6DF82F-DDEB-4C76-BCA9-BAC6EE831549}">
      <dgm:prSet/>
      <dgm:spPr/>
      <dgm:t>
        <a:bodyPr/>
        <a:lstStyle/>
        <a:p>
          <a:endParaRPr lang="en-US"/>
        </a:p>
      </dgm:t>
    </dgm:pt>
    <dgm:pt modelId="{36BBA233-439E-40A5-8751-E263373A1A7A}" type="sibTrans" cxnId="{0B6DF82F-DDEB-4C76-BCA9-BAC6EE831549}">
      <dgm:prSet/>
      <dgm:spPr/>
      <dgm:t>
        <a:bodyPr/>
        <a:lstStyle/>
        <a:p>
          <a:endParaRPr lang="en-US"/>
        </a:p>
      </dgm:t>
    </dgm:pt>
    <dgm:pt modelId="{3FB92FA2-31E8-4A60-9F8C-FA5DEBE754F7}" type="pres">
      <dgm:prSet presAssocID="{05BAE335-96E2-4B14-8303-BA8926F518B5}" presName="hierChild1" presStyleCnt="0">
        <dgm:presLayoutVars>
          <dgm:chPref val="1"/>
          <dgm:dir/>
          <dgm:animOne val="branch"/>
          <dgm:animLvl val="lvl"/>
          <dgm:resizeHandles/>
        </dgm:presLayoutVars>
      </dgm:prSet>
      <dgm:spPr/>
    </dgm:pt>
    <dgm:pt modelId="{DE3DEAFC-EE1A-4036-BFE6-E2DCCD406778}" type="pres">
      <dgm:prSet presAssocID="{90EC004C-B8E5-4F3B-91A9-13F42491D779}" presName="hierRoot1" presStyleCnt="0"/>
      <dgm:spPr/>
    </dgm:pt>
    <dgm:pt modelId="{8ACD4D1F-AC97-4F3A-A757-107F2F36C03B}" type="pres">
      <dgm:prSet presAssocID="{90EC004C-B8E5-4F3B-91A9-13F42491D779}" presName="composite" presStyleCnt="0"/>
      <dgm:spPr/>
    </dgm:pt>
    <dgm:pt modelId="{47C3C0C2-06D9-4B24-BB02-CAA794B86357}" type="pres">
      <dgm:prSet presAssocID="{90EC004C-B8E5-4F3B-91A9-13F42491D779}" presName="background" presStyleLbl="node0" presStyleIdx="0" presStyleCnt="2"/>
      <dgm:spPr/>
    </dgm:pt>
    <dgm:pt modelId="{CAD1D2DA-76E0-45ED-9D91-02498C809BA6}" type="pres">
      <dgm:prSet presAssocID="{90EC004C-B8E5-4F3B-91A9-13F42491D779}" presName="text" presStyleLbl="fgAcc0" presStyleIdx="0" presStyleCnt="2">
        <dgm:presLayoutVars>
          <dgm:chPref val="3"/>
        </dgm:presLayoutVars>
      </dgm:prSet>
      <dgm:spPr/>
    </dgm:pt>
    <dgm:pt modelId="{09188315-CECF-4DF5-885F-1C1E0B72E812}" type="pres">
      <dgm:prSet presAssocID="{90EC004C-B8E5-4F3B-91A9-13F42491D779}" presName="hierChild2" presStyleCnt="0"/>
      <dgm:spPr/>
    </dgm:pt>
    <dgm:pt modelId="{AA3178CA-E2E8-4D9B-A61D-72E74D65843A}" type="pres">
      <dgm:prSet presAssocID="{6DF0E3CA-2BCF-485E-BFE6-103B7606B845}" presName="hierRoot1" presStyleCnt="0"/>
      <dgm:spPr/>
    </dgm:pt>
    <dgm:pt modelId="{7F1F7820-8732-4BE0-B0FC-FCA97093C79C}" type="pres">
      <dgm:prSet presAssocID="{6DF0E3CA-2BCF-485E-BFE6-103B7606B845}" presName="composite" presStyleCnt="0"/>
      <dgm:spPr/>
    </dgm:pt>
    <dgm:pt modelId="{6CF79FB5-D91E-486F-A4B6-8809D36BF327}" type="pres">
      <dgm:prSet presAssocID="{6DF0E3CA-2BCF-485E-BFE6-103B7606B845}" presName="background" presStyleLbl="node0" presStyleIdx="1" presStyleCnt="2"/>
      <dgm:spPr/>
    </dgm:pt>
    <dgm:pt modelId="{3A1595DD-9222-4436-BAD0-0D742EE9D028}" type="pres">
      <dgm:prSet presAssocID="{6DF0E3CA-2BCF-485E-BFE6-103B7606B845}" presName="text" presStyleLbl="fgAcc0" presStyleIdx="1" presStyleCnt="2">
        <dgm:presLayoutVars>
          <dgm:chPref val="3"/>
        </dgm:presLayoutVars>
      </dgm:prSet>
      <dgm:spPr/>
    </dgm:pt>
    <dgm:pt modelId="{994D763B-8C03-4BE7-9E07-79DFBC6A4706}" type="pres">
      <dgm:prSet presAssocID="{6DF0E3CA-2BCF-485E-BFE6-103B7606B845}" presName="hierChild2" presStyleCnt="0"/>
      <dgm:spPr/>
    </dgm:pt>
  </dgm:ptLst>
  <dgm:cxnLst>
    <dgm:cxn modelId="{0B36EA11-FC55-4870-9C3E-947F8A265A64}" type="presOf" srcId="{6DF0E3CA-2BCF-485E-BFE6-103B7606B845}" destId="{3A1595DD-9222-4436-BAD0-0D742EE9D028}" srcOrd="0" destOrd="0" presId="urn:microsoft.com/office/officeart/2005/8/layout/hierarchy1"/>
    <dgm:cxn modelId="{5BBF502D-1DEF-4FA3-840F-2969F313A005}" srcId="{05BAE335-96E2-4B14-8303-BA8926F518B5}" destId="{90EC004C-B8E5-4F3B-91A9-13F42491D779}" srcOrd="0" destOrd="0" parTransId="{AFC0C77C-2233-4F1D-B4D5-21F1FB9080AF}" sibTransId="{1EFBBB5B-BD5A-42F1-AB50-78D805FA1BED}"/>
    <dgm:cxn modelId="{0B6DF82F-DDEB-4C76-BCA9-BAC6EE831549}" srcId="{05BAE335-96E2-4B14-8303-BA8926F518B5}" destId="{6DF0E3CA-2BCF-485E-BFE6-103B7606B845}" srcOrd="1" destOrd="0" parTransId="{9BE6A3E3-5245-414B-B935-ECF70FC92DB7}" sibTransId="{36BBA233-439E-40A5-8751-E263373A1A7A}"/>
    <dgm:cxn modelId="{26F2B062-C8BE-4205-98D6-770E9A77A15C}" type="presOf" srcId="{05BAE335-96E2-4B14-8303-BA8926F518B5}" destId="{3FB92FA2-31E8-4A60-9F8C-FA5DEBE754F7}" srcOrd="0" destOrd="0" presId="urn:microsoft.com/office/officeart/2005/8/layout/hierarchy1"/>
    <dgm:cxn modelId="{98CCB28A-A31B-49F8-8829-25C51E78B010}" type="presOf" srcId="{90EC004C-B8E5-4F3B-91A9-13F42491D779}" destId="{CAD1D2DA-76E0-45ED-9D91-02498C809BA6}" srcOrd="0" destOrd="0" presId="urn:microsoft.com/office/officeart/2005/8/layout/hierarchy1"/>
    <dgm:cxn modelId="{5E05B90B-7585-4A43-ABDB-C917A2D7BF58}" type="presParOf" srcId="{3FB92FA2-31E8-4A60-9F8C-FA5DEBE754F7}" destId="{DE3DEAFC-EE1A-4036-BFE6-E2DCCD406778}" srcOrd="0" destOrd="0" presId="urn:microsoft.com/office/officeart/2005/8/layout/hierarchy1"/>
    <dgm:cxn modelId="{655979EE-B296-48CC-84A2-76B00AC5FFB9}" type="presParOf" srcId="{DE3DEAFC-EE1A-4036-BFE6-E2DCCD406778}" destId="{8ACD4D1F-AC97-4F3A-A757-107F2F36C03B}" srcOrd="0" destOrd="0" presId="urn:microsoft.com/office/officeart/2005/8/layout/hierarchy1"/>
    <dgm:cxn modelId="{1BF623F7-963C-4B7D-AB42-311AD4871C0E}" type="presParOf" srcId="{8ACD4D1F-AC97-4F3A-A757-107F2F36C03B}" destId="{47C3C0C2-06D9-4B24-BB02-CAA794B86357}" srcOrd="0" destOrd="0" presId="urn:microsoft.com/office/officeart/2005/8/layout/hierarchy1"/>
    <dgm:cxn modelId="{4EE56D95-8B1D-4F99-97F0-D4247D4007AA}" type="presParOf" srcId="{8ACD4D1F-AC97-4F3A-A757-107F2F36C03B}" destId="{CAD1D2DA-76E0-45ED-9D91-02498C809BA6}" srcOrd="1" destOrd="0" presId="urn:microsoft.com/office/officeart/2005/8/layout/hierarchy1"/>
    <dgm:cxn modelId="{BB9C35FE-56F5-4A76-B20F-7016CE7F67C5}" type="presParOf" srcId="{DE3DEAFC-EE1A-4036-BFE6-E2DCCD406778}" destId="{09188315-CECF-4DF5-885F-1C1E0B72E812}" srcOrd="1" destOrd="0" presId="urn:microsoft.com/office/officeart/2005/8/layout/hierarchy1"/>
    <dgm:cxn modelId="{6014F7F9-C5B2-437B-9C3B-14F5871F58F9}" type="presParOf" srcId="{3FB92FA2-31E8-4A60-9F8C-FA5DEBE754F7}" destId="{AA3178CA-E2E8-4D9B-A61D-72E74D65843A}" srcOrd="1" destOrd="0" presId="urn:microsoft.com/office/officeart/2005/8/layout/hierarchy1"/>
    <dgm:cxn modelId="{565BDB31-1024-4C7F-B65F-34C6FFE797BA}" type="presParOf" srcId="{AA3178CA-E2E8-4D9B-A61D-72E74D65843A}" destId="{7F1F7820-8732-4BE0-B0FC-FCA97093C79C}" srcOrd="0" destOrd="0" presId="urn:microsoft.com/office/officeart/2005/8/layout/hierarchy1"/>
    <dgm:cxn modelId="{78288A89-F05E-4010-8CA4-6A97304CEE32}" type="presParOf" srcId="{7F1F7820-8732-4BE0-B0FC-FCA97093C79C}" destId="{6CF79FB5-D91E-486F-A4B6-8809D36BF327}" srcOrd="0" destOrd="0" presId="urn:microsoft.com/office/officeart/2005/8/layout/hierarchy1"/>
    <dgm:cxn modelId="{29FA173D-80CF-4F18-BB0A-B3F8A2F56978}" type="presParOf" srcId="{7F1F7820-8732-4BE0-B0FC-FCA97093C79C}" destId="{3A1595DD-9222-4436-BAD0-0D742EE9D028}" srcOrd="1" destOrd="0" presId="urn:microsoft.com/office/officeart/2005/8/layout/hierarchy1"/>
    <dgm:cxn modelId="{B8438D59-A733-4AC7-BEBF-C5764BFA1941}" type="presParOf" srcId="{AA3178CA-E2E8-4D9B-A61D-72E74D65843A}" destId="{994D763B-8C03-4BE7-9E07-79DFBC6A47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D7FA19-7E4C-415B-96A2-9CB0FEF018A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49E70B7-D4E9-4A56-953D-B9684152F964}">
      <dgm:prSet/>
      <dgm:spPr/>
      <dgm:t>
        <a:bodyPr/>
        <a:lstStyle/>
        <a:p>
          <a:pPr algn="ctr"/>
          <a:r>
            <a:rPr lang="it-IT" dirty="0"/>
            <a:t>Bisogna controllare con attenzione le vendite sia durante sia dopo la promozione, in modo da prendere in considerazione l'aumento delle vendite post-promozione </a:t>
          </a:r>
          <a:r>
            <a:rPr lang="it-IT" i="1" u="sng" dirty="0"/>
            <a:t>(effetto ritardato). </a:t>
          </a:r>
          <a:r>
            <a:rPr lang="it-IT" dirty="0"/>
            <a:t>In determinate situazioni, una contrazione delle vendite può precedere una promozione </a:t>
          </a:r>
          <a:r>
            <a:rPr lang="it-IT" i="1" u="sng" dirty="0"/>
            <a:t>(effetto anticipato). </a:t>
          </a:r>
          <a:r>
            <a:rPr lang="it-IT" dirty="0"/>
            <a:t>Se i consumatori pensano che una promozione sia imminente, possono posticipare gli acquisti fino all'inizio della promozione.</a:t>
          </a:r>
          <a:endParaRPr lang="en-US" dirty="0"/>
        </a:p>
      </dgm:t>
    </dgm:pt>
    <dgm:pt modelId="{441CE2A7-E020-4B26-A204-D27082EF6499}" type="parTrans" cxnId="{22F50113-9725-4484-B1EA-492F40EF1D18}">
      <dgm:prSet/>
      <dgm:spPr/>
      <dgm:t>
        <a:bodyPr/>
        <a:lstStyle/>
        <a:p>
          <a:endParaRPr lang="en-US"/>
        </a:p>
      </dgm:t>
    </dgm:pt>
    <dgm:pt modelId="{079FBF65-6639-45C5-9BF2-22B082C31713}" type="sibTrans" cxnId="{22F50113-9725-4484-B1EA-492F40EF1D18}">
      <dgm:prSet/>
      <dgm:spPr/>
      <dgm:t>
        <a:bodyPr/>
        <a:lstStyle/>
        <a:p>
          <a:endParaRPr lang="en-US"/>
        </a:p>
      </dgm:t>
    </dgm:pt>
    <dgm:pt modelId="{119EAA84-B2C9-4340-B091-11F9E1B49883}">
      <dgm:prSet/>
      <dgm:spPr/>
      <dgm:t>
        <a:bodyPr/>
        <a:lstStyle/>
        <a:p>
          <a:pPr algn="ctr"/>
          <a:r>
            <a:rPr lang="it-IT" dirty="0"/>
            <a:t>In alternativa, se una promozione delle vendite al dettaglio di beni di consumo durevoli (per es., cucine, frigoriferi, televisori) è accompagnata da alti tassi di commissione per i venditori, questi ultimi possono ritardare le vendite fino al periodo promozionale. Se è possibile che si verifichi un effetto an-anticipato, si devono monitorare le vendite prima della promozione.</a:t>
          </a:r>
          <a:endParaRPr lang="en-US" dirty="0"/>
        </a:p>
      </dgm:t>
    </dgm:pt>
    <dgm:pt modelId="{86379038-0D96-4A1C-8CA4-AFE9CEC8F35A}" type="parTrans" cxnId="{2E7EE1DC-1395-47D7-8C44-8CF82831F558}">
      <dgm:prSet/>
      <dgm:spPr/>
      <dgm:t>
        <a:bodyPr/>
        <a:lstStyle/>
        <a:p>
          <a:endParaRPr lang="en-US"/>
        </a:p>
      </dgm:t>
    </dgm:pt>
    <dgm:pt modelId="{1F0BCE87-2A88-4BC7-B454-1AEDC4E37A29}" type="sibTrans" cxnId="{2E7EE1DC-1395-47D7-8C44-8CF82831F558}">
      <dgm:prSet/>
      <dgm:spPr/>
      <dgm:t>
        <a:bodyPr/>
        <a:lstStyle/>
        <a:p>
          <a:endParaRPr lang="en-US"/>
        </a:p>
      </dgm:t>
    </dgm:pt>
    <dgm:pt modelId="{89530D91-64F0-4101-A079-EBD8D0F75D6C}" type="pres">
      <dgm:prSet presAssocID="{AFD7FA19-7E4C-415B-96A2-9CB0FEF018A2}" presName="outerComposite" presStyleCnt="0">
        <dgm:presLayoutVars>
          <dgm:chMax val="5"/>
          <dgm:dir/>
          <dgm:resizeHandles val="exact"/>
        </dgm:presLayoutVars>
      </dgm:prSet>
      <dgm:spPr/>
    </dgm:pt>
    <dgm:pt modelId="{29F7E340-84E3-4960-9FD8-0CE26D6A982E}" type="pres">
      <dgm:prSet presAssocID="{AFD7FA19-7E4C-415B-96A2-9CB0FEF018A2}" presName="dummyMaxCanvas" presStyleCnt="0">
        <dgm:presLayoutVars/>
      </dgm:prSet>
      <dgm:spPr/>
    </dgm:pt>
    <dgm:pt modelId="{8893A0C2-1521-4AA5-AFB4-BE985D82B634}" type="pres">
      <dgm:prSet presAssocID="{AFD7FA19-7E4C-415B-96A2-9CB0FEF018A2}" presName="TwoNodes_1" presStyleLbl="node1" presStyleIdx="0" presStyleCnt="2">
        <dgm:presLayoutVars>
          <dgm:bulletEnabled val="1"/>
        </dgm:presLayoutVars>
      </dgm:prSet>
      <dgm:spPr/>
    </dgm:pt>
    <dgm:pt modelId="{A3884D7B-FAB1-46D0-ABDA-90419CEADFCB}" type="pres">
      <dgm:prSet presAssocID="{AFD7FA19-7E4C-415B-96A2-9CB0FEF018A2}" presName="TwoNodes_2" presStyleLbl="node1" presStyleIdx="1" presStyleCnt="2">
        <dgm:presLayoutVars>
          <dgm:bulletEnabled val="1"/>
        </dgm:presLayoutVars>
      </dgm:prSet>
      <dgm:spPr/>
    </dgm:pt>
    <dgm:pt modelId="{85414FFE-07B0-4681-A0FA-3D34B1CE1E6B}" type="pres">
      <dgm:prSet presAssocID="{AFD7FA19-7E4C-415B-96A2-9CB0FEF018A2}" presName="TwoConn_1-2" presStyleLbl="fgAccFollowNode1" presStyleIdx="0" presStyleCnt="1">
        <dgm:presLayoutVars>
          <dgm:bulletEnabled val="1"/>
        </dgm:presLayoutVars>
      </dgm:prSet>
      <dgm:spPr/>
    </dgm:pt>
    <dgm:pt modelId="{8BBBA135-2B34-42A8-8B07-20CE4F9EFAA1}" type="pres">
      <dgm:prSet presAssocID="{AFD7FA19-7E4C-415B-96A2-9CB0FEF018A2}" presName="TwoNodes_1_text" presStyleLbl="node1" presStyleIdx="1" presStyleCnt="2">
        <dgm:presLayoutVars>
          <dgm:bulletEnabled val="1"/>
        </dgm:presLayoutVars>
      </dgm:prSet>
      <dgm:spPr/>
    </dgm:pt>
    <dgm:pt modelId="{AC044B8C-C2CA-4508-85E9-AA1C2084AE49}" type="pres">
      <dgm:prSet presAssocID="{AFD7FA19-7E4C-415B-96A2-9CB0FEF018A2}" presName="TwoNodes_2_text" presStyleLbl="node1" presStyleIdx="1" presStyleCnt="2">
        <dgm:presLayoutVars>
          <dgm:bulletEnabled val="1"/>
        </dgm:presLayoutVars>
      </dgm:prSet>
      <dgm:spPr/>
    </dgm:pt>
  </dgm:ptLst>
  <dgm:cxnLst>
    <dgm:cxn modelId="{22F50113-9725-4484-B1EA-492F40EF1D18}" srcId="{AFD7FA19-7E4C-415B-96A2-9CB0FEF018A2}" destId="{C49E70B7-D4E9-4A56-953D-B9684152F964}" srcOrd="0" destOrd="0" parTransId="{441CE2A7-E020-4B26-A204-D27082EF6499}" sibTransId="{079FBF65-6639-45C5-9BF2-22B082C31713}"/>
    <dgm:cxn modelId="{484A3A42-2734-4103-80E3-5D2F00E562F9}" type="presOf" srcId="{119EAA84-B2C9-4340-B091-11F9E1B49883}" destId="{AC044B8C-C2CA-4508-85E9-AA1C2084AE49}" srcOrd="1" destOrd="0" presId="urn:microsoft.com/office/officeart/2005/8/layout/vProcess5"/>
    <dgm:cxn modelId="{5D6DBA7C-5164-4973-9A50-3D5032A061D1}" type="presOf" srcId="{C49E70B7-D4E9-4A56-953D-B9684152F964}" destId="{8893A0C2-1521-4AA5-AFB4-BE985D82B634}" srcOrd="0" destOrd="0" presId="urn:microsoft.com/office/officeart/2005/8/layout/vProcess5"/>
    <dgm:cxn modelId="{582DAF7D-3CCD-45FD-B498-ADE018D3E24B}" type="presOf" srcId="{079FBF65-6639-45C5-9BF2-22B082C31713}" destId="{85414FFE-07B0-4681-A0FA-3D34B1CE1E6B}" srcOrd="0" destOrd="0" presId="urn:microsoft.com/office/officeart/2005/8/layout/vProcess5"/>
    <dgm:cxn modelId="{F5295299-7407-4325-A5B6-2C391E87885E}" type="presOf" srcId="{C49E70B7-D4E9-4A56-953D-B9684152F964}" destId="{8BBBA135-2B34-42A8-8B07-20CE4F9EFAA1}" srcOrd="1" destOrd="0" presId="urn:microsoft.com/office/officeart/2005/8/layout/vProcess5"/>
    <dgm:cxn modelId="{50F0DC9E-8863-475F-A056-E6B6342B9AD4}" type="presOf" srcId="{AFD7FA19-7E4C-415B-96A2-9CB0FEF018A2}" destId="{89530D91-64F0-4101-A079-EBD8D0F75D6C}" srcOrd="0" destOrd="0" presId="urn:microsoft.com/office/officeart/2005/8/layout/vProcess5"/>
    <dgm:cxn modelId="{6499BDAB-C27F-4514-A735-174FADA440B8}" type="presOf" srcId="{119EAA84-B2C9-4340-B091-11F9E1B49883}" destId="{A3884D7B-FAB1-46D0-ABDA-90419CEADFCB}" srcOrd="0" destOrd="0" presId="urn:microsoft.com/office/officeart/2005/8/layout/vProcess5"/>
    <dgm:cxn modelId="{2E7EE1DC-1395-47D7-8C44-8CF82831F558}" srcId="{AFD7FA19-7E4C-415B-96A2-9CB0FEF018A2}" destId="{119EAA84-B2C9-4340-B091-11F9E1B49883}" srcOrd="1" destOrd="0" parTransId="{86379038-0D96-4A1C-8CA4-AFE9CEC8F35A}" sibTransId="{1F0BCE87-2A88-4BC7-B454-1AEDC4E37A29}"/>
    <dgm:cxn modelId="{CDFEDA68-500C-440F-9543-35D9A6E64AC2}" type="presParOf" srcId="{89530D91-64F0-4101-A079-EBD8D0F75D6C}" destId="{29F7E340-84E3-4960-9FD8-0CE26D6A982E}" srcOrd="0" destOrd="0" presId="urn:microsoft.com/office/officeart/2005/8/layout/vProcess5"/>
    <dgm:cxn modelId="{B7889BB5-893E-4215-BB52-A5C7A9F59BAC}" type="presParOf" srcId="{89530D91-64F0-4101-A079-EBD8D0F75D6C}" destId="{8893A0C2-1521-4AA5-AFB4-BE985D82B634}" srcOrd="1" destOrd="0" presId="urn:microsoft.com/office/officeart/2005/8/layout/vProcess5"/>
    <dgm:cxn modelId="{6EE827F9-8738-4720-816A-BE407D3887F6}" type="presParOf" srcId="{89530D91-64F0-4101-A079-EBD8D0F75D6C}" destId="{A3884D7B-FAB1-46D0-ABDA-90419CEADFCB}" srcOrd="2" destOrd="0" presId="urn:microsoft.com/office/officeart/2005/8/layout/vProcess5"/>
    <dgm:cxn modelId="{120A1B3B-534E-437A-9A9E-0ED9B5033289}" type="presParOf" srcId="{89530D91-64F0-4101-A079-EBD8D0F75D6C}" destId="{85414FFE-07B0-4681-A0FA-3D34B1CE1E6B}" srcOrd="3" destOrd="0" presId="urn:microsoft.com/office/officeart/2005/8/layout/vProcess5"/>
    <dgm:cxn modelId="{50C491CF-BD38-4193-8363-FBECC7A8E2D3}" type="presParOf" srcId="{89530D91-64F0-4101-A079-EBD8D0F75D6C}" destId="{8BBBA135-2B34-42A8-8B07-20CE4F9EFAA1}" srcOrd="4" destOrd="0" presId="urn:microsoft.com/office/officeart/2005/8/layout/vProcess5"/>
    <dgm:cxn modelId="{9DBEB29E-BA6A-4B7C-8369-B9FF63DB2B3E}" type="presParOf" srcId="{89530D91-64F0-4101-A079-EBD8D0F75D6C}" destId="{AC044B8C-C2CA-4508-85E9-AA1C2084AE49}"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8C0C91-1172-4516-9969-6298EE46B1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457AD9-60CE-4B4F-B5FF-CDDF53230DF1}">
      <dgm:prSet/>
      <dgm:spPr/>
      <dgm:t>
        <a:bodyPr/>
        <a:lstStyle/>
        <a:p>
          <a:pPr algn="ctr"/>
          <a:r>
            <a:rPr lang="it-IT" dirty="0"/>
            <a:t>Con la sua consistente base di utenti della Generazione Z, TikTok è stato facile da vendere quando si trattava di attrarre i migliori influencer sulla piattaforma. Questo fenomeno è avvenuto in modo parzialmente organico (spontaneo, non brand-</a:t>
          </a:r>
          <a:r>
            <a:rPr lang="it-IT" dirty="0" err="1"/>
            <a:t>driven</a:t>
          </a:r>
          <a:r>
            <a:rPr lang="it-IT" dirty="0"/>
            <a:t>), con gli influencer stessi che si iscrivono su TikTok per aumentare la loro base di fan. </a:t>
          </a:r>
          <a:endParaRPr lang="en-US" dirty="0"/>
        </a:p>
      </dgm:t>
    </dgm:pt>
    <dgm:pt modelId="{393170A9-0A10-4D65-9D52-7688A252657D}" type="parTrans" cxnId="{149CE0C9-52B2-4162-A899-44E0858FD72B}">
      <dgm:prSet/>
      <dgm:spPr/>
      <dgm:t>
        <a:bodyPr/>
        <a:lstStyle/>
        <a:p>
          <a:endParaRPr lang="en-US"/>
        </a:p>
      </dgm:t>
    </dgm:pt>
    <dgm:pt modelId="{71A41D34-CCE5-4289-9FC6-75F5EDF87104}" type="sibTrans" cxnId="{149CE0C9-52B2-4162-A899-44E0858FD72B}">
      <dgm:prSet/>
      <dgm:spPr/>
      <dgm:t>
        <a:bodyPr/>
        <a:lstStyle/>
        <a:p>
          <a:endParaRPr lang="en-US"/>
        </a:p>
      </dgm:t>
    </dgm:pt>
    <dgm:pt modelId="{5FCCF57D-5491-4818-8634-E2DE094076C5}">
      <dgm:prSet/>
      <dgm:spPr/>
      <dgm:t>
        <a:bodyPr/>
        <a:lstStyle/>
        <a:p>
          <a:pPr algn="ctr"/>
          <a:r>
            <a:rPr lang="it-IT" dirty="0"/>
            <a:t>Inoltre, i principali brand hanno visto il potenziale che TikTok aveva da offrire e hanno pertanto lavorato direttamente con gli influencer per ottenere un vantaggio competitivo sulla piattaforma.</a:t>
          </a:r>
          <a:endParaRPr lang="en-US" dirty="0"/>
        </a:p>
      </dgm:t>
    </dgm:pt>
    <dgm:pt modelId="{1A9E11F3-79D9-4B2F-B0C9-772EEB59DC61}" type="parTrans" cxnId="{CC328CB5-1117-4419-8803-D191B75F5601}">
      <dgm:prSet/>
      <dgm:spPr/>
      <dgm:t>
        <a:bodyPr/>
        <a:lstStyle/>
        <a:p>
          <a:endParaRPr lang="en-US"/>
        </a:p>
      </dgm:t>
    </dgm:pt>
    <dgm:pt modelId="{7C0335C3-F120-4D0B-B326-B1A1B349407D}" type="sibTrans" cxnId="{CC328CB5-1117-4419-8803-D191B75F5601}">
      <dgm:prSet/>
      <dgm:spPr/>
      <dgm:t>
        <a:bodyPr/>
        <a:lstStyle/>
        <a:p>
          <a:endParaRPr lang="en-US"/>
        </a:p>
      </dgm:t>
    </dgm:pt>
    <dgm:pt modelId="{4CF6E5FF-5C3F-42B5-8053-FFC5579D4D74}" type="pres">
      <dgm:prSet presAssocID="{878C0C91-1172-4516-9969-6298EE46B1C5}" presName="root" presStyleCnt="0">
        <dgm:presLayoutVars>
          <dgm:dir/>
          <dgm:resizeHandles val="exact"/>
        </dgm:presLayoutVars>
      </dgm:prSet>
      <dgm:spPr/>
    </dgm:pt>
    <dgm:pt modelId="{32ABD273-4109-4941-88C0-222E15E53CF2}" type="pres">
      <dgm:prSet presAssocID="{34457AD9-60CE-4B4F-B5FF-CDDF53230DF1}" presName="compNode" presStyleCnt="0"/>
      <dgm:spPr/>
    </dgm:pt>
    <dgm:pt modelId="{D2E799E8-2689-4A4E-A020-B4212483CF0E}" type="pres">
      <dgm:prSet presAssocID="{34457AD9-60CE-4B4F-B5FF-CDDF53230DF1}" presName="bgRect" presStyleLbl="bgShp" presStyleIdx="0" presStyleCnt="2"/>
      <dgm:spPr/>
    </dgm:pt>
    <dgm:pt modelId="{79829CD2-7803-4569-B431-72A9CF049927}" type="pres">
      <dgm:prSet presAssocID="{34457AD9-60CE-4B4F-B5FF-CDDF53230D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naro"/>
        </a:ext>
      </dgm:extLst>
    </dgm:pt>
    <dgm:pt modelId="{F183D854-0625-468F-8F21-D9261A15C749}" type="pres">
      <dgm:prSet presAssocID="{34457AD9-60CE-4B4F-B5FF-CDDF53230DF1}" presName="spaceRect" presStyleCnt="0"/>
      <dgm:spPr/>
    </dgm:pt>
    <dgm:pt modelId="{68AA8D17-7836-437C-95CA-3030766BDE0C}" type="pres">
      <dgm:prSet presAssocID="{34457AD9-60CE-4B4F-B5FF-CDDF53230DF1}" presName="parTx" presStyleLbl="revTx" presStyleIdx="0" presStyleCnt="2">
        <dgm:presLayoutVars>
          <dgm:chMax val="0"/>
          <dgm:chPref val="0"/>
        </dgm:presLayoutVars>
      </dgm:prSet>
      <dgm:spPr/>
    </dgm:pt>
    <dgm:pt modelId="{72642905-3A5D-4321-BB69-C26EBCC5A001}" type="pres">
      <dgm:prSet presAssocID="{71A41D34-CCE5-4289-9FC6-75F5EDF87104}" presName="sibTrans" presStyleCnt="0"/>
      <dgm:spPr/>
    </dgm:pt>
    <dgm:pt modelId="{2BCA8080-70FD-4C7C-8A98-034002653B51}" type="pres">
      <dgm:prSet presAssocID="{5FCCF57D-5491-4818-8634-E2DE094076C5}" presName="compNode" presStyleCnt="0"/>
      <dgm:spPr/>
    </dgm:pt>
    <dgm:pt modelId="{D5DE34A1-510E-433E-BB9E-4F2922C990A0}" type="pres">
      <dgm:prSet presAssocID="{5FCCF57D-5491-4818-8634-E2DE094076C5}" presName="bgRect" presStyleLbl="bgShp" presStyleIdx="1" presStyleCnt="2"/>
      <dgm:spPr/>
    </dgm:pt>
    <dgm:pt modelId="{DEFFC26D-A5D0-4C15-8A13-B39E52472D70}" type="pres">
      <dgm:prSet presAssocID="{5FCCF57D-5491-4818-8634-E2DE094076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14E9CCB2-A3FC-44C7-A6D7-38DEA4251C34}" type="pres">
      <dgm:prSet presAssocID="{5FCCF57D-5491-4818-8634-E2DE094076C5}" presName="spaceRect" presStyleCnt="0"/>
      <dgm:spPr/>
    </dgm:pt>
    <dgm:pt modelId="{33ECF61C-3981-4A6E-A891-F86734E5380D}" type="pres">
      <dgm:prSet presAssocID="{5FCCF57D-5491-4818-8634-E2DE094076C5}" presName="parTx" presStyleLbl="revTx" presStyleIdx="1" presStyleCnt="2">
        <dgm:presLayoutVars>
          <dgm:chMax val="0"/>
          <dgm:chPref val="0"/>
        </dgm:presLayoutVars>
      </dgm:prSet>
      <dgm:spPr/>
    </dgm:pt>
  </dgm:ptLst>
  <dgm:cxnLst>
    <dgm:cxn modelId="{86C85D27-1A8C-4003-914F-DEE30357134B}" type="presOf" srcId="{5FCCF57D-5491-4818-8634-E2DE094076C5}" destId="{33ECF61C-3981-4A6E-A891-F86734E5380D}" srcOrd="0" destOrd="0" presId="urn:microsoft.com/office/officeart/2018/2/layout/IconVerticalSolidList"/>
    <dgm:cxn modelId="{E0CD435E-BA9D-440B-AC1F-D98245E8F931}" type="presOf" srcId="{34457AD9-60CE-4B4F-B5FF-CDDF53230DF1}" destId="{68AA8D17-7836-437C-95CA-3030766BDE0C}" srcOrd="0" destOrd="0" presId="urn:microsoft.com/office/officeart/2018/2/layout/IconVerticalSolidList"/>
    <dgm:cxn modelId="{CC328CB5-1117-4419-8803-D191B75F5601}" srcId="{878C0C91-1172-4516-9969-6298EE46B1C5}" destId="{5FCCF57D-5491-4818-8634-E2DE094076C5}" srcOrd="1" destOrd="0" parTransId="{1A9E11F3-79D9-4B2F-B0C9-772EEB59DC61}" sibTransId="{7C0335C3-F120-4D0B-B326-B1A1B349407D}"/>
    <dgm:cxn modelId="{149CE0C9-52B2-4162-A899-44E0858FD72B}" srcId="{878C0C91-1172-4516-9969-6298EE46B1C5}" destId="{34457AD9-60CE-4B4F-B5FF-CDDF53230DF1}" srcOrd="0" destOrd="0" parTransId="{393170A9-0A10-4D65-9D52-7688A252657D}" sibTransId="{71A41D34-CCE5-4289-9FC6-75F5EDF87104}"/>
    <dgm:cxn modelId="{C30B32E1-E70A-41AC-99F3-E15454B3868D}" type="presOf" srcId="{878C0C91-1172-4516-9969-6298EE46B1C5}" destId="{4CF6E5FF-5C3F-42B5-8053-FFC5579D4D74}" srcOrd="0" destOrd="0" presId="urn:microsoft.com/office/officeart/2018/2/layout/IconVerticalSolidList"/>
    <dgm:cxn modelId="{0DD4BE2C-37DE-4921-A1FE-4144B531A1FF}" type="presParOf" srcId="{4CF6E5FF-5C3F-42B5-8053-FFC5579D4D74}" destId="{32ABD273-4109-4941-88C0-222E15E53CF2}" srcOrd="0" destOrd="0" presId="urn:microsoft.com/office/officeart/2018/2/layout/IconVerticalSolidList"/>
    <dgm:cxn modelId="{48E4F524-2644-4DC1-83BF-B0D897F81196}" type="presParOf" srcId="{32ABD273-4109-4941-88C0-222E15E53CF2}" destId="{D2E799E8-2689-4A4E-A020-B4212483CF0E}" srcOrd="0" destOrd="0" presId="urn:microsoft.com/office/officeart/2018/2/layout/IconVerticalSolidList"/>
    <dgm:cxn modelId="{97D62EF0-515C-4479-B67F-1AC79DE846C2}" type="presParOf" srcId="{32ABD273-4109-4941-88C0-222E15E53CF2}" destId="{79829CD2-7803-4569-B431-72A9CF049927}" srcOrd="1" destOrd="0" presId="urn:microsoft.com/office/officeart/2018/2/layout/IconVerticalSolidList"/>
    <dgm:cxn modelId="{8342011E-664C-49BD-82CA-3A76F661D8FF}" type="presParOf" srcId="{32ABD273-4109-4941-88C0-222E15E53CF2}" destId="{F183D854-0625-468F-8F21-D9261A15C749}" srcOrd="2" destOrd="0" presId="urn:microsoft.com/office/officeart/2018/2/layout/IconVerticalSolidList"/>
    <dgm:cxn modelId="{F0FD5C59-2BC4-4D40-BA90-2F47D99AB777}" type="presParOf" srcId="{32ABD273-4109-4941-88C0-222E15E53CF2}" destId="{68AA8D17-7836-437C-95CA-3030766BDE0C}" srcOrd="3" destOrd="0" presId="urn:microsoft.com/office/officeart/2018/2/layout/IconVerticalSolidList"/>
    <dgm:cxn modelId="{2A709586-4502-421D-8FF8-66A72B1CC4A0}" type="presParOf" srcId="{4CF6E5FF-5C3F-42B5-8053-FFC5579D4D74}" destId="{72642905-3A5D-4321-BB69-C26EBCC5A001}" srcOrd="1" destOrd="0" presId="urn:microsoft.com/office/officeart/2018/2/layout/IconVerticalSolidList"/>
    <dgm:cxn modelId="{B28FE4B7-74C1-4917-89DB-066CE29D92FC}" type="presParOf" srcId="{4CF6E5FF-5C3F-42B5-8053-FFC5579D4D74}" destId="{2BCA8080-70FD-4C7C-8A98-034002653B51}" srcOrd="2" destOrd="0" presId="urn:microsoft.com/office/officeart/2018/2/layout/IconVerticalSolidList"/>
    <dgm:cxn modelId="{8EBE57AD-1394-4CCC-BA84-B9DD74BB1924}" type="presParOf" srcId="{2BCA8080-70FD-4C7C-8A98-034002653B51}" destId="{D5DE34A1-510E-433E-BB9E-4F2922C990A0}" srcOrd="0" destOrd="0" presId="urn:microsoft.com/office/officeart/2018/2/layout/IconVerticalSolidList"/>
    <dgm:cxn modelId="{AE57F186-5EDA-40D3-957D-DE06F71A2066}" type="presParOf" srcId="{2BCA8080-70FD-4C7C-8A98-034002653B51}" destId="{DEFFC26D-A5D0-4C15-8A13-B39E52472D70}" srcOrd="1" destOrd="0" presId="urn:microsoft.com/office/officeart/2018/2/layout/IconVerticalSolidList"/>
    <dgm:cxn modelId="{CC721985-2632-41F9-B833-24821626E820}" type="presParOf" srcId="{2BCA8080-70FD-4C7C-8A98-034002653B51}" destId="{14E9CCB2-A3FC-44C7-A6D7-38DEA4251C34}" srcOrd="2" destOrd="0" presId="urn:microsoft.com/office/officeart/2018/2/layout/IconVerticalSolidList"/>
    <dgm:cxn modelId="{061DB291-ECDA-423A-9A87-E5DFCCEA31F2}" type="presParOf" srcId="{2BCA8080-70FD-4C7C-8A98-034002653B51}" destId="{33ECF61C-3981-4A6E-A891-F86734E538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5D7AC-0154-4787-A057-77D24FAFC9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7E07E3B-9584-4106-BCCB-C71EE945D412}">
      <dgm:prSet custT="1"/>
      <dgm:spPr/>
      <dgm:t>
        <a:bodyPr/>
        <a:lstStyle/>
        <a:p>
          <a:pPr algn="ctr"/>
          <a:r>
            <a:rPr lang="it-IT" sz="2000" i="1" u="sng" dirty="0">
              <a:solidFill>
                <a:schemeClr val="tx1"/>
              </a:solidFill>
            </a:rPr>
            <a:t>Le relazioni pubbliche (public relation): </a:t>
          </a:r>
          <a:r>
            <a:rPr lang="it-IT" sz="2000" dirty="0"/>
            <a:t>"comunicazione che mira a influenzare gli atteggiamenti, le sensazioni, le opinioni di clienti, non-clienti, azionisti, fornitori, dipendenti e organismi politici nei confronti dell'azienda e/o dei suoi prodotti".  </a:t>
          </a:r>
          <a:endParaRPr lang="en-US" sz="2000" dirty="0"/>
        </a:p>
      </dgm:t>
    </dgm:pt>
    <dgm:pt modelId="{051324F3-AEA3-4C94-9329-B3830C72222A}" type="parTrans" cxnId="{FC76F5C7-E4A4-4E21-B3D3-BD907080D187}">
      <dgm:prSet/>
      <dgm:spPr/>
      <dgm:t>
        <a:bodyPr/>
        <a:lstStyle/>
        <a:p>
          <a:endParaRPr lang="en-US"/>
        </a:p>
      </dgm:t>
    </dgm:pt>
    <dgm:pt modelId="{555EFD56-5D4D-4112-860B-3DB91CFCA89E}" type="sibTrans" cxnId="{FC76F5C7-E4A4-4E21-B3D3-BD907080D187}">
      <dgm:prSet/>
      <dgm:spPr/>
      <dgm:t>
        <a:bodyPr/>
        <a:lstStyle/>
        <a:p>
          <a:endParaRPr lang="en-US"/>
        </a:p>
      </dgm:t>
    </dgm:pt>
    <dgm:pt modelId="{7C53D901-C845-4448-8DBA-9F1070C90DA8}">
      <dgm:prSet custT="1"/>
      <dgm:spPr/>
      <dgm:t>
        <a:bodyPr/>
        <a:lstStyle/>
        <a:p>
          <a:r>
            <a:rPr lang="it-IT" sz="2000" i="1" u="sng" dirty="0">
              <a:solidFill>
                <a:schemeClr val="tx1"/>
              </a:solidFill>
            </a:rPr>
            <a:t>Il marketing diretto (</a:t>
          </a:r>
          <a:r>
            <a:rPr lang="it-IT" sz="2000" i="1" u="sng" dirty="0" err="1">
              <a:solidFill>
                <a:schemeClr val="tx1"/>
              </a:solidFill>
            </a:rPr>
            <a:t>direct</a:t>
          </a:r>
          <a:r>
            <a:rPr lang="it-IT" sz="2000" i="1" u="sng" dirty="0">
              <a:solidFill>
                <a:schemeClr val="tx1"/>
              </a:solidFill>
            </a:rPr>
            <a:t> marketing): </a:t>
          </a:r>
          <a:r>
            <a:rPr lang="it-IT" sz="2000" dirty="0"/>
            <a:t>comunicazione diretta con i consumatori via posta (</a:t>
          </a:r>
          <a:r>
            <a:rPr lang="it-IT" sz="2000" dirty="0" err="1"/>
            <a:t>direct</a:t>
          </a:r>
          <a:r>
            <a:rPr lang="it-IT" sz="2000" dirty="0"/>
            <a:t> mail), via telefono (telemarketing), via cellulare (mobile marketing), via web (e-mailing). </a:t>
          </a:r>
          <a:endParaRPr lang="en-US" sz="2000" dirty="0"/>
        </a:p>
      </dgm:t>
    </dgm:pt>
    <dgm:pt modelId="{C6C9344D-CD0F-4245-A20D-37549038A6E0}" type="parTrans" cxnId="{F9FC1574-8023-4044-897C-50DC0B6A282C}">
      <dgm:prSet/>
      <dgm:spPr/>
      <dgm:t>
        <a:bodyPr/>
        <a:lstStyle/>
        <a:p>
          <a:endParaRPr lang="en-US"/>
        </a:p>
      </dgm:t>
    </dgm:pt>
    <dgm:pt modelId="{3FDCA721-15DD-43AD-8171-661F8AB14157}" type="sibTrans" cxnId="{F9FC1574-8023-4044-897C-50DC0B6A282C}">
      <dgm:prSet/>
      <dgm:spPr/>
      <dgm:t>
        <a:bodyPr/>
        <a:lstStyle/>
        <a:p>
          <a:endParaRPr lang="en-US"/>
        </a:p>
      </dgm:t>
    </dgm:pt>
    <dgm:pt modelId="{1ADA1348-7CF3-4C3E-97BB-089CC1B372C5}" type="pres">
      <dgm:prSet presAssocID="{7A45D7AC-0154-4787-A057-77D24FAFC913}" presName="linear" presStyleCnt="0">
        <dgm:presLayoutVars>
          <dgm:animLvl val="lvl"/>
          <dgm:resizeHandles val="exact"/>
        </dgm:presLayoutVars>
      </dgm:prSet>
      <dgm:spPr/>
    </dgm:pt>
    <dgm:pt modelId="{F695CFFE-A186-4B68-9B41-AB929BE24085}" type="pres">
      <dgm:prSet presAssocID="{B7E07E3B-9584-4106-BCCB-C71EE945D412}" presName="parentText" presStyleLbl="node1" presStyleIdx="0" presStyleCnt="2">
        <dgm:presLayoutVars>
          <dgm:chMax val="0"/>
          <dgm:bulletEnabled val="1"/>
        </dgm:presLayoutVars>
      </dgm:prSet>
      <dgm:spPr/>
    </dgm:pt>
    <dgm:pt modelId="{1197715C-6276-4025-AC8A-2A91C656F831}" type="pres">
      <dgm:prSet presAssocID="{555EFD56-5D4D-4112-860B-3DB91CFCA89E}" presName="spacer" presStyleCnt="0"/>
      <dgm:spPr/>
    </dgm:pt>
    <dgm:pt modelId="{3CAF7BED-8ACC-4326-8FD1-92B9A53E05C1}" type="pres">
      <dgm:prSet presAssocID="{7C53D901-C845-4448-8DBA-9F1070C90DA8}" presName="parentText" presStyleLbl="node1" presStyleIdx="1" presStyleCnt="2">
        <dgm:presLayoutVars>
          <dgm:chMax val="0"/>
          <dgm:bulletEnabled val="1"/>
        </dgm:presLayoutVars>
      </dgm:prSet>
      <dgm:spPr/>
    </dgm:pt>
  </dgm:ptLst>
  <dgm:cxnLst>
    <dgm:cxn modelId="{7702AA04-2207-4FF3-AADC-5B48D7D68656}" type="presOf" srcId="{B7E07E3B-9584-4106-BCCB-C71EE945D412}" destId="{F695CFFE-A186-4B68-9B41-AB929BE24085}" srcOrd="0" destOrd="0" presId="urn:microsoft.com/office/officeart/2005/8/layout/vList2"/>
    <dgm:cxn modelId="{F9FC1574-8023-4044-897C-50DC0B6A282C}" srcId="{7A45D7AC-0154-4787-A057-77D24FAFC913}" destId="{7C53D901-C845-4448-8DBA-9F1070C90DA8}" srcOrd="1" destOrd="0" parTransId="{C6C9344D-CD0F-4245-A20D-37549038A6E0}" sibTransId="{3FDCA721-15DD-43AD-8171-661F8AB14157}"/>
    <dgm:cxn modelId="{545D93AF-BAB7-421A-B892-D45865E7F6A7}" type="presOf" srcId="{7A45D7AC-0154-4787-A057-77D24FAFC913}" destId="{1ADA1348-7CF3-4C3E-97BB-089CC1B372C5}" srcOrd="0" destOrd="0" presId="urn:microsoft.com/office/officeart/2005/8/layout/vList2"/>
    <dgm:cxn modelId="{5628AAB9-3D1A-4F6D-B785-4A32699AA3B7}" type="presOf" srcId="{7C53D901-C845-4448-8DBA-9F1070C90DA8}" destId="{3CAF7BED-8ACC-4326-8FD1-92B9A53E05C1}" srcOrd="0" destOrd="0" presId="urn:microsoft.com/office/officeart/2005/8/layout/vList2"/>
    <dgm:cxn modelId="{FC76F5C7-E4A4-4E21-B3D3-BD907080D187}" srcId="{7A45D7AC-0154-4787-A057-77D24FAFC913}" destId="{B7E07E3B-9584-4106-BCCB-C71EE945D412}" srcOrd="0" destOrd="0" parTransId="{051324F3-AEA3-4C94-9329-B3830C72222A}" sibTransId="{555EFD56-5D4D-4112-860B-3DB91CFCA89E}"/>
    <dgm:cxn modelId="{28B9974B-5554-4498-B496-09B93B4EBF62}" type="presParOf" srcId="{1ADA1348-7CF3-4C3E-97BB-089CC1B372C5}" destId="{F695CFFE-A186-4B68-9B41-AB929BE24085}" srcOrd="0" destOrd="0" presId="urn:microsoft.com/office/officeart/2005/8/layout/vList2"/>
    <dgm:cxn modelId="{535978B5-4ED0-4115-B5C0-1E82352008E2}" type="presParOf" srcId="{1ADA1348-7CF3-4C3E-97BB-089CC1B372C5}" destId="{1197715C-6276-4025-AC8A-2A91C656F831}" srcOrd="1" destOrd="0" presId="urn:microsoft.com/office/officeart/2005/8/layout/vList2"/>
    <dgm:cxn modelId="{AFE04A26-AEA3-4304-A538-75170B8D5793}" type="presParOf" srcId="{1ADA1348-7CF3-4C3E-97BB-089CC1B372C5}" destId="{3CAF7BED-8ACC-4326-8FD1-92B9A53E05C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3177E-3537-4E6E-AAFF-C07C1FEFAF4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1D748CF-3E3B-4C26-96BC-5CF9EBA5E506}">
      <dgm:prSet/>
      <dgm:spPr/>
      <dgm:t>
        <a:bodyPr/>
        <a:lstStyle/>
        <a:p>
          <a:r>
            <a:rPr lang="it-IT" i="1" u="sng" dirty="0">
              <a:solidFill>
                <a:schemeClr val="accent1"/>
              </a:solidFill>
            </a:rPr>
            <a:t>La vendita personale (personal selling): </a:t>
          </a:r>
          <a:r>
            <a:rPr lang="it-IT" dirty="0"/>
            <a:t>comunicazione orale mediante personale di vendita (forza vendita) con i potenziali acquirenti al fine di informarli sul prodotto e persuaderli all'acquisto. </a:t>
          </a:r>
          <a:endParaRPr lang="en-US" dirty="0"/>
        </a:p>
      </dgm:t>
    </dgm:pt>
    <dgm:pt modelId="{E7830483-5359-4977-8879-A10D0A51343C}" type="parTrans" cxnId="{E4C5AA12-C0BD-4C5F-B824-FDBB28F01ED1}">
      <dgm:prSet/>
      <dgm:spPr/>
      <dgm:t>
        <a:bodyPr/>
        <a:lstStyle/>
        <a:p>
          <a:endParaRPr lang="en-US"/>
        </a:p>
      </dgm:t>
    </dgm:pt>
    <dgm:pt modelId="{3FDA34CC-4E7A-4779-87C3-9E0F939D4403}" type="sibTrans" cxnId="{E4C5AA12-C0BD-4C5F-B824-FDBB28F01ED1}">
      <dgm:prSet/>
      <dgm:spPr/>
      <dgm:t>
        <a:bodyPr/>
        <a:lstStyle/>
        <a:p>
          <a:endParaRPr lang="en-US"/>
        </a:p>
      </dgm:t>
    </dgm:pt>
    <dgm:pt modelId="{2C8717D8-CD0A-4262-A427-EE1BCFEC634F}">
      <dgm:prSet/>
      <dgm:spPr/>
      <dgm:t>
        <a:bodyPr/>
        <a:lstStyle/>
        <a:p>
          <a:r>
            <a:rPr lang="it-IT" i="1" u="sng" dirty="0">
              <a:solidFill>
                <a:schemeClr val="accent1"/>
              </a:solidFill>
            </a:rPr>
            <a:t>Il marketing digitale: </a:t>
          </a:r>
          <a:r>
            <a:rPr lang="it-IT" dirty="0"/>
            <a:t>la distribuzione di prodotti, informazioni e benefici di comunicazione offerti ai consumatori e alle imprese attraverso le tecnologie digitali. Il marketing digitale sta crescendo rapidamente.</a:t>
          </a:r>
          <a:endParaRPr lang="en-US" dirty="0"/>
        </a:p>
      </dgm:t>
    </dgm:pt>
    <dgm:pt modelId="{A0670794-8DAF-411A-B35F-1E95D58AFE4B}" type="parTrans" cxnId="{5D54CE0D-7DBE-455A-BF2A-A40F097A3BB2}">
      <dgm:prSet/>
      <dgm:spPr/>
      <dgm:t>
        <a:bodyPr/>
        <a:lstStyle/>
        <a:p>
          <a:endParaRPr lang="en-US"/>
        </a:p>
      </dgm:t>
    </dgm:pt>
    <dgm:pt modelId="{E19A3A26-D8AB-473A-9E3B-B41934607F1E}" type="sibTrans" cxnId="{5D54CE0D-7DBE-455A-BF2A-A40F097A3BB2}">
      <dgm:prSet/>
      <dgm:spPr/>
      <dgm:t>
        <a:bodyPr/>
        <a:lstStyle/>
        <a:p>
          <a:endParaRPr lang="en-US"/>
        </a:p>
      </dgm:t>
    </dgm:pt>
    <dgm:pt modelId="{2AC3A2C7-1ED7-4C72-A161-5A4F5D73CE09}" type="pres">
      <dgm:prSet presAssocID="{5803177E-3537-4E6E-AAFF-C07C1FEFAF46}" presName="hierChild1" presStyleCnt="0">
        <dgm:presLayoutVars>
          <dgm:chPref val="1"/>
          <dgm:dir/>
          <dgm:animOne val="branch"/>
          <dgm:animLvl val="lvl"/>
          <dgm:resizeHandles/>
        </dgm:presLayoutVars>
      </dgm:prSet>
      <dgm:spPr/>
    </dgm:pt>
    <dgm:pt modelId="{29ECEACB-4D5E-4A8E-B302-AB138A774D51}" type="pres">
      <dgm:prSet presAssocID="{F1D748CF-3E3B-4C26-96BC-5CF9EBA5E506}" presName="hierRoot1" presStyleCnt="0"/>
      <dgm:spPr/>
    </dgm:pt>
    <dgm:pt modelId="{C32DE3C4-9C9F-4251-B6C6-DD511A708833}" type="pres">
      <dgm:prSet presAssocID="{F1D748CF-3E3B-4C26-96BC-5CF9EBA5E506}" presName="composite" presStyleCnt="0"/>
      <dgm:spPr/>
    </dgm:pt>
    <dgm:pt modelId="{CF52793F-A4E6-4A06-A353-7203F4F3BB6B}" type="pres">
      <dgm:prSet presAssocID="{F1D748CF-3E3B-4C26-96BC-5CF9EBA5E506}" presName="background" presStyleLbl="node0" presStyleIdx="0" presStyleCnt="2"/>
      <dgm:spPr/>
    </dgm:pt>
    <dgm:pt modelId="{3DEF94C2-EC3F-4BA4-BDF8-F79CB9F29CF0}" type="pres">
      <dgm:prSet presAssocID="{F1D748CF-3E3B-4C26-96BC-5CF9EBA5E506}" presName="text" presStyleLbl="fgAcc0" presStyleIdx="0" presStyleCnt="2">
        <dgm:presLayoutVars>
          <dgm:chPref val="3"/>
        </dgm:presLayoutVars>
      </dgm:prSet>
      <dgm:spPr/>
    </dgm:pt>
    <dgm:pt modelId="{C0774A0B-4D0D-4720-80D0-B36658352F22}" type="pres">
      <dgm:prSet presAssocID="{F1D748CF-3E3B-4C26-96BC-5CF9EBA5E506}" presName="hierChild2" presStyleCnt="0"/>
      <dgm:spPr/>
    </dgm:pt>
    <dgm:pt modelId="{D992C126-9B83-4DA6-A4A5-67B2F31CC3CE}" type="pres">
      <dgm:prSet presAssocID="{2C8717D8-CD0A-4262-A427-EE1BCFEC634F}" presName="hierRoot1" presStyleCnt="0"/>
      <dgm:spPr/>
    </dgm:pt>
    <dgm:pt modelId="{F7023BF9-4F9C-4CBE-8FA8-22DCB758BCEB}" type="pres">
      <dgm:prSet presAssocID="{2C8717D8-CD0A-4262-A427-EE1BCFEC634F}" presName="composite" presStyleCnt="0"/>
      <dgm:spPr/>
    </dgm:pt>
    <dgm:pt modelId="{EF12F1D1-FB22-4905-8B62-7E9227831F31}" type="pres">
      <dgm:prSet presAssocID="{2C8717D8-CD0A-4262-A427-EE1BCFEC634F}" presName="background" presStyleLbl="node0" presStyleIdx="1" presStyleCnt="2"/>
      <dgm:spPr/>
    </dgm:pt>
    <dgm:pt modelId="{AAB5573F-C744-450D-B192-291825912BE6}" type="pres">
      <dgm:prSet presAssocID="{2C8717D8-CD0A-4262-A427-EE1BCFEC634F}" presName="text" presStyleLbl="fgAcc0" presStyleIdx="1" presStyleCnt="2">
        <dgm:presLayoutVars>
          <dgm:chPref val="3"/>
        </dgm:presLayoutVars>
      </dgm:prSet>
      <dgm:spPr/>
    </dgm:pt>
    <dgm:pt modelId="{62DEB6FA-88B0-48FD-8998-89D5BB795CC7}" type="pres">
      <dgm:prSet presAssocID="{2C8717D8-CD0A-4262-A427-EE1BCFEC634F}" presName="hierChild2" presStyleCnt="0"/>
      <dgm:spPr/>
    </dgm:pt>
  </dgm:ptLst>
  <dgm:cxnLst>
    <dgm:cxn modelId="{5D54CE0D-7DBE-455A-BF2A-A40F097A3BB2}" srcId="{5803177E-3537-4E6E-AAFF-C07C1FEFAF46}" destId="{2C8717D8-CD0A-4262-A427-EE1BCFEC634F}" srcOrd="1" destOrd="0" parTransId="{A0670794-8DAF-411A-B35F-1E95D58AFE4B}" sibTransId="{E19A3A26-D8AB-473A-9E3B-B41934607F1E}"/>
    <dgm:cxn modelId="{E4C5AA12-C0BD-4C5F-B824-FDBB28F01ED1}" srcId="{5803177E-3537-4E6E-AAFF-C07C1FEFAF46}" destId="{F1D748CF-3E3B-4C26-96BC-5CF9EBA5E506}" srcOrd="0" destOrd="0" parTransId="{E7830483-5359-4977-8879-A10D0A51343C}" sibTransId="{3FDA34CC-4E7A-4779-87C3-9E0F939D4403}"/>
    <dgm:cxn modelId="{D5846318-17CB-410B-B0C8-4EC75E2CC596}" type="presOf" srcId="{5803177E-3537-4E6E-AAFF-C07C1FEFAF46}" destId="{2AC3A2C7-1ED7-4C72-A161-5A4F5D73CE09}" srcOrd="0" destOrd="0" presId="urn:microsoft.com/office/officeart/2005/8/layout/hierarchy1"/>
    <dgm:cxn modelId="{705DC638-FF42-4BEB-ACF1-FDB3270249CA}" type="presOf" srcId="{F1D748CF-3E3B-4C26-96BC-5CF9EBA5E506}" destId="{3DEF94C2-EC3F-4BA4-BDF8-F79CB9F29CF0}" srcOrd="0" destOrd="0" presId="urn:microsoft.com/office/officeart/2005/8/layout/hierarchy1"/>
    <dgm:cxn modelId="{C93A15DB-B706-4B0F-805B-6ECEC1537709}" type="presOf" srcId="{2C8717D8-CD0A-4262-A427-EE1BCFEC634F}" destId="{AAB5573F-C744-450D-B192-291825912BE6}" srcOrd="0" destOrd="0" presId="urn:microsoft.com/office/officeart/2005/8/layout/hierarchy1"/>
    <dgm:cxn modelId="{BA8E876A-148E-495C-9077-1240C4B507C3}" type="presParOf" srcId="{2AC3A2C7-1ED7-4C72-A161-5A4F5D73CE09}" destId="{29ECEACB-4D5E-4A8E-B302-AB138A774D51}" srcOrd="0" destOrd="0" presId="urn:microsoft.com/office/officeart/2005/8/layout/hierarchy1"/>
    <dgm:cxn modelId="{EDE30D22-B104-40ED-BEE3-22E19C6AF02A}" type="presParOf" srcId="{29ECEACB-4D5E-4A8E-B302-AB138A774D51}" destId="{C32DE3C4-9C9F-4251-B6C6-DD511A708833}" srcOrd="0" destOrd="0" presId="urn:microsoft.com/office/officeart/2005/8/layout/hierarchy1"/>
    <dgm:cxn modelId="{B07370F9-721B-4AFF-B0E5-21BF6A094989}" type="presParOf" srcId="{C32DE3C4-9C9F-4251-B6C6-DD511A708833}" destId="{CF52793F-A4E6-4A06-A353-7203F4F3BB6B}" srcOrd="0" destOrd="0" presId="urn:microsoft.com/office/officeart/2005/8/layout/hierarchy1"/>
    <dgm:cxn modelId="{8537BEC8-136D-4E3A-8178-B8FBDC54DF6E}" type="presParOf" srcId="{C32DE3C4-9C9F-4251-B6C6-DD511A708833}" destId="{3DEF94C2-EC3F-4BA4-BDF8-F79CB9F29CF0}" srcOrd="1" destOrd="0" presId="urn:microsoft.com/office/officeart/2005/8/layout/hierarchy1"/>
    <dgm:cxn modelId="{6D79D5E7-6648-42D6-BC21-0B642B719CF3}" type="presParOf" srcId="{29ECEACB-4D5E-4A8E-B302-AB138A774D51}" destId="{C0774A0B-4D0D-4720-80D0-B36658352F22}" srcOrd="1" destOrd="0" presId="urn:microsoft.com/office/officeart/2005/8/layout/hierarchy1"/>
    <dgm:cxn modelId="{F51DB630-AD62-4607-845B-68BCD4470F69}" type="presParOf" srcId="{2AC3A2C7-1ED7-4C72-A161-5A4F5D73CE09}" destId="{D992C126-9B83-4DA6-A4A5-67B2F31CC3CE}" srcOrd="1" destOrd="0" presId="urn:microsoft.com/office/officeart/2005/8/layout/hierarchy1"/>
    <dgm:cxn modelId="{0C8DBCFB-9C2C-4B29-BAFC-B27E493BE28D}" type="presParOf" srcId="{D992C126-9B83-4DA6-A4A5-67B2F31CC3CE}" destId="{F7023BF9-4F9C-4CBE-8FA8-22DCB758BCEB}" srcOrd="0" destOrd="0" presId="urn:microsoft.com/office/officeart/2005/8/layout/hierarchy1"/>
    <dgm:cxn modelId="{51319611-6F79-4E27-BB80-8CD596824DEB}" type="presParOf" srcId="{F7023BF9-4F9C-4CBE-8FA8-22DCB758BCEB}" destId="{EF12F1D1-FB22-4905-8B62-7E9227831F31}" srcOrd="0" destOrd="0" presId="urn:microsoft.com/office/officeart/2005/8/layout/hierarchy1"/>
    <dgm:cxn modelId="{0A327011-090F-4938-9627-830023F9BC27}" type="presParOf" srcId="{F7023BF9-4F9C-4CBE-8FA8-22DCB758BCEB}" destId="{AAB5573F-C744-450D-B192-291825912BE6}" srcOrd="1" destOrd="0" presId="urn:microsoft.com/office/officeart/2005/8/layout/hierarchy1"/>
    <dgm:cxn modelId="{6C63CD74-2C98-456C-B741-9CC91E11E32F}" type="presParOf" srcId="{D992C126-9B83-4DA6-A4A5-67B2F31CC3CE}" destId="{62DEB6FA-88B0-48FD-8998-89D5BB795C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8C9ED9-2218-4542-A42E-F78CDDDD2F5F}"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0538E202-CB88-495D-8F26-3A69C510F7F9}">
      <dgm:prSet/>
      <dgm:spPr/>
      <dgm:t>
        <a:bodyPr/>
        <a:lstStyle/>
        <a:p>
          <a:r>
            <a:rPr lang="it-IT"/>
            <a:t>Per scegliere il mix di comunicazione si devono prendere in considerazione i cinque criteri seguenti.</a:t>
          </a:r>
          <a:endParaRPr lang="en-US"/>
        </a:p>
      </dgm:t>
    </dgm:pt>
    <dgm:pt modelId="{23F1B0BC-A90F-4A80-B67D-6BF14A644465}" type="parTrans" cxnId="{58F9FF29-E28B-48EC-8721-8B5138C4D036}">
      <dgm:prSet/>
      <dgm:spPr/>
      <dgm:t>
        <a:bodyPr/>
        <a:lstStyle/>
        <a:p>
          <a:endParaRPr lang="en-US"/>
        </a:p>
      </dgm:t>
    </dgm:pt>
    <dgm:pt modelId="{10EBD477-09D0-402C-82B8-325256612259}" type="sibTrans" cxnId="{58F9FF29-E28B-48EC-8721-8B5138C4D036}">
      <dgm:prSet/>
      <dgm:spPr/>
      <dgm:t>
        <a:bodyPr/>
        <a:lstStyle/>
        <a:p>
          <a:endParaRPr lang="en-US"/>
        </a:p>
      </dgm:t>
    </dgm:pt>
    <dgm:pt modelId="{E3DF9684-A8A8-4C4B-B7D3-DAFBDED526F6}">
      <dgm:prSet/>
      <dgm:spPr/>
      <dgm:t>
        <a:bodyPr/>
        <a:lstStyle/>
        <a:p>
          <a:r>
            <a:rPr lang="it-IT" i="1" u="sng" dirty="0">
              <a:solidFill>
                <a:schemeClr val="accent1"/>
              </a:solidFill>
            </a:rPr>
            <a:t>La disponibilità delle risorse e il costo degli strumenti di comunicazione. </a:t>
          </a:r>
          <a:r>
            <a:rPr lang="it-IT" dirty="0"/>
            <a:t>Condurre una campagna pubblicitaria nazionale può richiedere diversi milioni di euro. Se l'azienda non ha risorse sufficienti, può utilizzare strumenti più economici come il marketing diretto o le relazioni pubbliche.</a:t>
          </a:r>
          <a:endParaRPr lang="en-US" dirty="0"/>
        </a:p>
      </dgm:t>
    </dgm:pt>
    <dgm:pt modelId="{FA763182-D16F-49D0-A9FA-7108527850FB}" type="parTrans" cxnId="{59499F2B-8E37-4DC5-9197-831E28900C66}">
      <dgm:prSet/>
      <dgm:spPr/>
      <dgm:t>
        <a:bodyPr/>
        <a:lstStyle/>
        <a:p>
          <a:endParaRPr lang="en-US"/>
        </a:p>
      </dgm:t>
    </dgm:pt>
    <dgm:pt modelId="{ECD38968-7974-4BAC-BC85-FC3400CD83C2}" type="sibTrans" cxnId="{59499F2B-8E37-4DC5-9197-831E28900C66}">
      <dgm:prSet/>
      <dgm:spPr/>
      <dgm:t>
        <a:bodyPr/>
        <a:lstStyle/>
        <a:p>
          <a:endParaRPr lang="en-US"/>
        </a:p>
      </dgm:t>
    </dgm:pt>
    <dgm:pt modelId="{4B7C0590-5DF3-45B1-B2C8-0F06411F8C97}">
      <dgm:prSet/>
      <dgm:spPr/>
      <dgm:t>
        <a:bodyPr/>
        <a:lstStyle/>
        <a:p>
          <a:r>
            <a:rPr lang="it-IT" i="1" u="sng" dirty="0">
              <a:solidFill>
                <a:schemeClr val="accent1"/>
              </a:solidFill>
            </a:rPr>
            <a:t>La dimensione e la concentrazione del mercato. </a:t>
          </a:r>
          <a:r>
            <a:rPr lang="it-IT" dirty="0"/>
            <a:t>Se un mercato è piccolo e concentrato, la vendita personale può funzionare bene, ma in mercati di massa geograficamente dispersi, tale strumento di comunicazione non è redditizio. In tali circostanze, la pubblicità o il marketing diretto possono essere la scelta giusta.</a:t>
          </a:r>
          <a:endParaRPr lang="en-US" dirty="0"/>
        </a:p>
      </dgm:t>
    </dgm:pt>
    <dgm:pt modelId="{2FE89AFA-69FD-4C69-B033-A2E4AED4EED3}" type="parTrans" cxnId="{3D3499DF-4902-4260-8FBC-E650B9339077}">
      <dgm:prSet/>
      <dgm:spPr/>
      <dgm:t>
        <a:bodyPr/>
        <a:lstStyle/>
        <a:p>
          <a:endParaRPr lang="en-US"/>
        </a:p>
      </dgm:t>
    </dgm:pt>
    <dgm:pt modelId="{DF4BCEC8-4294-4B0D-A7FD-BBDEF7418F7B}" type="sibTrans" cxnId="{3D3499DF-4902-4260-8FBC-E650B9339077}">
      <dgm:prSet/>
      <dgm:spPr/>
      <dgm:t>
        <a:bodyPr/>
        <a:lstStyle/>
        <a:p>
          <a:endParaRPr lang="en-US"/>
        </a:p>
      </dgm:t>
    </dgm:pt>
    <dgm:pt modelId="{4E594508-0A69-4D4C-AACC-1535C6CA0810}" type="pres">
      <dgm:prSet presAssocID="{EE8C9ED9-2218-4542-A42E-F78CDDDD2F5F}" presName="Name0" presStyleCnt="0">
        <dgm:presLayoutVars>
          <dgm:dir/>
          <dgm:animLvl val="lvl"/>
          <dgm:resizeHandles val="exact"/>
        </dgm:presLayoutVars>
      </dgm:prSet>
      <dgm:spPr/>
    </dgm:pt>
    <dgm:pt modelId="{33D86E29-43EE-43A0-93F6-78EF76494C63}" type="pres">
      <dgm:prSet presAssocID="{0538E202-CB88-495D-8F26-3A69C510F7F9}" presName="boxAndChildren" presStyleCnt="0"/>
      <dgm:spPr/>
    </dgm:pt>
    <dgm:pt modelId="{BDD29174-3AD1-4071-BED4-9413DFED6259}" type="pres">
      <dgm:prSet presAssocID="{0538E202-CB88-495D-8F26-3A69C510F7F9}" presName="parentTextBox" presStyleLbl="node1" presStyleIdx="0" presStyleCnt="1"/>
      <dgm:spPr/>
    </dgm:pt>
    <dgm:pt modelId="{733C7B7A-D928-4146-9845-530DC827BC2F}" type="pres">
      <dgm:prSet presAssocID="{0538E202-CB88-495D-8F26-3A69C510F7F9}" presName="entireBox" presStyleLbl="node1" presStyleIdx="0" presStyleCnt="1"/>
      <dgm:spPr/>
    </dgm:pt>
    <dgm:pt modelId="{2BDA4D42-BF62-4B8C-9EFE-4F7A5D720E15}" type="pres">
      <dgm:prSet presAssocID="{0538E202-CB88-495D-8F26-3A69C510F7F9}" presName="descendantBox" presStyleCnt="0"/>
      <dgm:spPr/>
    </dgm:pt>
    <dgm:pt modelId="{BB0F9578-BF9D-4092-AF39-EE772F1AD422}" type="pres">
      <dgm:prSet presAssocID="{E3DF9684-A8A8-4C4B-B7D3-DAFBDED526F6}" presName="childTextBox" presStyleLbl="fgAccFollowNode1" presStyleIdx="0" presStyleCnt="2">
        <dgm:presLayoutVars>
          <dgm:bulletEnabled val="1"/>
        </dgm:presLayoutVars>
      </dgm:prSet>
      <dgm:spPr/>
    </dgm:pt>
    <dgm:pt modelId="{C204FCF3-67C9-41DC-BD6C-F326844B5CBC}" type="pres">
      <dgm:prSet presAssocID="{4B7C0590-5DF3-45B1-B2C8-0F06411F8C97}" presName="childTextBox" presStyleLbl="fgAccFollowNode1" presStyleIdx="1" presStyleCnt="2">
        <dgm:presLayoutVars>
          <dgm:bulletEnabled val="1"/>
        </dgm:presLayoutVars>
      </dgm:prSet>
      <dgm:spPr/>
    </dgm:pt>
  </dgm:ptLst>
  <dgm:cxnLst>
    <dgm:cxn modelId="{58F9FF29-E28B-48EC-8721-8B5138C4D036}" srcId="{EE8C9ED9-2218-4542-A42E-F78CDDDD2F5F}" destId="{0538E202-CB88-495D-8F26-3A69C510F7F9}" srcOrd="0" destOrd="0" parTransId="{23F1B0BC-A90F-4A80-B67D-6BF14A644465}" sibTransId="{10EBD477-09D0-402C-82B8-325256612259}"/>
    <dgm:cxn modelId="{59499F2B-8E37-4DC5-9197-831E28900C66}" srcId="{0538E202-CB88-495D-8F26-3A69C510F7F9}" destId="{E3DF9684-A8A8-4C4B-B7D3-DAFBDED526F6}" srcOrd="0" destOrd="0" parTransId="{FA763182-D16F-49D0-A9FA-7108527850FB}" sibTransId="{ECD38968-7974-4BAC-BC85-FC3400CD83C2}"/>
    <dgm:cxn modelId="{E0BC8B2E-EAC2-41F3-9164-50285786C168}" type="presOf" srcId="{EE8C9ED9-2218-4542-A42E-F78CDDDD2F5F}" destId="{4E594508-0A69-4D4C-AACC-1535C6CA0810}" srcOrd="0" destOrd="0" presId="urn:microsoft.com/office/officeart/2005/8/layout/process4"/>
    <dgm:cxn modelId="{DB4B5E5D-0696-4024-B7F5-3D7016B2BD61}" type="presOf" srcId="{0538E202-CB88-495D-8F26-3A69C510F7F9}" destId="{BDD29174-3AD1-4071-BED4-9413DFED6259}" srcOrd="0" destOrd="0" presId="urn:microsoft.com/office/officeart/2005/8/layout/process4"/>
    <dgm:cxn modelId="{738E1F6A-E060-4B83-89B6-C4CB6D5610B5}" type="presOf" srcId="{E3DF9684-A8A8-4C4B-B7D3-DAFBDED526F6}" destId="{BB0F9578-BF9D-4092-AF39-EE772F1AD422}" srcOrd="0" destOrd="0" presId="urn:microsoft.com/office/officeart/2005/8/layout/process4"/>
    <dgm:cxn modelId="{5167267C-88D2-4118-9FF8-B92F9B3D154D}" type="presOf" srcId="{0538E202-CB88-495D-8F26-3A69C510F7F9}" destId="{733C7B7A-D928-4146-9845-530DC827BC2F}" srcOrd="1" destOrd="0" presId="urn:microsoft.com/office/officeart/2005/8/layout/process4"/>
    <dgm:cxn modelId="{1183299D-FEF7-482E-A26C-E85A48B5530A}" type="presOf" srcId="{4B7C0590-5DF3-45B1-B2C8-0F06411F8C97}" destId="{C204FCF3-67C9-41DC-BD6C-F326844B5CBC}" srcOrd="0" destOrd="0" presId="urn:microsoft.com/office/officeart/2005/8/layout/process4"/>
    <dgm:cxn modelId="{3D3499DF-4902-4260-8FBC-E650B9339077}" srcId="{0538E202-CB88-495D-8F26-3A69C510F7F9}" destId="{4B7C0590-5DF3-45B1-B2C8-0F06411F8C97}" srcOrd="1" destOrd="0" parTransId="{2FE89AFA-69FD-4C69-B033-A2E4AED4EED3}" sibTransId="{DF4BCEC8-4294-4B0D-A7FD-BBDEF7418F7B}"/>
    <dgm:cxn modelId="{EDCE488D-CE17-4D3E-A743-AABE407B97A3}" type="presParOf" srcId="{4E594508-0A69-4D4C-AACC-1535C6CA0810}" destId="{33D86E29-43EE-43A0-93F6-78EF76494C63}" srcOrd="0" destOrd="0" presId="urn:microsoft.com/office/officeart/2005/8/layout/process4"/>
    <dgm:cxn modelId="{46077922-C1CD-4D60-9957-4587903149CD}" type="presParOf" srcId="{33D86E29-43EE-43A0-93F6-78EF76494C63}" destId="{BDD29174-3AD1-4071-BED4-9413DFED6259}" srcOrd="0" destOrd="0" presId="urn:microsoft.com/office/officeart/2005/8/layout/process4"/>
    <dgm:cxn modelId="{93F89787-67B6-42F0-9A6A-5704DF450EDF}" type="presParOf" srcId="{33D86E29-43EE-43A0-93F6-78EF76494C63}" destId="{733C7B7A-D928-4146-9845-530DC827BC2F}" srcOrd="1" destOrd="0" presId="urn:microsoft.com/office/officeart/2005/8/layout/process4"/>
    <dgm:cxn modelId="{88FE2777-87E1-4057-B6DB-3BCC3AB63B14}" type="presParOf" srcId="{33D86E29-43EE-43A0-93F6-78EF76494C63}" destId="{2BDA4D42-BF62-4B8C-9EFE-4F7A5D720E15}" srcOrd="2" destOrd="0" presId="urn:microsoft.com/office/officeart/2005/8/layout/process4"/>
    <dgm:cxn modelId="{9D15CDB4-6F1A-4AF6-8612-DE9920718EED}" type="presParOf" srcId="{2BDA4D42-BF62-4B8C-9EFE-4F7A5D720E15}" destId="{BB0F9578-BF9D-4092-AF39-EE772F1AD422}" srcOrd="0" destOrd="0" presId="urn:microsoft.com/office/officeart/2005/8/layout/process4"/>
    <dgm:cxn modelId="{5A8B3A7A-2276-4F9E-B9D2-EE624A96A0A6}" type="presParOf" srcId="{2BDA4D42-BF62-4B8C-9EFE-4F7A5D720E15}" destId="{C204FCF3-67C9-41DC-BD6C-F326844B5CB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76E34F-CEB4-4725-B2DA-16DF086144D2}"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4854C908-C64B-46C7-BD93-E5C82FD5C7BD}">
      <dgm:prSet/>
      <dgm:spPr/>
      <dgm:t>
        <a:bodyPr/>
        <a:lstStyle/>
        <a:p>
          <a:r>
            <a:rPr lang="it-IT" i="1" u="sng"/>
            <a:t>3. I bisogni dei clienti in materia d'informazione. </a:t>
          </a:r>
          <a:r>
            <a:rPr lang="it-IT"/>
            <a:t>Se per vendere il prodotto ci vuole una complessa argomentazione tecnica, è meglio optare per la vendita personale. Se, invece, si vuole trasmettere una certa immagine di brand, è meglio scegliere la pubblicità.</a:t>
          </a:r>
          <a:endParaRPr lang="en-US"/>
        </a:p>
      </dgm:t>
    </dgm:pt>
    <dgm:pt modelId="{4D4FFA5E-FAB7-4D0F-94F9-1F1EA1AE0B3D}" type="parTrans" cxnId="{734B242A-1B5B-4D5E-9D8B-9E4DA3CFF64A}">
      <dgm:prSet/>
      <dgm:spPr/>
      <dgm:t>
        <a:bodyPr/>
        <a:lstStyle/>
        <a:p>
          <a:endParaRPr lang="en-US"/>
        </a:p>
      </dgm:t>
    </dgm:pt>
    <dgm:pt modelId="{20B7B4F8-9272-4814-9617-6D89B6FE7A12}" type="sibTrans" cxnId="{734B242A-1B5B-4D5E-9D8B-9E4DA3CFF64A}">
      <dgm:prSet/>
      <dgm:spPr/>
      <dgm:t>
        <a:bodyPr/>
        <a:lstStyle/>
        <a:p>
          <a:endParaRPr lang="en-US"/>
        </a:p>
      </dgm:t>
    </dgm:pt>
    <dgm:pt modelId="{74A4FD3C-25DD-41FF-AFA8-556BA85C807F}">
      <dgm:prSet/>
      <dgm:spPr/>
      <dgm:t>
        <a:bodyPr/>
        <a:lstStyle/>
        <a:p>
          <a:r>
            <a:rPr lang="it-IT" i="1" u="sng" dirty="0"/>
            <a:t>4. Le caratteristiche del prodotto</a:t>
          </a:r>
          <a:r>
            <a:rPr lang="it-IT" dirty="0"/>
            <a:t>. Le aziende che producono beni industriali tendono a spendere di più per la vendita personale che per la pubblicità, mentre le aziende di beni di consumo tendono a fare il contrario.</a:t>
          </a:r>
          <a:endParaRPr lang="en-US" dirty="0"/>
        </a:p>
      </dgm:t>
    </dgm:pt>
    <dgm:pt modelId="{E036468C-057E-4EC8-8B59-4C770FADA155}" type="parTrans" cxnId="{8F8C0E1E-A39F-48ED-80E9-005B74232B66}">
      <dgm:prSet/>
      <dgm:spPr/>
      <dgm:t>
        <a:bodyPr/>
        <a:lstStyle/>
        <a:p>
          <a:endParaRPr lang="en-US"/>
        </a:p>
      </dgm:t>
    </dgm:pt>
    <dgm:pt modelId="{D6E670CE-7C25-4C47-899D-5CC03C084C73}" type="sibTrans" cxnId="{8F8C0E1E-A39F-48ED-80E9-005B74232B66}">
      <dgm:prSet/>
      <dgm:spPr/>
      <dgm:t>
        <a:bodyPr/>
        <a:lstStyle/>
        <a:p>
          <a:endParaRPr lang="en-US"/>
        </a:p>
      </dgm:t>
    </dgm:pt>
    <dgm:pt modelId="{74F87530-AB2C-4994-902F-B052E23403ED}" type="pres">
      <dgm:prSet presAssocID="{E276E34F-CEB4-4725-B2DA-16DF086144D2}" presName="Name0" presStyleCnt="0">
        <dgm:presLayoutVars>
          <dgm:dir/>
          <dgm:animLvl val="lvl"/>
          <dgm:resizeHandles val="exact"/>
        </dgm:presLayoutVars>
      </dgm:prSet>
      <dgm:spPr/>
    </dgm:pt>
    <dgm:pt modelId="{C5A06CF0-1E62-4258-B9F3-DEA82141BD01}" type="pres">
      <dgm:prSet presAssocID="{74A4FD3C-25DD-41FF-AFA8-556BA85C807F}" presName="boxAndChildren" presStyleCnt="0"/>
      <dgm:spPr/>
    </dgm:pt>
    <dgm:pt modelId="{0571EF40-7E08-4814-B609-79BBD1E52480}" type="pres">
      <dgm:prSet presAssocID="{74A4FD3C-25DD-41FF-AFA8-556BA85C807F}" presName="parentTextBox" presStyleLbl="node1" presStyleIdx="0" presStyleCnt="2"/>
      <dgm:spPr/>
    </dgm:pt>
    <dgm:pt modelId="{D31D6FB3-CC05-4097-9018-A2419FEC2346}" type="pres">
      <dgm:prSet presAssocID="{20B7B4F8-9272-4814-9617-6D89B6FE7A12}" presName="sp" presStyleCnt="0"/>
      <dgm:spPr/>
    </dgm:pt>
    <dgm:pt modelId="{7193DADB-2ECD-4564-A0AA-D678456E7B11}" type="pres">
      <dgm:prSet presAssocID="{4854C908-C64B-46C7-BD93-E5C82FD5C7BD}" presName="arrowAndChildren" presStyleCnt="0"/>
      <dgm:spPr/>
    </dgm:pt>
    <dgm:pt modelId="{B7AC6566-E1F8-4357-A641-B8E5E1C7DDCD}" type="pres">
      <dgm:prSet presAssocID="{4854C908-C64B-46C7-BD93-E5C82FD5C7BD}" presName="parentTextArrow" presStyleLbl="node1" presStyleIdx="1" presStyleCnt="2"/>
      <dgm:spPr/>
    </dgm:pt>
  </dgm:ptLst>
  <dgm:cxnLst>
    <dgm:cxn modelId="{8F8C0E1E-A39F-48ED-80E9-005B74232B66}" srcId="{E276E34F-CEB4-4725-B2DA-16DF086144D2}" destId="{74A4FD3C-25DD-41FF-AFA8-556BA85C807F}" srcOrd="1" destOrd="0" parTransId="{E036468C-057E-4EC8-8B59-4C770FADA155}" sibTransId="{D6E670CE-7C25-4C47-899D-5CC03C084C73}"/>
    <dgm:cxn modelId="{734B242A-1B5B-4D5E-9D8B-9E4DA3CFF64A}" srcId="{E276E34F-CEB4-4725-B2DA-16DF086144D2}" destId="{4854C908-C64B-46C7-BD93-E5C82FD5C7BD}" srcOrd="0" destOrd="0" parTransId="{4D4FFA5E-FAB7-4D0F-94F9-1F1EA1AE0B3D}" sibTransId="{20B7B4F8-9272-4814-9617-6D89B6FE7A12}"/>
    <dgm:cxn modelId="{53E06A38-C8CB-48AD-AD1E-2C95A79F10A8}" type="presOf" srcId="{74A4FD3C-25DD-41FF-AFA8-556BA85C807F}" destId="{0571EF40-7E08-4814-B609-79BBD1E52480}" srcOrd="0" destOrd="0" presId="urn:microsoft.com/office/officeart/2005/8/layout/process4"/>
    <dgm:cxn modelId="{021F3E50-C44F-4060-9F85-76AA49C92646}" type="presOf" srcId="{E276E34F-CEB4-4725-B2DA-16DF086144D2}" destId="{74F87530-AB2C-4994-902F-B052E23403ED}" srcOrd="0" destOrd="0" presId="urn:microsoft.com/office/officeart/2005/8/layout/process4"/>
    <dgm:cxn modelId="{CE979EF8-C79F-423D-8F62-16CFD62370FB}" type="presOf" srcId="{4854C908-C64B-46C7-BD93-E5C82FD5C7BD}" destId="{B7AC6566-E1F8-4357-A641-B8E5E1C7DDCD}" srcOrd="0" destOrd="0" presId="urn:microsoft.com/office/officeart/2005/8/layout/process4"/>
    <dgm:cxn modelId="{26DC4BD1-7971-4F15-8561-776E65CE89A6}" type="presParOf" srcId="{74F87530-AB2C-4994-902F-B052E23403ED}" destId="{C5A06CF0-1E62-4258-B9F3-DEA82141BD01}" srcOrd="0" destOrd="0" presId="urn:microsoft.com/office/officeart/2005/8/layout/process4"/>
    <dgm:cxn modelId="{5FCCF4C5-86C3-448B-A783-43171DB19073}" type="presParOf" srcId="{C5A06CF0-1E62-4258-B9F3-DEA82141BD01}" destId="{0571EF40-7E08-4814-B609-79BBD1E52480}" srcOrd="0" destOrd="0" presId="urn:microsoft.com/office/officeart/2005/8/layout/process4"/>
    <dgm:cxn modelId="{C9F86FFF-1DD4-486E-85BA-F035DA497DD0}" type="presParOf" srcId="{74F87530-AB2C-4994-902F-B052E23403ED}" destId="{D31D6FB3-CC05-4097-9018-A2419FEC2346}" srcOrd="1" destOrd="0" presId="urn:microsoft.com/office/officeart/2005/8/layout/process4"/>
    <dgm:cxn modelId="{07C601EB-65C2-4662-B98B-A6749F86A51A}" type="presParOf" srcId="{74F87530-AB2C-4994-902F-B052E23403ED}" destId="{7193DADB-2ECD-4564-A0AA-D678456E7B11}" srcOrd="2" destOrd="0" presId="urn:microsoft.com/office/officeart/2005/8/layout/process4"/>
    <dgm:cxn modelId="{49E1A171-39D3-4C84-80F3-61378D767BD8}" type="presParOf" srcId="{7193DADB-2ECD-4564-A0AA-D678456E7B11}" destId="{B7AC6566-E1F8-4357-A641-B8E5E1C7DDC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E0EA87-A077-4F3C-8B55-46B74C744A5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4AE7C8-6F43-423D-82E3-F33394E57E53}">
      <dgm:prSet/>
      <dgm:spPr/>
      <dgm:t>
        <a:bodyPr/>
        <a:lstStyle/>
        <a:p>
          <a:pPr algn="ctr"/>
          <a:r>
            <a:rPr lang="it-IT" dirty="0"/>
            <a:t>I comunicatori devono capire il loro target prima di codificare i messaggi, per renderli credibili, altrimenti possono provocare reazioni d'incredulità e di rifiuto. In una situazione di vendita personale, il feedback che l'acquirente fornisce al venditore può essere immediato, come quando solleva obiezioni o quando invece si conclude una vendita. </a:t>
          </a:r>
          <a:endParaRPr lang="en-US" dirty="0"/>
        </a:p>
      </dgm:t>
    </dgm:pt>
    <dgm:pt modelId="{AE82AD0F-2E8D-4BED-82B1-EE7BB25F819E}" type="parTrans" cxnId="{6BED8070-DE92-40E8-870D-1ACFAAE8BB18}">
      <dgm:prSet/>
      <dgm:spPr/>
      <dgm:t>
        <a:bodyPr/>
        <a:lstStyle/>
        <a:p>
          <a:endParaRPr lang="en-US"/>
        </a:p>
      </dgm:t>
    </dgm:pt>
    <dgm:pt modelId="{689885AE-3958-41F6-B8F9-1DC29E14B256}" type="sibTrans" cxnId="{6BED8070-DE92-40E8-870D-1ACFAAE8BB18}">
      <dgm:prSet/>
      <dgm:spPr/>
      <dgm:t>
        <a:bodyPr/>
        <a:lstStyle/>
        <a:p>
          <a:endParaRPr lang="en-US"/>
        </a:p>
      </dgm:t>
    </dgm:pt>
    <dgm:pt modelId="{2D73698B-7FB7-481B-BB31-74EF6E70E74F}">
      <dgm:prSet/>
      <dgm:spPr/>
      <dgm:t>
        <a:bodyPr/>
        <a:lstStyle/>
        <a:p>
          <a:pPr algn="ctr"/>
          <a:r>
            <a:rPr lang="it-IT" dirty="0"/>
            <a:t>Per altri tipi di comunicazione, come la pubblicità e la promozione delle vendite, si può avere un feedback attraverso, per esempio, le ricerche di mercato, che stimano le reazioni agli annunci pubblicitari, e calcolando di quanto aumentano le vendite grazie agli incentivi promozionali.</a:t>
          </a:r>
          <a:endParaRPr lang="en-US" dirty="0"/>
        </a:p>
      </dgm:t>
    </dgm:pt>
    <dgm:pt modelId="{14D60714-9A3C-4CAF-9973-C7836F558A58}" type="parTrans" cxnId="{EB7798B2-72D4-4317-BA73-B7B401226120}">
      <dgm:prSet/>
      <dgm:spPr/>
      <dgm:t>
        <a:bodyPr/>
        <a:lstStyle/>
        <a:p>
          <a:endParaRPr lang="en-US"/>
        </a:p>
      </dgm:t>
    </dgm:pt>
    <dgm:pt modelId="{0A49F0E8-866A-4A15-9555-C45149E1F2C6}" type="sibTrans" cxnId="{EB7798B2-72D4-4317-BA73-B7B401226120}">
      <dgm:prSet/>
      <dgm:spPr/>
      <dgm:t>
        <a:bodyPr/>
        <a:lstStyle/>
        <a:p>
          <a:endParaRPr lang="en-US"/>
        </a:p>
      </dgm:t>
    </dgm:pt>
    <dgm:pt modelId="{67A26FE0-9CA2-4FE3-8708-0878D32C1182}" type="pres">
      <dgm:prSet presAssocID="{9BE0EA87-A077-4F3C-8B55-46B74C744A5C}" presName="root" presStyleCnt="0">
        <dgm:presLayoutVars>
          <dgm:dir/>
          <dgm:resizeHandles val="exact"/>
        </dgm:presLayoutVars>
      </dgm:prSet>
      <dgm:spPr/>
    </dgm:pt>
    <dgm:pt modelId="{57DCCEBF-6CE8-4DF2-810D-BE7A5B5AE6F8}" type="pres">
      <dgm:prSet presAssocID="{264AE7C8-6F43-423D-82E3-F33394E57E53}" presName="compNode" presStyleCnt="0"/>
      <dgm:spPr/>
    </dgm:pt>
    <dgm:pt modelId="{7185F2B3-6D33-4003-9F58-A6C7EF1A2D45}" type="pres">
      <dgm:prSet presAssocID="{264AE7C8-6F43-423D-82E3-F33394E57E53}" presName="bgRect" presStyleLbl="bgShp" presStyleIdx="0" presStyleCnt="2"/>
      <dgm:spPr/>
    </dgm:pt>
    <dgm:pt modelId="{3F5FEF25-E6C9-4787-A40F-0B12C2C6CF2F}" type="pres">
      <dgm:prSet presAssocID="{264AE7C8-6F43-423D-82E3-F33394E57E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ttotitoli"/>
        </a:ext>
      </dgm:extLst>
    </dgm:pt>
    <dgm:pt modelId="{C4C2C59D-FB30-4628-86B8-66A6137D6C9A}" type="pres">
      <dgm:prSet presAssocID="{264AE7C8-6F43-423D-82E3-F33394E57E53}" presName="spaceRect" presStyleCnt="0"/>
      <dgm:spPr/>
    </dgm:pt>
    <dgm:pt modelId="{31F39795-6841-4EAE-8CED-BC848F1DF710}" type="pres">
      <dgm:prSet presAssocID="{264AE7C8-6F43-423D-82E3-F33394E57E53}" presName="parTx" presStyleLbl="revTx" presStyleIdx="0" presStyleCnt="2">
        <dgm:presLayoutVars>
          <dgm:chMax val="0"/>
          <dgm:chPref val="0"/>
        </dgm:presLayoutVars>
      </dgm:prSet>
      <dgm:spPr/>
    </dgm:pt>
    <dgm:pt modelId="{5A8B7E70-D3BE-4C4F-87E2-1B89A1C68D43}" type="pres">
      <dgm:prSet presAssocID="{689885AE-3958-41F6-B8F9-1DC29E14B256}" presName="sibTrans" presStyleCnt="0"/>
      <dgm:spPr/>
    </dgm:pt>
    <dgm:pt modelId="{4715BB75-B450-48A3-898B-34A50E231CBD}" type="pres">
      <dgm:prSet presAssocID="{2D73698B-7FB7-481B-BB31-74EF6E70E74F}" presName="compNode" presStyleCnt="0"/>
      <dgm:spPr/>
    </dgm:pt>
    <dgm:pt modelId="{FBF998D4-57D7-48B5-BE82-57914FE29215}" type="pres">
      <dgm:prSet presAssocID="{2D73698B-7FB7-481B-BB31-74EF6E70E74F}" presName="bgRect" presStyleLbl="bgShp" presStyleIdx="1" presStyleCnt="2"/>
      <dgm:spPr/>
    </dgm:pt>
    <dgm:pt modelId="{4472BD6D-350B-4F56-93F3-F6859544421A}" type="pres">
      <dgm:prSet presAssocID="{2D73698B-7FB7-481B-BB31-74EF6E70E74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bblicità"/>
        </a:ext>
      </dgm:extLst>
    </dgm:pt>
    <dgm:pt modelId="{DB1E761A-E7F4-43C1-802D-CA30CDC9ECBE}" type="pres">
      <dgm:prSet presAssocID="{2D73698B-7FB7-481B-BB31-74EF6E70E74F}" presName="spaceRect" presStyleCnt="0"/>
      <dgm:spPr/>
    </dgm:pt>
    <dgm:pt modelId="{60593AEE-77AC-4BE0-80F4-6C5D0735B1D0}" type="pres">
      <dgm:prSet presAssocID="{2D73698B-7FB7-481B-BB31-74EF6E70E74F}" presName="parTx" presStyleLbl="revTx" presStyleIdx="1" presStyleCnt="2">
        <dgm:presLayoutVars>
          <dgm:chMax val="0"/>
          <dgm:chPref val="0"/>
        </dgm:presLayoutVars>
      </dgm:prSet>
      <dgm:spPr/>
    </dgm:pt>
  </dgm:ptLst>
  <dgm:cxnLst>
    <dgm:cxn modelId="{6BED8070-DE92-40E8-870D-1ACFAAE8BB18}" srcId="{9BE0EA87-A077-4F3C-8B55-46B74C744A5C}" destId="{264AE7C8-6F43-423D-82E3-F33394E57E53}" srcOrd="0" destOrd="0" parTransId="{AE82AD0F-2E8D-4BED-82B1-EE7BB25F819E}" sibTransId="{689885AE-3958-41F6-B8F9-1DC29E14B256}"/>
    <dgm:cxn modelId="{2EC028A0-EB88-41B7-ACDC-69F77C4EF89D}" type="presOf" srcId="{2D73698B-7FB7-481B-BB31-74EF6E70E74F}" destId="{60593AEE-77AC-4BE0-80F4-6C5D0735B1D0}" srcOrd="0" destOrd="0" presId="urn:microsoft.com/office/officeart/2018/2/layout/IconVerticalSolidList"/>
    <dgm:cxn modelId="{0F4BA5AB-1B39-40BA-8460-9881A1D897AA}" type="presOf" srcId="{9BE0EA87-A077-4F3C-8B55-46B74C744A5C}" destId="{67A26FE0-9CA2-4FE3-8708-0878D32C1182}" srcOrd="0" destOrd="0" presId="urn:microsoft.com/office/officeart/2018/2/layout/IconVerticalSolidList"/>
    <dgm:cxn modelId="{EB7798B2-72D4-4317-BA73-B7B401226120}" srcId="{9BE0EA87-A077-4F3C-8B55-46B74C744A5C}" destId="{2D73698B-7FB7-481B-BB31-74EF6E70E74F}" srcOrd="1" destOrd="0" parTransId="{14D60714-9A3C-4CAF-9973-C7836F558A58}" sibTransId="{0A49F0E8-866A-4A15-9555-C45149E1F2C6}"/>
    <dgm:cxn modelId="{B0FFCFF5-5CB1-487F-AA2D-67266AE16A88}" type="presOf" srcId="{264AE7C8-6F43-423D-82E3-F33394E57E53}" destId="{31F39795-6841-4EAE-8CED-BC848F1DF710}" srcOrd="0" destOrd="0" presId="urn:microsoft.com/office/officeart/2018/2/layout/IconVerticalSolidList"/>
    <dgm:cxn modelId="{78EE6F5E-4259-408F-8B11-B999F095F95F}" type="presParOf" srcId="{67A26FE0-9CA2-4FE3-8708-0878D32C1182}" destId="{57DCCEBF-6CE8-4DF2-810D-BE7A5B5AE6F8}" srcOrd="0" destOrd="0" presId="urn:microsoft.com/office/officeart/2018/2/layout/IconVerticalSolidList"/>
    <dgm:cxn modelId="{4AC11B85-336C-4589-93AF-F4EA200EE61F}" type="presParOf" srcId="{57DCCEBF-6CE8-4DF2-810D-BE7A5B5AE6F8}" destId="{7185F2B3-6D33-4003-9F58-A6C7EF1A2D45}" srcOrd="0" destOrd="0" presId="urn:microsoft.com/office/officeart/2018/2/layout/IconVerticalSolidList"/>
    <dgm:cxn modelId="{99DA351B-7C23-42AF-8918-7F031852EAA0}" type="presParOf" srcId="{57DCCEBF-6CE8-4DF2-810D-BE7A5B5AE6F8}" destId="{3F5FEF25-E6C9-4787-A40F-0B12C2C6CF2F}" srcOrd="1" destOrd="0" presId="urn:microsoft.com/office/officeart/2018/2/layout/IconVerticalSolidList"/>
    <dgm:cxn modelId="{742DDDBB-4099-422D-BAD5-F1F4CFDD6D52}" type="presParOf" srcId="{57DCCEBF-6CE8-4DF2-810D-BE7A5B5AE6F8}" destId="{C4C2C59D-FB30-4628-86B8-66A6137D6C9A}" srcOrd="2" destOrd="0" presId="urn:microsoft.com/office/officeart/2018/2/layout/IconVerticalSolidList"/>
    <dgm:cxn modelId="{FA32D6CE-6884-4501-92E3-A610A487C108}" type="presParOf" srcId="{57DCCEBF-6CE8-4DF2-810D-BE7A5B5AE6F8}" destId="{31F39795-6841-4EAE-8CED-BC848F1DF710}" srcOrd="3" destOrd="0" presId="urn:microsoft.com/office/officeart/2018/2/layout/IconVerticalSolidList"/>
    <dgm:cxn modelId="{CBDFF7A3-BF14-4538-8A17-338E7737937E}" type="presParOf" srcId="{67A26FE0-9CA2-4FE3-8708-0878D32C1182}" destId="{5A8B7E70-D3BE-4C4F-87E2-1B89A1C68D43}" srcOrd="1" destOrd="0" presId="urn:microsoft.com/office/officeart/2018/2/layout/IconVerticalSolidList"/>
    <dgm:cxn modelId="{F4AB0DEC-F395-4B65-BEC7-C82B345A6AF8}" type="presParOf" srcId="{67A26FE0-9CA2-4FE3-8708-0878D32C1182}" destId="{4715BB75-B450-48A3-898B-34A50E231CBD}" srcOrd="2" destOrd="0" presId="urn:microsoft.com/office/officeart/2018/2/layout/IconVerticalSolidList"/>
    <dgm:cxn modelId="{475FA7C3-08D7-43E7-85D2-4242CE046632}" type="presParOf" srcId="{4715BB75-B450-48A3-898B-34A50E231CBD}" destId="{FBF998D4-57D7-48B5-BE82-57914FE29215}" srcOrd="0" destOrd="0" presId="urn:microsoft.com/office/officeart/2018/2/layout/IconVerticalSolidList"/>
    <dgm:cxn modelId="{AEE2CB05-BFA6-4214-809F-2BA4EC61DB79}" type="presParOf" srcId="{4715BB75-B450-48A3-898B-34A50E231CBD}" destId="{4472BD6D-350B-4F56-93F3-F6859544421A}" srcOrd="1" destOrd="0" presId="urn:microsoft.com/office/officeart/2018/2/layout/IconVerticalSolidList"/>
    <dgm:cxn modelId="{78024FAC-BD76-4613-B4DE-F82ABEEB16BB}" type="presParOf" srcId="{4715BB75-B450-48A3-898B-34A50E231CBD}" destId="{DB1E761A-E7F4-43C1-802D-CA30CDC9ECBE}" srcOrd="2" destOrd="0" presId="urn:microsoft.com/office/officeart/2018/2/layout/IconVerticalSolidList"/>
    <dgm:cxn modelId="{E1F16E1B-558B-4E0D-B309-C6C5155876FC}" type="presParOf" srcId="{4715BB75-B450-48A3-898B-34A50E231CBD}" destId="{60593AEE-77AC-4BE0-80F4-6C5D0735B1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52AEB5-E845-4921-9F0F-602D00C548B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8F0F5FB-8BC4-4891-A300-B84BA8CB5CCD}">
      <dgm:prSet custT="1"/>
      <dgm:spPr/>
      <dgm:t>
        <a:bodyPr/>
        <a:lstStyle/>
        <a:p>
          <a:pPr algn="ctr"/>
          <a:r>
            <a:rPr lang="it-IT" sz="2000" dirty="0"/>
            <a:t>Per molte piccole e medie imprese, la pianificazione delle comunicazioni di marketing implica non molto di più che la valutazione di quanto l'impresa possa permettersi di spendere e distribuire la spesa sui media selezionati. </a:t>
          </a:r>
          <a:endParaRPr lang="en-US" sz="2000" dirty="0"/>
        </a:p>
      </dgm:t>
    </dgm:pt>
    <dgm:pt modelId="{21EC4754-5B1D-4064-A059-744898857D30}" type="parTrans" cxnId="{01A97D3F-FCD2-44DB-9C3E-C6732B5973FB}">
      <dgm:prSet/>
      <dgm:spPr/>
      <dgm:t>
        <a:bodyPr/>
        <a:lstStyle/>
        <a:p>
          <a:endParaRPr lang="en-US"/>
        </a:p>
      </dgm:t>
    </dgm:pt>
    <dgm:pt modelId="{18EE9C24-9BE3-4357-8C08-2942765B6C14}" type="sibTrans" cxnId="{01A97D3F-FCD2-44DB-9C3E-C6732B5973FB}">
      <dgm:prSet/>
      <dgm:spPr/>
      <dgm:t>
        <a:bodyPr/>
        <a:lstStyle/>
        <a:p>
          <a:endParaRPr lang="en-US"/>
        </a:p>
      </dgm:t>
    </dgm:pt>
    <dgm:pt modelId="{83E0ACED-D0ED-4304-875F-E63816207DBD}">
      <dgm:prSet custT="1"/>
      <dgm:spPr/>
      <dgm:t>
        <a:bodyPr/>
        <a:lstStyle/>
        <a:p>
          <a:pPr algn="ctr"/>
          <a:r>
            <a:rPr lang="it-IT" sz="2000" dirty="0"/>
            <a:t>Nelle organizzazioni complesse la situazione è molto differente. Infatti, le comunicazioni di marketing sono spesso pianificate con cura e valutate attentamente. Le varie fasi di questo processo sono delineate nella Figura seguente.</a:t>
          </a:r>
          <a:endParaRPr lang="en-US" sz="2000" dirty="0"/>
        </a:p>
      </dgm:t>
    </dgm:pt>
    <dgm:pt modelId="{FC34E5D7-6F72-4451-8C4F-6E85FF5E4FCA}" type="parTrans" cxnId="{CD203BB0-364E-4A53-A150-42F15A6203A9}">
      <dgm:prSet/>
      <dgm:spPr/>
      <dgm:t>
        <a:bodyPr/>
        <a:lstStyle/>
        <a:p>
          <a:endParaRPr lang="en-US"/>
        </a:p>
      </dgm:t>
    </dgm:pt>
    <dgm:pt modelId="{C300B049-3233-405C-8C8D-212DBCC21CD5}" type="sibTrans" cxnId="{CD203BB0-364E-4A53-A150-42F15A6203A9}">
      <dgm:prSet/>
      <dgm:spPr/>
      <dgm:t>
        <a:bodyPr/>
        <a:lstStyle/>
        <a:p>
          <a:endParaRPr lang="en-US"/>
        </a:p>
      </dgm:t>
    </dgm:pt>
    <dgm:pt modelId="{C214969D-8BF7-4B4B-BF78-286DDE499553}" type="pres">
      <dgm:prSet presAssocID="{3D52AEB5-E845-4921-9F0F-602D00C548B9}" presName="linear" presStyleCnt="0">
        <dgm:presLayoutVars>
          <dgm:animLvl val="lvl"/>
          <dgm:resizeHandles val="exact"/>
        </dgm:presLayoutVars>
      </dgm:prSet>
      <dgm:spPr/>
    </dgm:pt>
    <dgm:pt modelId="{CF03B313-4782-4D51-B2F3-424540CB39BD}" type="pres">
      <dgm:prSet presAssocID="{78F0F5FB-8BC4-4891-A300-B84BA8CB5CCD}" presName="parentText" presStyleLbl="node1" presStyleIdx="0" presStyleCnt="2">
        <dgm:presLayoutVars>
          <dgm:chMax val="0"/>
          <dgm:bulletEnabled val="1"/>
        </dgm:presLayoutVars>
      </dgm:prSet>
      <dgm:spPr/>
    </dgm:pt>
    <dgm:pt modelId="{11E72467-ADE4-4B7D-9FC1-5D039192EBA7}" type="pres">
      <dgm:prSet presAssocID="{18EE9C24-9BE3-4357-8C08-2942765B6C14}" presName="spacer" presStyleCnt="0"/>
      <dgm:spPr/>
    </dgm:pt>
    <dgm:pt modelId="{D4186989-88BE-4582-A170-5E23D4582B07}" type="pres">
      <dgm:prSet presAssocID="{83E0ACED-D0ED-4304-875F-E63816207DBD}" presName="parentText" presStyleLbl="node1" presStyleIdx="1" presStyleCnt="2">
        <dgm:presLayoutVars>
          <dgm:chMax val="0"/>
          <dgm:bulletEnabled val="1"/>
        </dgm:presLayoutVars>
      </dgm:prSet>
      <dgm:spPr/>
    </dgm:pt>
  </dgm:ptLst>
  <dgm:cxnLst>
    <dgm:cxn modelId="{01A97D3F-FCD2-44DB-9C3E-C6732B5973FB}" srcId="{3D52AEB5-E845-4921-9F0F-602D00C548B9}" destId="{78F0F5FB-8BC4-4891-A300-B84BA8CB5CCD}" srcOrd="0" destOrd="0" parTransId="{21EC4754-5B1D-4064-A059-744898857D30}" sibTransId="{18EE9C24-9BE3-4357-8C08-2942765B6C14}"/>
    <dgm:cxn modelId="{CD203BB0-364E-4A53-A150-42F15A6203A9}" srcId="{3D52AEB5-E845-4921-9F0F-602D00C548B9}" destId="{83E0ACED-D0ED-4304-875F-E63816207DBD}" srcOrd="1" destOrd="0" parTransId="{FC34E5D7-6F72-4451-8C4F-6E85FF5E4FCA}" sibTransId="{C300B049-3233-405C-8C8D-212DBCC21CD5}"/>
    <dgm:cxn modelId="{E40FEAB4-4795-44BC-A011-6C8A31073ABD}" type="presOf" srcId="{78F0F5FB-8BC4-4891-A300-B84BA8CB5CCD}" destId="{CF03B313-4782-4D51-B2F3-424540CB39BD}" srcOrd="0" destOrd="0" presId="urn:microsoft.com/office/officeart/2005/8/layout/vList2"/>
    <dgm:cxn modelId="{75CE99D1-86A9-4015-A6BC-9C4E225FDF0F}" type="presOf" srcId="{83E0ACED-D0ED-4304-875F-E63816207DBD}" destId="{D4186989-88BE-4582-A170-5E23D4582B07}" srcOrd="0" destOrd="0" presId="urn:microsoft.com/office/officeart/2005/8/layout/vList2"/>
    <dgm:cxn modelId="{AC64A5F6-E5FD-4C2C-B43B-E17D23EDEB3C}" type="presOf" srcId="{3D52AEB5-E845-4921-9F0F-602D00C548B9}" destId="{C214969D-8BF7-4B4B-BF78-286DDE499553}" srcOrd="0" destOrd="0" presId="urn:microsoft.com/office/officeart/2005/8/layout/vList2"/>
    <dgm:cxn modelId="{8E2B606E-CB0C-4760-83FC-66859D6EE5C8}" type="presParOf" srcId="{C214969D-8BF7-4B4B-BF78-286DDE499553}" destId="{CF03B313-4782-4D51-B2F3-424540CB39BD}" srcOrd="0" destOrd="0" presId="urn:microsoft.com/office/officeart/2005/8/layout/vList2"/>
    <dgm:cxn modelId="{64DC24E6-6C1C-4A93-A487-614C0F154285}" type="presParOf" srcId="{C214969D-8BF7-4B4B-BF78-286DDE499553}" destId="{11E72467-ADE4-4B7D-9FC1-5D039192EBA7}" srcOrd="1" destOrd="0" presId="urn:microsoft.com/office/officeart/2005/8/layout/vList2"/>
    <dgm:cxn modelId="{B542E105-ACBC-4481-9870-BDC859123246}" type="presParOf" srcId="{C214969D-8BF7-4B4B-BF78-286DDE499553}" destId="{D4186989-88BE-4582-A170-5E23D4582B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174A45-6BDF-4577-8305-1FA69A1F63A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648C18D-7301-4B0F-9490-EFA6726EE682}">
      <dgm:prSet custT="1"/>
      <dgm:spPr/>
      <dgm:t>
        <a:bodyPr/>
        <a:lstStyle/>
        <a:p>
          <a:pPr algn="ctr">
            <a:lnSpc>
              <a:spcPct val="100000"/>
            </a:lnSpc>
          </a:pPr>
          <a:r>
            <a:rPr lang="it-IT" sz="1600" dirty="0"/>
            <a:t>Quello della pubblicità è un grandissimo business. Nel 2022 la spesa globale per la pubblicità è stata stimata pari a 781 miliardi di dollari</a:t>
          </a:r>
          <a:r>
            <a:rPr lang="it-IT" sz="1100" dirty="0"/>
            <a:t>. </a:t>
          </a:r>
          <a:endParaRPr lang="en-US" sz="1100" dirty="0"/>
        </a:p>
      </dgm:t>
    </dgm:pt>
    <dgm:pt modelId="{7D07BC77-73DE-420E-A350-2F1E1EAAAEC9}" type="parTrans" cxnId="{29FD3CBF-F78C-4580-BDE4-915704864AF9}">
      <dgm:prSet/>
      <dgm:spPr/>
      <dgm:t>
        <a:bodyPr/>
        <a:lstStyle/>
        <a:p>
          <a:endParaRPr lang="en-US"/>
        </a:p>
      </dgm:t>
    </dgm:pt>
    <dgm:pt modelId="{382A9355-0F08-4675-A592-DAA8A041BDF3}" type="sibTrans" cxnId="{29FD3CBF-F78C-4580-BDE4-915704864AF9}">
      <dgm:prSet/>
      <dgm:spPr/>
      <dgm:t>
        <a:bodyPr/>
        <a:lstStyle/>
        <a:p>
          <a:pPr>
            <a:lnSpc>
              <a:spcPct val="100000"/>
            </a:lnSpc>
          </a:pPr>
          <a:endParaRPr lang="en-US"/>
        </a:p>
      </dgm:t>
    </dgm:pt>
    <dgm:pt modelId="{0F6BD6C1-56C4-47A1-AECF-7D34658F7067}">
      <dgm:prSet custT="1"/>
      <dgm:spPr/>
      <dgm:t>
        <a:bodyPr/>
        <a:lstStyle/>
        <a:p>
          <a:pPr algn="ctr">
            <a:lnSpc>
              <a:spcPct val="100000"/>
            </a:lnSpc>
          </a:pPr>
          <a:r>
            <a:rPr lang="it-IT" sz="1600" dirty="0"/>
            <a:t>Cherubini ed Eminente definiscono la pubblicità come "ogni forma non personale di comunicazione di massa, a pagamento e con esplicita indicazione dell'inserzionista, volta a indurre, direttamente o indirettamente, ad azioni vantaggiose per l'inserzionista stesso". </a:t>
          </a:r>
          <a:endParaRPr lang="en-US" sz="1600" dirty="0"/>
        </a:p>
      </dgm:t>
    </dgm:pt>
    <dgm:pt modelId="{61BAF95C-BDB5-483D-99DB-05F1024AE0F0}" type="parTrans" cxnId="{59FE569B-2D9E-4DB6-8ED6-8E8814A7FCBB}">
      <dgm:prSet/>
      <dgm:spPr/>
      <dgm:t>
        <a:bodyPr/>
        <a:lstStyle/>
        <a:p>
          <a:endParaRPr lang="en-US"/>
        </a:p>
      </dgm:t>
    </dgm:pt>
    <dgm:pt modelId="{63F46441-F99E-4643-BFBC-543CCB5BA678}" type="sibTrans" cxnId="{59FE569B-2D9E-4DB6-8ED6-8E8814A7FCBB}">
      <dgm:prSet/>
      <dgm:spPr/>
      <dgm:t>
        <a:bodyPr/>
        <a:lstStyle/>
        <a:p>
          <a:pPr>
            <a:lnSpc>
              <a:spcPct val="100000"/>
            </a:lnSpc>
          </a:pPr>
          <a:endParaRPr lang="en-US"/>
        </a:p>
      </dgm:t>
    </dgm:pt>
    <dgm:pt modelId="{33E9886D-4182-491D-9F9B-E3A4A8574233}">
      <dgm:prSet custT="1"/>
      <dgm:spPr/>
      <dgm:t>
        <a:bodyPr/>
        <a:lstStyle/>
        <a:p>
          <a:pPr algn="ctr">
            <a:lnSpc>
              <a:spcPct val="100000"/>
            </a:lnSpc>
          </a:pPr>
          <a:r>
            <a:rPr lang="it-IT" sz="1600" dirty="0"/>
            <a:t>Da molto tempo si discute sui meccanismi di funzionamento della pubblicità. Finora, non esiste un'unica teoria in grado di spiegare detti meccanismi perché la pubblicità può avere diverse funzioni. </a:t>
          </a:r>
          <a:endParaRPr lang="en-US" sz="1600" dirty="0"/>
        </a:p>
      </dgm:t>
    </dgm:pt>
    <dgm:pt modelId="{4089F026-D890-4C7F-8A15-8242F8CEEA45}" type="parTrans" cxnId="{E3B6475F-D1A6-428D-BE66-CFDB4E196EB6}">
      <dgm:prSet/>
      <dgm:spPr/>
      <dgm:t>
        <a:bodyPr/>
        <a:lstStyle/>
        <a:p>
          <a:endParaRPr lang="en-US"/>
        </a:p>
      </dgm:t>
    </dgm:pt>
    <dgm:pt modelId="{4FCE0920-2E01-477A-A1BA-31C5431ED9F4}" type="sibTrans" cxnId="{E3B6475F-D1A6-428D-BE66-CFDB4E196EB6}">
      <dgm:prSet/>
      <dgm:spPr/>
      <dgm:t>
        <a:bodyPr/>
        <a:lstStyle/>
        <a:p>
          <a:endParaRPr lang="en-US"/>
        </a:p>
      </dgm:t>
    </dgm:pt>
    <dgm:pt modelId="{4E0D111F-B27B-4E7B-BB61-EE52C5A8F643}" type="pres">
      <dgm:prSet presAssocID="{E3174A45-6BDF-4577-8305-1FA69A1F63A0}" presName="root" presStyleCnt="0">
        <dgm:presLayoutVars>
          <dgm:dir/>
          <dgm:resizeHandles val="exact"/>
        </dgm:presLayoutVars>
      </dgm:prSet>
      <dgm:spPr/>
    </dgm:pt>
    <dgm:pt modelId="{8FBEDF92-CBB7-4187-9847-238A46A15B43}" type="pres">
      <dgm:prSet presAssocID="{E3174A45-6BDF-4577-8305-1FA69A1F63A0}" presName="container" presStyleCnt="0">
        <dgm:presLayoutVars>
          <dgm:dir/>
          <dgm:resizeHandles val="exact"/>
        </dgm:presLayoutVars>
      </dgm:prSet>
      <dgm:spPr/>
    </dgm:pt>
    <dgm:pt modelId="{8182F87C-B437-42F5-BF1F-50D56E68FA64}" type="pres">
      <dgm:prSet presAssocID="{4648C18D-7301-4B0F-9490-EFA6726EE682}" presName="compNode" presStyleCnt="0"/>
      <dgm:spPr/>
    </dgm:pt>
    <dgm:pt modelId="{0813C92A-D373-4E30-B569-2D3007421DDD}" type="pres">
      <dgm:prSet presAssocID="{4648C18D-7301-4B0F-9490-EFA6726EE682}" presName="iconBgRect" presStyleLbl="bgShp" presStyleIdx="0" presStyleCnt="3"/>
      <dgm:spPr/>
    </dgm:pt>
    <dgm:pt modelId="{79E0C34C-6A9D-4245-8397-1CDA5E2107F2}" type="pres">
      <dgm:prSet presAssocID="{4648C18D-7301-4B0F-9490-EFA6726EE6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naro"/>
        </a:ext>
      </dgm:extLst>
    </dgm:pt>
    <dgm:pt modelId="{241F867E-AF15-43B3-88A1-B644B9ECA329}" type="pres">
      <dgm:prSet presAssocID="{4648C18D-7301-4B0F-9490-EFA6726EE682}" presName="spaceRect" presStyleCnt="0"/>
      <dgm:spPr/>
    </dgm:pt>
    <dgm:pt modelId="{2706A746-5832-4C3B-B72A-C28DE1991ACA}" type="pres">
      <dgm:prSet presAssocID="{4648C18D-7301-4B0F-9490-EFA6726EE682}" presName="textRect" presStyleLbl="revTx" presStyleIdx="0" presStyleCnt="3">
        <dgm:presLayoutVars>
          <dgm:chMax val="1"/>
          <dgm:chPref val="1"/>
        </dgm:presLayoutVars>
      </dgm:prSet>
      <dgm:spPr/>
    </dgm:pt>
    <dgm:pt modelId="{3036F27A-6048-4201-A9C4-538014674883}" type="pres">
      <dgm:prSet presAssocID="{382A9355-0F08-4675-A592-DAA8A041BDF3}" presName="sibTrans" presStyleLbl="sibTrans2D1" presStyleIdx="0" presStyleCnt="0"/>
      <dgm:spPr/>
    </dgm:pt>
    <dgm:pt modelId="{4F3A21AF-98EE-47E3-8256-BA20E72058C8}" type="pres">
      <dgm:prSet presAssocID="{0F6BD6C1-56C4-47A1-AECF-7D34658F7067}" presName="compNode" presStyleCnt="0"/>
      <dgm:spPr/>
    </dgm:pt>
    <dgm:pt modelId="{3C28557B-7E60-4797-8407-25EF69CB9D1A}" type="pres">
      <dgm:prSet presAssocID="{0F6BD6C1-56C4-47A1-AECF-7D34658F7067}" presName="iconBgRect" presStyleLbl="bgShp" presStyleIdx="1" presStyleCnt="3"/>
      <dgm:spPr/>
    </dgm:pt>
    <dgm:pt modelId="{ECA30D6F-83BD-45A5-9081-2DC07A0AB71B}" type="pres">
      <dgm:prSet presAssocID="{0F6BD6C1-56C4-47A1-AECF-7D34658F70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ting"/>
        </a:ext>
      </dgm:extLst>
    </dgm:pt>
    <dgm:pt modelId="{06FD64B2-B606-46ED-9AAD-B028E275BAA9}" type="pres">
      <dgm:prSet presAssocID="{0F6BD6C1-56C4-47A1-AECF-7D34658F7067}" presName="spaceRect" presStyleCnt="0"/>
      <dgm:spPr/>
    </dgm:pt>
    <dgm:pt modelId="{9EEE2BFB-4CF4-4046-837C-A6DCE98078AF}" type="pres">
      <dgm:prSet presAssocID="{0F6BD6C1-56C4-47A1-AECF-7D34658F7067}" presName="textRect" presStyleLbl="revTx" presStyleIdx="1" presStyleCnt="3">
        <dgm:presLayoutVars>
          <dgm:chMax val="1"/>
          <dgm:chPref val="1"/>
        </dgm:presLayoutVars>
      </dgm:prSet>
      <dgm:spPr/>
    </dgm:pt>
    <dgm:pt modelId="{264935F3-E83A-4E9C-BBDA-A1732FFDCC0B}" type="pres">
      <dgm:prSet presAssocID="{63F46441-F99E-4643-BFBC-543CCB5BA678}" presName="sibTrans" presStyleLbl="sibTrans2D1" presStyleIdx="0" presStyleCnt="0"/>
      <dgm:spPr/>
    </dgm:pt>
    <dgm:pt modelId="{504B2205-385A-4777-9E6C-7097C63F2675}" type="pres">
      <dgm:prSet presAssocID="{33E9886D-4182-491D-9F9B-E3A4A8574233}" presName="compNode" presStyleCnt="0"/>
      <dgm:spPr/>
    </dgm:pt>
    <dgm:pt modelId="{5AF89AD1-C0AF-4B19-A8AD-EE6EFC6AE38E}" type="pres">
      <dgm:prSet presAssocID="{33E9886D-4182-491D-9F9B-E3A4A8574233}" presName="iconBgRect" presStyleLbl="bgShp" presStyleIdx="2" presStyleCnt="3"/>
      <dgm:spPr/>
    </dgm:pt>
    <dgm:pt modelId="{F64F31AE-1BDF-4D53-9745-AAA546BEDB66}" type="pres">
      <dgm:prSet presAssocID="{33E9886D-4182-491D-9F9B-E3A4A85742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ubblicità"/>
        </a:ext>
      </dgm:extLst>
    </dgm:pt>
    <dgm:pt modelId="{971BEA9A-AE01-4E87-A479-5F2796753FD5}" type="pres">
      <dgm:prSet presAssocID="{33E9886D-4182-491D-9F9B-E3A4A8574233}" presName="spaceRect" presStyleCnt="0"/>
      <dgm:spPr/>
    </dgm:pt>
    <dgm:pt modelId="{C474D223-EC36-446D-88A4-3BCFC2112156}" type="pres">
      <dgm:prSet presAssocID="{33E9886D-4182-491D-9F9B-E3A4A8574233}" presName="textRect" presStyleLbl="revTx" presStyleIdx="2" presStyleCnt="3">
        <dgm:presLayoutVars>
          <dgm:chMax val="1"/>
          <dgm:chPref val="1"/>
        </dgm:presLayoutVars>
      </dgm:prSet>
      <dgm:spPr/>
    </dgm:pt>
  </dgm:ptLst>
  <dgm:cxnLst>
    <dgm:cxn modelId="{067E1811-3AAB-41BB-B9AC-D9CCE8856852}" type="presOf" srcId="{E3174A45-6BDF-4577-8305-1FA69A1F63A0}" destId="{4E0D111F-B27B-4E7B-BB61-EE52C5A8F643}" srcOrd="0" destOrd="0" presId="urn:microsoft.com/office/officeart/2018/2/layout/IconCircleList"/>
    <dgm:cxn modelId="{E3B6475F-D1A6-428D-BE66-CFDB4E196EB6}" srcId="{E3174A45-6BDF-4577-8305-1FA69A1F63A0}" destId="{33E9886D-4182-491D-9F9B-E3A4A8574233}" srcOrd="2" destOrd="0" parTransId="{4089F026-D890-4C7F-8A15-8242F8CEEA45}" sibTransId="{4FCE0920-2E01-477A-A1BA-31C5431ED9F4}"/>
    <dgm:cxn modelId="{B292844F-6268-4AC2-BC5F-D0B1E07627A2}" type="presOf" srcId="{4648C18D-7301-4B0F-9490-EFA6726EE682}" destId="{2706A746-5832-4C3B-B72A-C28DE1991ACA}" srcOrd="0" destOrd="0" presId="urn:microsoft.com/office/officeart/2018/2/layout/IconCircleList"/>
    <dgm:cxn modelId="{69A87979-3C66-416E-9D18-101B145F021C}" type="presOf" srcId="{0F6BD6C1-56C4-47A1-AECF-7D34658F7067}" destId="{9EEE2BFB-4CF4-4046-837C-A6DCE98078AF}" srcOrd="0" destOrd="0" presId="urn:microsoft.com/office/officeart/2018/2/layout/IconCircleList"/>
    <dgm:cxn modelId="{C09B917C-39D7-47D7-9A1B-7DE9BD1C28C5}" type="presOf" srcId="{33E9886D-4182-491D-9F9B-E3A4A8574233}" destId="{C474D223-EC36-446D-88A4-3BCFC2112156}" srcOrd="0" destOrd="0" presId="urn:microsoft.com/office/officeart/2018/2/layout/IconCircleList"/>
    <dgm:cxn modelId="{59FE569B-2D9E-4DB6-8ED6-8E8814A7FCBB}" srcId="{E3174A45-6BDF-4577-8305-1FA69A1F63A0}" destId="{0F6BD6C1-56C4-47A1-AECF-7D34658F7067}" srcOrd="1" destOrd="0" parTransId="{61BAF95C-BDB5-483D-99DB-05F1024AE0F0}" sibTransId="{63F46441-F99E-4643-BFBC-543CCB5BA678}"/>
    <dgm:cxn modelId="{D4D0E6AC-32A0-41FA-8F33-D414702F6BDC}" type="presOf" srcId="{382A9355-0F08-4675-A592-DAA8A041BDF3}" destId="{3036F27A-6048-4201-A9C4-538014674883}" srcOrd="0" destOrd="0" presId="urn:microsoft.com/office/officeart/2018/2/layout/IconCircleList"/>
    <dgm:cxn modelId="{4F2827B5-8B12-4272-ACA6-0F0A72521AF5}" type="presOf" srcId="{63F46441-F99E-4643-BFBC-543CCB5BA678}" destId="{264935F3-E83A-4E9C-BBDA-A1732FFDCC0B}" srcOrd="0" destOrd="0" presId="urn:microsoft.com/office/officeart/2018/2/layout/IconCircleList"/>
    <dgm:cxn modelId="{29FD3CBF-F78C-4580-BDE4-915704864AF9}" srcId="{E3174A45-6BDF-4577-8305-1FA69A1F63A0}" destId="{4648C18D-7301-4B0F-9490-EFA6726EE682}" srcOrd="0" destOrd="0" parTransId="{7D07BC77-73DE-420E-A350-2F1E1EAAAEC9}" sibTransId="{382A9355-0F08-4675-A592-DAA8A041BDF3}"/>
    <dgm:cxn modelId="{8716991F-279C-41F3-91F1-C792422D5F59}" type="presParOf" srcId="{4E0D111F-B27B-4E7B-BB61-EE52C5A8F643}" destId="{8FBEDF92-CBB7-4187-9847-238A46A15B43}" srcOrd="0" destOrd="0" presId="urn:microsoft.com/office/officeart/2018/2/layout/IconCircleList"/>
    <dgm:cxn modelId="{2857FAAF-213B-4662-8F87-4F68114D8AAA}" type="presParOf" srcId="{8FBEDF92-CBB7-4187-9847-238A46A15B43}" destId="{8182F87C-B437-42F5-BF1F-50D56E68FA64}" srcOrd="0" destOrd="0" presId="urn:microsoft.com/office/officeart/2018/2/layout/IconCircleList"/>
    <dgm:cxn modelId="{D8148DD8-E4F6-4264-B584-B3506B1A07EA}" type="presParOf" srcId="{8182F87C-B437-42F5-BF1F-50D56E68FA64}" destId="{0813C92A-D373-4E30-B569-2D3007421DDD}" srcOrd="0" destOrd="0" presId="urn:microsoft.com/office/officeart/2018/2/layout/IconCircleList"/>
    <dgm:cxn modelId="{DE3EB3BC-DC7A-4C1B-AF70-A0767BE4255B}" type="presParOf" srcId="{8182F87C-B437-42F5-BF1F-50D56E68FA64}" destId="{79E0C34C-6A9D-4245-8397-1CDA5E2107F2}" srcOrd="1" destOrd="0" presId="urn:microsoft.com/office/officeart/2018/2/layout/IconCircleList"/>
    <dgm:cxn modelId="{90038A14-E8A0-4186-8D94-2AE1018524E8}" type="presParOf" srcId="{8182F87C-B437-42F5-BF1F-50D56E68FA64}" destId="{241F867E-AF15-43B3-88A1-B644B9ECA329}" srcOrd="2" destOrd="0" presId="urn:microsoft.com/office/officeart/2018/2/layout/IconCircleList"/>
    <dgm:cxn modelId="{1AE59039-073D-4502-85ED-90E468751A8F}" type="presParOf" srcId="{8182F87C-B437-42F5-BF1F-50D56E68FA64}" destId="{2706A746-5832-4C3B-B72A-C28DE1991ACA}" srcOrd="3" destOrd="0" presId="urn:microsoft.com/office/officeart/2018/2/layout/IconCircleList"/>
    <dgm:cxn modelId="{F29651DC-36EF-4D39-B9E8-6A9D416357CA}" type="presParOf" srcId="{8FBEDF92-CBB7-4187-9847-238A46A15B43}" destId="{3036F27A-6048-4201-A9C4-538014674883}" srcOrd="1" destOrd="0" presId="urn:microsoft.com/office/officeart/2018/2/layout/IconCircleList"/>
    <dgm:cxn modelId="{B959E183-E896-45DF-BF60-9DB263B9A826}" type="presParOf" srcId="{8FBEDF92-CBB7-4187-9847-238A46A15B43}" destId="{4F3A21AF-98EE-47E3-8256-BA20E72058C8}" srcOrd="2" destOrd="0" presId="urn:microsoft.com/office/officeart/2018/2/layout/IconCircleList"/>
    <dgm:cxn modelId="{4DDFBAA7-55B4-4CB5-A2E5-DFB0ECF9A075}" type="presParOf" srcId="{4F3A21AF-98EE-47E3-8256-BA20E72058C8}" destId="{3C28557B-7E60-4797-8407-25EF69CB9D1A}" srcOrd="0" destOrd="0" presId="urn:microsoft.com/office/officeart/2018/2/layout/IconCircleList"/>
    <dgm:cxn modelId="{B8B902C3-378C-477C-8781-2ABFF0792867}" type="presParOf" srcId="{4F3A21AF-98EE-47E3-8256-BA20E72058C8}" destId="{ECA30D6F-83BD-45A5-9081-2DC07A0AB71B}" srcOrd="1" destOrd="0" presId="urn:microsoft.com/office/officeart/2018/2/layout/IconCircleList"/>
    <dgm:cxn modelId="{78031650-B509-4381-9DA2-942B0045A383}" type="presParOf" srcId="{4F3A21AF-98EE-47E3-8256-BA20E72058C8}" destId="{06FD64B2-B606-46ED-9AAD-B028E275BAA9}" srcOrd="2" destOrd="0" presId="urn:microsoft.com/office/officeart/2018/2/layout/IconCircleList"/>
    <dgm:cxn modelId="{A703C341-A2C5-4AC5-9FF5-76926E83407F}" type="presParOf" srcId="{4F3A21AF-98EE-47E3-8256-BA20E72058C8}" destId="{9EEE2BFB-4CF4-4046-837C-A6DCE98078AF}" srcOrd="3" destOrd="0" presId="urn:microsoft.com/office/officeart/2018/2/layout/IconCircleList"/>
    <dgm:cxn modelId="{24C84CA2-1DCA-418A-8319-06E75DF44A38}" type="presParOf" srcId="{8FBEDF92-CBB7-4187-9847-238A46A15B43}" destId="{264935F3-E83A-4E9C-BBDA-A1732FFDCC0B}" srcOrd="3" destOrd="0" presId="urn:microsoft.com/office/officeart/2018/2/layout/IconCircleList"/>
    <dgm:cxn modelId="{ED3EE045-2045-4D28-B0EA-ABC4F4FBB769}" type="presParOf" srcId="{8FBEDF92-CBB7-4187-9847-238A46A15B43}" destId="{504B2205-385A-4777-9E6C-7097C63F2675}" srcOrd="4" destOrd="0" presId="urn:microsoft.com/office/officeart/2018/2/layout/IconCircleList"/>
    <dgm:cxn modelId="{28335074-5935-44B1-ACD0-9A748F469054}" type="presParOf" srcId="{504B2205-385A-4777-9E6C-7097C63F2675}" destId="{5AF89AD1-C0AF-4B19-A8AD-EE6EFC6AE38E}" srcOrd="0" destOrd="0" presId="urn:microsoft.com/office/officeart/2018/2/layout/IconCircleList"/>
    <dgm:cxn modelId="{DFC0B7A4-ABB0-4AA2-AA1E-028688E221A4}" type="presParOf" srcId="{504B2205-385A-4777-9E6C-7097C63F2675}" destId="{F64F31AE-1BDF-4D53-9745-AAA546BEDB66}" srcOrd="1" destOrd="0" presId="urn:microsoft.com/office/officeart/2018/2/layout/IconCircleList"/>
    <dgm:cxn modelId="{20F76C85-E3A0-4251-93D3-6309F7C9029A}" type="presParOf" srcId="{504B2205-385A-4777-9E6C-7097C63F2675}" destId="{971BEA9A-AE01-4E87-A479-5F2796753FD5}" srcOrd="2" destOrd="0" presId="urn:microsoft.com/office/officeart/2018/2/layout/IconCircleList"/>
    <dgm:cxn modelId="{7AC4B178-E18B-4905-A213-77EF339DEA97}" type="presParOf" srcId="{504B2205-385A-4777-9E6C-7097C63F2675}" destId="{C474D223-EC36-446D-88A4-3BCFC211215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841756-CF9A-44AA-99C6-3A522AE190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4A02663-7DF0-4B99-8C51-0AA79205373A}">
      <dgm:prSet/>
      <dgm:spPr/>
      <dgm:t>
        <a:bodyPr/>
        <a:lstStyle/>
        <a:p>
          <a:pPr algn="ctr">
            <a:lnSpc>
              <a:spcPct val="100000"/>
            </a:lnSpc>
          </a:pPr>
          <a:r>
            <a:rPr lang="it-IT" dirty="0"/>
            <a:t>il processo di comunicazione integrata di marketing inizia con la definizione del target di riferimento. Una volta selezionato il target, si dovranno definire gli obiettivi di comunicazione. Sebbene la pubblicità sia essenzialmente uno strumento per stimolare le vendite e aumentare i profitti, comprenderne correttamente gli obiettivi di comunicazione ha un importante valore operativo. </a:t>
          </a:r>
          <a:endParaRPr lang="en-US" dirty="0"/>
        </a:p>
      </dgm:t>
    </dgm:pt>
    <dgm:pt modelId="{C9DFAEAC-A2DB-428A-8079-2CAC89B99D7E}" type="parTrans" cxnId="{4B58299A-99A7-4D9E-B696-2A248A159467}">
      <dgm:prSet/>
      <dgm:spPr/>
      <dgm:t>
        <a:bodyPr/>
        <a:lstStyle/>
        <a:p>
          <a:endParaRPr lang="en-US"/>
        </a:p>
      </dgm:t>
    </dgm:pt>
    <dgm:pt modelId="{38F0A5C9-CB94-469D-BD03-F291334E88DA}" type="sibTrans" cxnId="{4B58299A-99A7-4D9E-B696-2A248A159467}">
      <dgm:prSet/>
      <dgm:spPr/>
      <dgm:t>
        <a:bodyPr/>
        <a:lstStyle/>
        <a:p>
          <a:endParaRPr lang="en-US"/>
        </a:p>
      </dgm:t>
    </dgm:pt>
    <dgm:pt modelId="{A4CDCB9D-DC92-4FDB-AE7A-D72346762658}">
      <dgm:prSet/>
      <dgm:spPr/>
      <dgm:t>
        <a:bodyPr/>
        <a:lstStyle/>
        <a:p>
          <a:pPr algn="ctr">
            <a:lnSpc>
              <a:spcPct val="100000"/>
            </a:lnSpc>
          </a:pPr>
          <a:r>
            <a:rPr lang="it-IT" dirty="0"/>
            <a:t>La pubblicità, infatti, può avere diversi obiettivi di comunicazione. In primo luogo, può essere utilizzata per </a:t>
          </a:r>
          <a:r>
            <a:rPr lang="it-IT" i="1" u="sng" dirty="0">
              <a:solidFill>
                <a:schemeClr val="accent1"/>
              </a:solidFill>
            </a:rPr>
            <a:t>creare consapevolezza </a:t>
          </a:r>
          <a:r>
            <a:rPr lang="it-IT" dirty="0"/>
            <a:t>riguardo a un marchio (brand </a:t>
          </a:r>
          <a:r>
            <a:rPr lang="it-IT" dirty="0" err="1"/>
            <a:t>awareness</a:t>
          </a:r>
          <a:r>
            <a:rPr lang="it-IT" dirty="0"/>
            <a:t>), o per risolvere un problema con cui deve confrontarsi l'azienda. In particolare, creare consapevolezza è fondamentale quando si lancia un nuovo prodotto o quando l'impresa entra in un nuovo mercato. </a:t>
          </a:r>
          <a:endParaRPr lang="en-US" dirty="0"/>
        </a:p>
      </dgm:t>
    </dgm:pt>
    <dgm:pt modelId="{24AA2326-A913-41ED-BD00-8ABA14F15E62}" type="parTrans" cxnId="{007F42A5-2F39-4D59-80CC-BCC194F9B60B}">
      <dgm:prSet/>
      <dgm:spPr/>
      <dgm:t>
        <a:bodyPr/>
        <a:lstStyle/>
        <a:p>
          <a:endParaRPr lang="en-US"/>
        </a:p>
      </dgm:t>
    </dgm:pt>
    <dgm:pt modelId="{1C5F2D05-E543-4F68-9B03-093B56591BA4}" type="sibTrans" cxnId="{007F42A5-2F39-4D59-80CC-BCC194F9B60B}">
      <dgm:prSet/>
      <dgm:spPr/>
      <dgm:t>
        <a:bodyPr/>
        <a:lstStyle/>
        <a:p>
          <a:endParaRPr lang="en-US"/>
        </a:p>
      </dgm:t>
    </dgm:pt>
    <dgm:pt modelId="{B8213884-865D-47B5-8DC8-405EEBE93D59}" type="pres">
      <dgm:prSet presAssocID="{0A841756-CF9A-44AA-99C6-3A522AE19058}" presName="root" presStyleCnt="0">
        <dgm:presLayoutVars>
          <dgm:dir/>
          <dgm:resizeHandles val="exact"/>
        </dgm:presLayoutVars>
      </dgm:prSet>
      <dgm:spPr/>
    </dgm:pt>
    <dgm:pt modelId="{BA8FE520-0CC0-461A-9C03-463EEFCD007B}" type="pres">
      <dgm:prSet presAssocID="{94A02663-7DF0-4B99-8C51-0AA79205373A}" presName="compNode" presStyleCnt="0"/>
      <dgm:spPr/>
    </dgm:pt>
    <dgm:pt modelId="{35C82986-1E0E-4B53-8E0F-7875ECE4516F}" type="pres">
      <dgm:prSet presAssocID="{94A02663-7DF0-4B99-8C51-0AA79205373A}" presName="bgRect" presStyleLbl="bgShp" presStyleIdx="0" presStyleCnt="2"/>
      <dgm:spPr/>
    </dgm:pt>
    <dgm:pt modelId="{0171D211-3FE5-4CD2-BDAD-02205836C27F}" type="pres">
      <dgm:prSet presAssocID="{94A02663-7DF0-4B99-8C51-0AA7920537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ro a segno"/>
        </a:ext>
      </dgm:extLst>
    </dgm:pt>
    <dgm:pt modelId="{E266478E-AF73-46AB-8FE4-D7F99ED0ACE2}" type="pres">
      <dgm:prSet presAssocID="{94A02663-7DF0-4B99-8C51-0AA79205373A}" presName="spaceRect" presStyleCnt="0"/>
      <dgm:spPr/>
    </dgm:pt>
    <dgm:pt modelId="{7D221928-9E68-4764-B2F0-4A3BC2F360E4}" type="pres">
      <dgm:prSet presAssocID="{94A02663-7DF0-4B99-8C51-0AA79205373A}" presName="parTx" presStyleLbl="revTx" presStyleIdx="0" presStyleCnt="2">
        <dgm:presLayoutVars>
          <dgm:chMax val="0"/>
          <dgm:chPref val="0"/>
        </dgm:presLayoutVars>
      </dgm:prSet>
      <dgm:spPr/>
    </dgm:pt>
    <dgm:pt modelId="{7C28574F-B144-4862-8A80-5DB5F7D9BD9D}" type="pres">
      <dgm:prSet presAssocID="{38F0A5C9-CB94-469D-BD03-F291334E88DA}" presName="sibTrans" presStyleCnt="0"/>
      <dgm:spPr/>
    </dgm:pt>
    <dgm:pt modelId="{B9D6B4EC-B827-4DAE-ACF3-4EF5AA5F8D19}" type="pres">
      <dgm:prSet presAssocID="{A4CDCB9D-DC92-4FDB-AE7A-D72346762658}" presName="compNode" presStyleCnt="0"/>
      <dgm:spPr/>
    </dgm:pt>
    <dgm:pt modelId="{7BC04530-0311-4B57-9D0E-477B4D8BD493}" type="pres">
      <dgm:prSet presAssocID="{A4CDCB9D-DC92-4FDB-AE7A-D72346762658}" presName="bgRect" presStyleLbl="bgShp" presStyleIdx="1" presStyleCnt="2"/>
      <dgm:spPr/>
    </dgm:pt>
    <dgm:pt modelId="{CC175706-8535-4735-AC9D-30FB444F61B7}" type="pres">
      <dgm:prSet presAssocID="{A4CDCB9D-DC92-4FDB-AE7A-D723467626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gafono"/>
        </a:ext>
      </dgm:extLst>
    </dgm:pt>
    <dgm:pt modelId="{CDD99EF8-8E3D-436D-B98F-8B19EE236891}" type="pres">
      <dgm:prSet presAssocID="{A4CDCB9D-DC92-4FDB-AE7A-D72346762658}" presName="spaceRect" presStyleCnt="0"/>
      <dgm:spPr/>
    </dgm:pt>
    <dgm:pt modelId="{E6D4F6ED-40DE-46C8-8D6B-AA7A16372CCD}" type="pres">
      <dgm:prSet presAssocID="{A4CDCB9D-DC92-4FDB-AE7A-D72346762658}" presName="parTx" presStyleLbl="revTx" presStyleIdx="1" presStyleCnt="2">
        <dgm:presLayoutVars>
          <dgm:chMax val="0"/>
          <dgm:chPref val="0"/>
        </dgm:presLayoutVars>
      </dgm:prSet>
      <dgm:spPr/>
    </dgm:pt>
  </dgm:ptLst>
  <dgm:cxnLst>
    <dgm:cxn modelId="{1B694345-6F9E-4D3F-B2D6-512004CA0178}" type="presOf" srcId="{A4CDCB9D-DC92-4FDB-AE7A-D72346762658}" destId="{E6D4F6ED-40DE-46C8-8D6B-AA7A16372CCD}" srcOrd="0" destOrd="0" presId="urn:microsoft.com/office/officeart/2018/2/layout/IconVerticalSolidList"/>
    <dgm:cxn modelId="{6D166B75-FEB0-4A9A-A33E-D6E1C8A348A6}" type="presOf" srcId="{0A841756-CF9A-44AA-99C6-3A522AE19058}" destId="{B8213884-865D-47B5-8DC8-405EEBE93D59}" srcOrd="0" destOrd="0" presId="urn:microsoft.com/office/officeart/2018/2/layout/IconVerticalSolidList"/>
    <dgm:cxn modelId="{E4211179-1448-4B5F-B67D-340C16728E88}" type="presOf" srcId="{94A02663-7DF0-4B99-8C51-0AA79205373A}" destId="{7D221928-9E68-4764-B2F0-4A3BC2F360E4}" srcOrd="0" destOrd="0" presId="urn:microsoft.com/office/officeart/2018/2/layout/IconVerticalSolidList"/>
    <dgm:cxn modelId="{4B58299A-99A7-4D9E-B696-2A248A159467}" srcId="{0A841756-CF9A-44AA-99C6-3A522AE19058}" destId="{94A02663-7DF0-4B99-8C51-0AA79205373A}" srcOrd="0" destOrd="0" parTransId="{C9DFAEAC-A2DB-428A-8079-2CAC89B99D7E}" sibTransId="{38F0A5C9-CB94-469D-BD03-F291334E88DA}"/>
    <dgm:cxn modelId="{007F42A5-2F39-4D59-80CC-BCC194F9B60B}" srcId="{0A841756-CF9A-44AA-99C6-3A522AE19058}" destId="{A4CDCB9D-DC92-4FDB-AE7A-D72346762658}" srcOrd="1" destOrd="0" parTransId="{24AA2326-A913-41ED-BD00-8ABA14F15E62}" sibTransId="{1C5F2D05-E543-4F68-9B03-093B56591BA4}"/>
    <dgm:cxn modelId="{A20AEC82-3DC3-4413-9A7D-5C285148893C}" type="presParOf" srcId="{B8213884-865D-47B5-8DC8-405EEBE93D59}" destId="{BA8FE520-0CC0-461A-9C03-463EEFCD007B}" srcOrd="0" destOrd="0" presId="urn:microsoft.com/office/officeart/2018/2/layout/IconVerticalSolidList"/>
    <dgm:cxn modelId="{EB41E0E8-0977-42EC-A0E0-8828C8988A73}" type="presParOf" srcId="{BA8FE520-0CC0-461A-9C03-463EEFCD007B}" destId="{35C82986-1E0E-4B53-8E0F-7875ECE4516F}" srcOrd="0" destOrd="0" presId="urn:microsoft.com/office/officeart/2018/2/layout/IconVerticalSolidList"/>
    <dgm:cxn modelId="{54C7A0C9-B2F3-44AE-88A9-A4311B744BEC}" type="presParOf" srcId="{BA8FE520-0CC0-461A-9C03-463EEFCD007B}" destId="{0171D211-3FE5-4CD2-BDAD-02205836C27F}" srcOrd="1" destOrd="0" presId="urn:microsoft.com/office/officeart/2018/2/layout/IconVerticalSolidList"/>
    <dgm:cxn modelId="{9BCEEB37-C68F-4DF1-938D-FB8210D3C8FB}" type="presParOf" srcId="{BA8FE520-0CC0-461A-9C03-463EEFCD007B}" destId="{E266478E-AF73-46AB-8FE4-D7F99ED0ACE2}" srcOrd="2" destOrd="0" presId="urn:microsoft.com/office/officeart/2018/2/layout/IconVerticalSolidList"/>
    <dgm:cxn modelId="{F6281F9A-3F1C-4D39-9248-A3D7DD1E2B60}" type="presParOf" srcId="{BA8FE520-0CC0-461A-9C03-463EEFCD007B}" destId="{7D221928-9E68-4764-B2F0-4A3BC2F360E4}" srcOrd="3" destOrd="0" presId="urn:microsoft.com/office/officeart/2018/2/layout/IconVerticalSolidList"/>
    <dgm:cxn modelId="{37332C31-06AC-40B6-AE3C-B1D627A2F622}" type="presParOf" srcId="{B8213884-865D-47B5-8DC8-405EEBE93D59}" destId="{7C28574F-B144-4862-8A80-5DB5F7D9BD9D}" srcOrd="1" destOrd="0" presId="urn:microsoft.com/office/officeart/2018/2/layout/IconVerticalSolidList"/>
    <dgm:cxn modelId="{BA0B6D4A-1B75-4065-81CC-B618C25F81E8}" type="presParOf" srcId="{B8213884-865D-47B5-8DC8-405EEBE93D59}" destId="{B9D6B4EC-B827-4DAE-ACF3-4EF5AA5F8D19}" srcOrd="2" destOrd="0" presId="urn:microsoft.com/office/officeart/2018/2/layout/IconVerticalSolidList"/>
    <dgm:cxn modelId="{64A999EE-930D-4694-A116-850C4549DA5B}" type="presParOf" srcId="{B9D6B4EC-B827-4DAE-ACF3-4EF5AA5F8D19}" destId="{7BC04530-0311-4B57-9D0E-477B4D8BD493}" srcOrd="0" destOrd="0" presId="urn:microsoft.com/office/officeart/2018/2/layout/IconVerticalSolidList"/>
    <dgm:cxn modelId="{A5F9DEC8-D093-4610-9FE9-3B49C7839FEC}" type="presParOf" srcId="{B9D6B4EC-B827-4DAE-ACF3-4EF5AA5F8D19}" destId="{CC175706-8535-4735-AC9D-30FB444F61B7}" srcOrd="1" destOrd="0" presId="urn:microsoft.com/office/officeart/2018/2/layout/IconVerticalSolidList"/>
    <dgm:cxn modelId="{CC2B3340-1A63-4768-A072-476C29B2D89C}" type="presParOf" srcId="{B9D6B4EC-B827-4DAE-ACF3-4EF5AA5F8D19}" destId="{CDD99EF8-8E3D-436D-B98F-8B19EE236891}" srcOrd="2" destOrd="0" presId="urn:microsoft.com/office/officeart/2018/2/layout/IconVerticalSolidList"/>
    <dgm:cxn modelId="{CB7536C0-83C3-443E-9E2F-7CD8E24A493E}" type="presParOf" srcId="{B9D6B4EC-B827-4DAE-ACF3-4EF5AA5F8D19}" destId="{E6D4F6ED-40DE-46C8-8D6B-AA7A16372C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27128-8CCA-4731-A6AD-55A391C5E9BC}">
      <dsp:nvSpPr>
        <dsp:cNvPr id="0" name=""/>
        <dsp:cNvSpPr/>
      </dsp:nvSpPr>
      <dsp:spPr>
        <a:xfrm>
          <a:off x="0" y="811064"/>
          <a:ext cx="10697980" cy="1497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23191-7631-4485-B78B-914CC9B1F663}">
      <dsp:nvSpPr>
        <dsp:cNvPr id="0" name=""/>
        <dsp:cNvSpPr/>
      </dsp:nvSpPr>
      <dsp:spPr>
        <a:xfrm>
          <a:off x="452948" y="1147967"/>
          <a:ext cx="823542" cy="823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98CE2-13DB-4E9D-8CAE-E8BBB5F24124}">
      <dsp:nvSpPr>
        <dsp:cNvPr id="0" name=""/>
        <dsp:cNvSpPr/>
      </dsp:nvSpPr>
      <dsp:spPr>
        <a:xfrm>
          <a:off x="1729438" y="811064"/>
          <a:ext cx="8968541" cy="149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69" tIns="158469" rIns="158469" bIns="158469" numCol="1" spcCol="1270" anchor="ctr" anchorCtr="0">
          <a:noAutofit/>
        </a:bodyPr>
        <a:lstStyle/>
        <a:p>
          <a:pPr marL="0" lvl="0" indent="0" algn="ctr" defTabSz="666750">
            <a:lnSpc>
              <a:spcPct val="100000"/>
            </a:lnSpc>
            <a:spcBef>
              <a:spcPct val="0"/>
            </a:spcBef>
            <a:spcAft>
              <a:spcPct val="35000"/>
            </a:spcAft>
            <a:buNone/>
          </a:pPr>
          <a:r>
            <a:rPr lang="it-IT" sz="1500" i="1" u="sng" kern="1200" dirty="0">
              <a:solidFill>
                <a:schemeClr val="accent1"/>
              </a:solidFill>
            </a:rPr>
            <a:t>La pubblicità (advertising): </a:t>
          </a:r>
          <a:r>
            <a:rPr lang="it-IT" sz="1500" kern="1200" dirty="0"/>
            <a:t>"qualsiasi forma di comunicazione, non personale e a pagamento, di brand, beni e servizi, diffusa attraverso stampa (giornali e riviste), trasmissioni via etere (radio e televisione), reti di telecomunicazione (telefono, televisione via cavo, reti satellitari, reti wireless), media elettronici (audiocassette, videocassette, dischi ottici, pagine web) o media espositivi (cartelloni pubblicitari, insegne, manifesti)" </a:t>
          </a:r>
          <a:endParaRPr lang="en-US" sz="1500" kern="1200" dirty="0"/>
        </a:p>
      </dsp:txBody>
      <dsp:txXfrm>
        <a:off x="1729438" y="811064"/>
        <a:ext cx="8968541" cy="1497349"/>
      </dsp:txXfrm>
    </dsp:sp>
    <dsp:sp modelId="{0EBF4F34-6540-44B6-9481-7E335E13A69D}">
      <dsp:nvSpPr>
        <dsp:cNvPr id="0" name=""/>
        <dsp:cNvSpPr/>
      </dsp:nvSpPr>
      <dsp:spPr>
        <a:xfrm>
          <a:off x="0" y="2682750"/>
          <a:ext cx="10697980" cy="1497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AFDFD-E68C-4793-8AFC-16BD6FCB0391}">
      <dsp:nvSpPr>
        <dsp:cNvPr id="0" name=""/>
        <dsp:cNvSpPr/>
      </dsp:nvSpPr>
      <dsp:spPr>
        <a:xfrm>
          <a:off x="452948" y="3019654"/>
          <a:ext cx="823542" cy="823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32892-BC87-4179-9267-D8B1C8AE9F2D}">
      <dsp:nvSpPr>
        <dsp:cNvPr id="0" name=""/>
        <dsp:cNvSpPr/>
      </dsp:nvSpPr>
      <dsp:spPr>
        <a:xfrm>
          <a:off x="1729438" y="2682750"/>
          <a:ext cx="8968541" cy="149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69" tIns="158469" rIns="158469" bIns="158469" numCol="1" spcCol="1270" anchor="ctr" anchorCtr="0">
          <a:noAutofit/>
        </a:bodyPr>
        <a:lstStyle/>
        <a:p>
          <a:pPr marL="0" lvl="0" indent="0" algn="ctr" defTabSz="666750">
            <a:lnSpc>
              <a:spcPct val="100000"/>
            </a:lnSpc>
            <a:spcBef>
              <a:spcPct val="0"/>
            </a:spcBef>
            <a:spcAft>
              <a:spcPct val="35000"/>
            </a:spcAft>
            <a:buNone/>
          </a:pPr>
          <a:r>
            <a:rPr lang="it-IT" sz="1500" i="1" u="sng" kern="1200" dirty="0">
              <a:solidFill>
                <a:schemeClr val="accent1"/>
              </a:solidFill>
            </a:rPr>
            <a:t>La promozione delle vendite (sale promotion): </a:t>
          </a:r>
          <a:r>
            <a:rPr lang="it-IT" sz="1500" kern="1200" dirty="0"/>
            <a:t>incentivi di breve durata per i consumatori o per gli intermediari progettati per stimolare l’acquisto (concorsi, offerte speciali ecc.).</a:t>
          </a:r>
          <a:endParaRPr lang="en-US" sz="1500" kern="1200" dirty="0"/>
        </a:p>
      </dsp:txBody>
      <dsp:txXfrm>
        <a:off x="1729438" y="2682750"/>
        <a:ext cx="8968541" cy="1497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43C7B-CE11-4755-B703-5BF1F2414793}">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68C02-4038-4DC9-B86D-10DAA9B73F6C}">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Secondo </a:t>
          </a:r>
          <a:r>
            <a:rPr lang="it-IT" sz="2100" kern="1200" dirty="0" err="1"/>
            <a:t>Kotler</a:t>
          </a:r>
          <a:r>
            <a:rPr lang="it-IT" sz="2100" kern="1200" dirty="0"/>
            <a:t> et al., per formulare adeguatamente le proprie comunicazioni è necessario decidere su tre grandi temi: che cosa dire </a:t>
          </a:r>
          <a:r>
            <a:rPr lang="it-IT" sz="2100" kern="1200" dirty="0">
              <a:solidFill>
                <a:schemeClr val="accent1"/>
              </a:solidFill>
            </a:rPr>
            <a:t>(</a:t>
          </a:r>
          <a:r>
            <a:rPr lang="it-IT" sz="2100" i="1" u="sng" kern="1200" dirty="0">
              <a:solidFill>
                <a:schemeClr val="accent1"/>
              </a:solidFill>
            </a:rPr>
            <a:t>strategia del messaggio</a:t>
          </a:r>
          <a:r>
            <a:rPr lang="it-IT" sz="2100" kern="1200" dirty="0">
              <a:solidFill>
                <a:schemeClr val="accent1"/>
              </a:solidFill>
            </a:rPr>
            <a:t>), </a:t>
          </a:r>
          <a:r>
            <a:rPr lang="it-IT" sz="2100" kern="1200" dirty="0"/>
            <a:t>come dirlo </a:t>
          </a:r>
          <a:r>
            <a:rPr lang="it-IT" sz="2100" kern="1200" dirty="0">
              <a:solidFill>
                <a:schemeClr val="accent1"/>
              </a:solidFill>
            </a:rPr>
            <a:t>(</a:t>
          </a:r>
          <a:r>
            <a:rPr lang="it-IT" sz="2100" i="1" u="sng" kern="1200" dirty="0">
              <a:solidFill>
                <a:schemeClr val="accent1"/>
              </a:solidFill>
            </a:rPr>
            <a:t>strategia creativa</a:t>
          </a:r>
          <a:r>
            <a:rPr lang="it-IT" sz="2100" kern="1200" dirty="0">
              <a:solidFill>
                <a:schemeClr val="accent1"/>
              </a:solidFill>
            </a:rPr>
            <a:t>) </a:t>
          </a:r>
          <a:r>
            <a:rPr lang="it-IT" sz="2100" kern="1200" dirty="0"/>
            <a:t>e a chi farlo dire </a:t>
          </a:r>
          <a:r>
            <a:rPr lang="it-IT" sz="2100" kern="1200" dirty="0">
              <a:solidFill>
                <a:schemeClr val="accent1"/>
              </a:solidFill>
            </a:rPr>
            <a:t>(</a:t>
          </a:r>
          <a:r>
            <a:rPr lang="it-IT" sz="2100" i="1" u="sng" kern="1200" dirty="0">
              <a:solidFill>
                <a:schemeClr val="accent1"/>
              </a:solidFill>
            </a:rPr>
            <a:t>fonte del messaggio</a:t>
          </a:r>
          <a:r>
            <a:rPr lang="it-IT" sz="2100" kern="1200" dirty="0">
              <a:solidFill>
                <a:schemeClr val="accent1"/>
              </a:solidFill>
            </a:rPr>
            <a:t>). </a:t>
          </a:r>
          <a:endParaRPr lang="en-US" sz="2100" kern="1200" dirty="0">
            <a:solidFill>
              <a:schemeClr val="accent1"/>
            </a:solidFill>
          </a:endParaRPr>
        </a:p>
      </dsp:txBody>
      <dsp:txXfrm>
        <a:off x="560236" y="832323"/>
        <a:ext cx="4149382" cy="2576345"/>
      </dsp:txXfrm>
    </dsp:sp>
    <dsp:sp modelId="{8F9D9A67-2218-4C7B-BB3B-0E26A72A3173}">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4987D-6434-4EC7-9F3A-18640F48F801}">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In generale (strategia del messaggio), il </a:t>
          </a:r>
          <a:r>
            <a:rPr lang="it-IT" sz="2100" b="1" i="1" kern="1200"/>
            <a:t>messaggio pubblicitario</a:t>
          </a:r>
          <a:r>
            <a:rPr lang="it-IT" sz="2100" kern="1200"/>
            <a:t> traduce la Proposta Unica di Valore (UVP) di un'azienda in una </a:t>
          </a:r>
          <a:r>
            <a:rPr lang="it-IT" sz="2100" b="1" i="1" kern="1200"/>
            <a:t>piattaforma pubblicitaria</a:t>
          </a:r>
          <a:r>
            <a:rPr lang="it-IT" sz="2100" kern="1200"/>
            <a:t>, ovvero in parole, simboli e immagini che siano attraenti e significativi per il pubblico target.</a:t>
          </a:r>
          <a:endParaRPr lang="en-US" sz="2100" kern="1200"/>
        </a:p>
      </dsp:txBody>
      <dsp:txXfrm>
        <a:off x="5827635" y="832323"/>
        <a:ext cx="4149382" cy="25763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4D712-341B-4E4C-BA7B-2F8C226DDEA2}">
      <dsp:nvSpPr>
        <dsp:cNvPr id="0" name=""/>
        <dsp:cNvSpPr/>
      </dsp:nvSpPr>
      <dsp:spPr>
        <a:xfrm>
          <a:off x="1339288" y="1346233"/>
          <a:ext cx="1549822" cy="1549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14DE9-0478-4777-B472-9005EEACD4E4}">
      <dsp:nvSpPr>
        <dsp:cNvPr id="0" name=""/>
        <dsp:cNvSpPr/>
      </dsp:nvSpPr>
      <dsp:spPr>
        <a:xfrm>
          <a:off x="392174" y="3479448"/>
          <a:ext cx="3444048"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dirty="0"/>
            <a:t>Il product placement sta diventando molto popolare, ma è importante ricordare che implica dei rischi. Se il film o la serie non riescono a decollare, l'immagine del brand può uscirne offuscata, riducendone la potenziale esposizione</a:t>
          </a:r>
          <a:r>
            <a:rPr lang="it-IT" sz="1100" kern="1200" dirty="0"/>
            <a:t>. </a:t>
          </a:r>
          <a:endParaRPr lang="en-US" sz="1100" kern="1200" dirty="0"/>
        </a:p>
      </dsp:txBody>
      <dsp:txXfrm>
        <a:off x="392174" y="3479448"/>
        <a:ext cx="3444048" cy="1755000"/>
      </dsp:txXfrm>
    </dsp:sp>
    <dsp:sp modelId="{3C7FAE8F-3BE7-445D-91DE-D0B2ECB7A6FD}">
      <dsp:nvSpPr>
        <dsp:cNvPr id="0" name=""/>
        <dsp:cNvSpPr/>
      </dsp:nvSpPr>
      <dsp:spPr>
        <a:xfrm>
          <a:off x="5386045" y="1346233"/>
          <a:ext cx="1549822" cy="1549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B7D5B-D780-4152-8A73-923FAC1AEE66}">
      <dsp:nvSpPr>
        <dsp:cNvPr id="0" name=""/>
        <dsp:cNvSpPr/>
      </dsp:nvSpPr>
      <dsp:spPr>
        <a:xfrm>
          <a:off x="4438932" y="3479448"/>
          <a:ext cx="3444048"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dirty="0"/>
            <a:t>Il pubblico può essere infastidito da un inserimento di prodotti evidente, elemento che ne danneggia l'immagine, e i proprietari del marchio possono non controllare completamente come viene raffigurato il proprio brand. </a:t>
          </a:r>
          <a:endParaRPr lang="en-US" sz="1600" kern="1200" dirty="0"/>
        </a:p>
      </dsp:txBody>
      <dsp:txXfrm>
        <a:off x="4438932" y="3479448"/>
        <a:ext cx="3444048" cy="1755000"/>
      </dsp:txXfrm>
    </dsp:sp>
    <dsp:sp modelId="{AA66184C-4667-4B38-94BC-0EADAD942EAD}">
      <dsp:nvSpPr>
        <dsp:cNvPr id="0" name=""/>
        <dsp:cNvSpPr/>
      </dsp:nvSpPr>
      <dsp:spPr>
        <a:xfrm>
          <a:off x="9432802" y="1346233"/>
          <a:ext cx="1549822" cy="1549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34355-BFBF-4FC9-957D-4E8B8157602F}">
      <dsp:nvSpPr>
        <dsp:cNvPr id="0" name=""/>
        <dsp:cNvSpPr/>
      </dsp:nvSpPr>
      <dsp:spPr>
        <a:xfrm>
          <a:off x="8485689" y="3479448"/>
          <a:ext cx="3444048"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dirty="0"/>
            <a:t>Infine, bisogna sottolineare come il product placement sia soggetto alle stesse analisi che si applicano a tutti gli strumenti di comunicazione analizzati in precedenza.</a:t>
          </a:r>
          <a:endParaRPr lang="en-US" sz="1600" kern="1200" dirty="0"/>
        </a:p>
      </dsp:txBody>
      <dsp:txXfrm>
        <a:off x="8485689" y="3479448"/>
        <a:ext cx="3444048" cy="1755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BB21-98FB-469E-82F2-9AEB32429980}">
      <dsp:nvSpPr>
        <dsp:cNvPr id="0" name=""/>
        <dsp:cNvSpPr/>
      </dsp:nvSpPr>
      <dsp:spPr>
        <a:xfrm>
          <a:off x="0" y="91640"/>
          <a:ext cx="11041675" cy="22046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0B8F8-A1AD-40B2-8337-133D3B64E9F5}">
      <dsp:nvSpPr>
        <dsp:cNvPr id="0" name=""/>
        <dsp:cNvSpPr/>
      </dsp:nvSpPr>
      <dsp:spPr>
        <a:xfrm>
          <a:off x="666913" y="587691"/>
          <a:ext cx="1212569" cy="1212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91980-AA86-4CDD-A4DD-A7C724AE54B0}">
      <dsp:nvSpPr>
        <dsp:cNvPr id="0" name=""/>
        <dsp:cNvSpPr/>
      </dsp:nvSpPr>
      <dsp:spPr>
        <a:xfrm>
          <a:off x="2546396" y="91640"/>
          <a:ext cx="8495278" cy="220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28" tIns="233328" rIns="233328" bIns="233328" numCol="1" spcCol="1270" anchor="ctr" anchorCtr="0">
          <a:noAutofit/>
        </a:bodyPr>
        <a:lstStyle/>
        <a:p>
          <a:pPr marL="0" lvl="0" indent="0" algn="ctr" defTabSz="711200">
            <a:lnSpc>
              <a:spcPct val="100000"/>
            </a:lnSpc>
            <a:spcBef>
              <a:spcPct val="0"/>
            </a:spcBef>
            <a:spcAft>
              <a:spcPct val="35000"/>
            </a:spcAft>
            <a:buNone/>
          </a:pPr>
          <a:r>
            <a:rPr lang="it-IT" sz="1600" kern="1200" dirty="0"/>
            <a:t>In terzo luogo, a causa delle competenze specialistiche richieste per lo sviluppo di una campagna pubblicitaria, </a:t>
          </a:r>
          <a:r>
            <a:rPr lang="it-IT" sz="1600" i="1" u="sng" kern="1200" dirty="0"/>
            <a:t>molti inserzionisti decidono di collaborare con un'agenzia pubblicitaria.</a:t>
          </a:r>
          <a:r>
            <a:rPr lang="it-IT" sz="1600" kern="1200" dirty="0"/>
            <a:t> Le agenzie più grandi offrono un servizio completo che comprende il lavoro creativo, la pianificazione dei media e l'acquisto di spazi pubblicitari, la pianificazione e lo sviluppo della strategia, le ricerche di mercato e la produzione. </a:t>
          </a:r>
          <a:endParaRPr lang="en-US" sz="1600" kern="1200" dirty="0"/>
        </a:p>
      </dsp:txBody>
      <dsp:txXfrm>
        <a:off x="2546396" y="91640"/>
        <a:ext cx="8495278" cy="2204671"/>
      </dsp:txXfrm>
    </dsp:sp>
    <dsp:sp modelId="{E44E7D64-0098-4F56-82D6-F75FBF018A15}">
      <dsp:nvSpPr>
        <dsp:cNvPr id="0" name=""/>
        <dsp:cNvSpPr/>
      </dsp:nvSpPr>
      <dsp:spPr>
        <a:xfrm>
          <a:off x="0" y="2688253"/>
          <a:ext cx="11041675" cy="24459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66E64-7C34-431B-8860-F5FF10FA2EDE}">
      <dsp:nvSpPr>
        <dsp:cNvPr id="0" name=""/>
        <dsp:cNvSpPr/>
      </dsp:nvSpPr>
      <dsp:spPr>
        <a:xfrm>
          <a:off x="666913" y="3304966"/>
          <a:ext cx="1212569" cy="1212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771E2-5EAA-46E8-BF2A-7FF664500343}">
      <dsp:nvSpPr>
        <dsp:cNvPr id="0" name=""/>
        <dsp:cNvSpPr/>
      </dsp:nvSpPr>
      <dsp:spPr>
        <a:xfrm>
          <a:off x="2546396" y="2808915"/>
          <a:ext cx="8495278" cy="220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28" tIns="233328" rIns="233328" bIns="233328" numCol="1" spcCol="1270" anchor="ctr" anchorCtr="0">
          <a:noAutofit/>
        </a:bodyPr>
        <a:lstStyle/>
        <a:p>
          <a:pPr marL="0" lvl="0" indent="0" algn="ctr" defTabSz="711200">
            <a:lnSpc>
              <a:spcPct val="100000"/>
            </a:lnSpc>
            <a:spcBef>
              <a:spcPct val="0"/>
            </a:spcBef>
            <a:spcAft>
              <a:spcPct val="35000"/>
            </a:spcAft>
            <a:buNone/>
          </a:pPr>
          <a:r>
            <a:rPr lang="it-IT" sz="1600" kern="1200" dirty="0"/>
            <a:t>Poiché le agenzie lavorano per molti clienti, hanno una Vasta esperienza e possono fornire una visione esterna e obiettiva su ciò che è necessario per la creazione, gestione, esecuzione e valutazione della campagna, e su come si possono risolvere i problemi. Quattro grandi conglomerati globali - </a:t>
          </a:r>
          <a:r>
            <a:rPr lang="it-IT" sz="1600" kern="1200" dirty="0" err="1"/>
            <a:t>Omnicom</a:t>
          </a:r>
          <a:r>
            <a:rPr lang="it-IT" sz="1600" kern="1200" dirty="0"/>
            <a:t>, WPP Group, </a:t>
          </a:r>
          <a:r>
            <a:rPr lang="it-IT" sz="1600" kern="1200" dirty="0" err="1"/>
            <a:t>Interpublic</a:t>
          </a:r>
          <a:r>
            <a:rPr lang="it-IT" sz="1600" kern="1200" dirty="0"/>
            <a:t> e </a:t>
          </a:r>
          <a:r>
            <a:rPr lang="it-IT" sz="1600" kern="1200" dirty="0" err="1"/>
            <a:t>Publicis</a:t>
          </a:r>
          <a:r>
            <a:rPr lang="it-IT" sz="1600" kern="1200" dirty="0"/>
            <a:t> - dominano il settore. Queste società sono cresciute in risposta alle grandi multinazionali come Samsung e Nestlé, che vogliono che la loro pubblicità globale venga gestita da una sola azienda. È chiaro come questa strategia aiuti il brand nell'erogazione di un messaggio coerente anche a livello internazionale. </a:t>
          </a:r>
          <a:endParaRPr lang="en-US" sz="1600" kern="1200" dirty="0"/>
        </a:p>
      </dsp:txBody>
      <dsp:txXfrm>
        <a:off x="2546396" y="2808915"/>
        <a:ext cx="8495278" cy="2204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975E0-1812-42B3-85B3-FA4F6FAD8AC5}">
      <dsp:nvSpPr>
        <dsp:cNvPr id="0" name=""/>
        <dsp:cNvSpPr/>
      </dsp:nvSpPr>
      <dsp:spPr>
        <a:xfrm>
          <a:off x="0" y="912250"/>
          <a:ext cx="10083384" cy="1684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5F7D1-17E1-4A06-86C9-261D0D9AA1A5}">
      <dsp:nvSpPr>
        <dsp:cNvPr id="0" name=""/>
        <dsp:cNvSpPr/>
      </dsp:nvSpPr>
      <dsp:spPr>
        <a:xfrm>
          <a:off x="509456" y="1291185"/>
          <a:ext cx="926285" cy="926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1AA26-F953-4544-A214-767659545B31}">
      <dsp:nvSpPr>
        <dsp:cNvPr id="0" name=""/>
        <dsp:cNvSpPr/>
      </dsp:nvSpPr>
      <dsp:spPr>
        <a:xfrm>
          <a:off x="1945198" y="912250"/>
          <a:ext cx="8138185" cy="168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40" tIns="178240" rIns="178240" bIns="178240" numCol="1" spcCol="1270" anchor="ctr" anchorCtr="0">
          <a:noAutofit/>
        </a:bodyPr>
        <a:lstStyle/>
        <a:p>
          <a:pPr marL="0" lvl="0" indent="0" algn="ctr" defTabSz="711200">
            <a:lnSpc>
              <a:spcPct val="100000"/>
            </a:lnSpc>
            <a:spcBef>
              <a:spcPct val="0"/>
            </a:spcBef>
            <a:spcAft>
              <a:spcPct val="35000"/>
            </a:spcAft>
            <a:buNone/>
          </a:pPr>
          <a:r>
            <a:rPr lang="it-IT" sz="1600" i="1" u="sng" kern="1200" dirty="0"/>
            <a:t>Le confezioni bonus </a:t>
          </a:r>
          <a:r>
            <a:rPr lang="it-IT" sz="1600" kern="1200" dirty="0"/>
            <a:t>danno un valore aggiunto offrendo ai consumatori una quantità extra senza costi aggiuntivi e vengono spesso utilizzate nel mercato delle bibite, dei dolciumi e dei detersivi. La promozione può essere del tipo "ogni 10 articoli acquistati, 2 sono offerti". Poiché non viene abbassato il prezzo, questa forma di promozione rischia meno di svalutare l'immagine del brand.</a:t>
          </a:r>
          <a:endParaRPr lang="en-US" sz="1600" kern="1200" dirty="0"/>
        </a:p>
      </dsp:txBody>
      <dsp:txXfrm>
        <a:off x="1945198" y="912250"/>
        <a:ext cx="8138185" cy="1684154"/>
      </dsp:txXfrm>
    </dsp:sp>
    <dsp:sp modelId="{13BBBC94-E777-405D-B8C6-2CBE40DCB4E7}">
      <dsp:nvSpPr>
        <dsp:cNvPr id="0" name=""/>
        <dsp:cNvSpPr/>
      </dsp:nvSpPr>
      <dsp:spPr>
        <a:xfrm>
          <a:off x="0" y="3017443"/>
          <a:ext cx="10083384" cy="1684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0763B-6C01-4204-A2E2-5160336A357D}">
      <dsp:nvSpPr>
        <dsp:cNvPr id="0" name=""/>
        <dsp:cNvSpPr/>
      </dsp:nvSpPr>
      <dsp:spPr>
        <a:xfrm>
          <a:off x="509456" y="3396378"/>
          <a:ext cx="926285" cy="926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C866-52E5-46BA-9EDA-048147947A28}">
      <dsp:nvSpPr>
        <dsp:cNvPr id="0" name=""/>
        <dsp:cNvSpPr/>
      </dsp:nvSpPr>
      <dsp:spPr>
        <a:xfrm>
          <a:off x="1945198" y="3017443"/>
          <a:ext cx="8138185" cy="168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40" tIns="178240" rIns="178240" bIns="178240" numCol="1" spcCol="1270" anchor="ctr" anchorCtr="0">
          <a:noAutofit/>
        </a:bodyPr>
        <a:lstStyle/>
        <a:p>
          <a:pPr marL="0" lvl="0" indent="0" algn="ctr" defTabSz="711200">
            <a:lnSpc>
              <a:spcPct val="100000"/>
            </a:lnSpc>
            <a:spcBef>
              <a:spcPct val="0"/>
            </a:spcBef>
            <a:spcAft>
              <a:spcPct val="35000"/>
            </a:spcAft>
            <a:buNone/>
          </a:pPr>
          <a:r>
            <a:rPr lang="it-IT" sz="1600" kern="1200" dirty="0"/>
            <a:t>Quando due o più articoli dello stesso brand sono venduti insieme perché legati, come shampoo e balsamo, la promozione è chiamata multi-</a:t>
          </a:r>
          <a:r>
            <a:rPr lang="it-IT" sz="1600" kern="1200" dirty="0" err="1"/>
            <a:t>buy</a:t>
          </a:r>
          <a:r>
            <a:rPr lang="it-IT" sz="1600" kern="1200" dirty="0"/>
            <a:t>; queste promozioni sono spesso usate per proteggere la quota di mercato incoraggiando i consumatori a fare scorta di un particolare brand. I multi-</a:t>
          </a:r>
          <a:r>
            <a:rPr lang="it-IT" sz="1600" kern="1200" dirty="0" err="1"/>
            <a:t>buys</a:t>
          </a:r>
          <a:r>
            <a:rPr lang="it-IT" sz="1600" kern="1200" dirty="0"/>
            <a:t> possono anche generare la sperimentazione della gamma quando, per esempio, un barattolo di caffe classico è unito a campioni di altre varietà di caffè.</a:t>
          </a:r>
          <a:endParaRPr lang="en-US" sz="1600" kern="1200" dirty="0"/>
        </a:p>
      </dsp:txBody>
      <dsp:txXfrm>
        <a:off x="1945198" y="3017443"/>
        <a:ext cx="8138185" cy="16841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C0C2-06D9-4B24-BB02-CAA794B86357}">
      <dsp:nvSpPr>
        <dsp:cNvPr id="0" name=""/>
        <dsp:cNvSpPr/>
      </dsp:nvSpPr>
      <dsp:spPr>
        <a:xfrm>
          <a:off x="1302" y="480763"/>
          <a:ext cx="4571876" cy="29031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1D2DA-76E0-45ED-9D91-02498C809BA6}">
      <dsp:nvSpPr>
        <dsp:cNvPr id="0" name=""/>
        <dsp:cNvSpPr/>
      </dsp:nvSpPr>
      <dsp:spPr>
        <a:xfrm>
          <a:off x="509288" y="963350"/>
          <a:ext cx="4571876" cy="29031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i="1" u="sng" kern="1200" dirty="0">
              <a:solidFill>
                <a:schemeClr val="accent1"/>
              </a:solidFill>
            </a:rPr>
            <a:t>Gli extra </a:t>
          </a:r>
          <a:r>
            <a:rPr lang="it-IT" sz="1800" kern="1200" dirty="0"/>
            <a:t>sono qualsiasi merce offerta gratuitamente o a basso costo come incentivo all'acquisto di un marchio. Possono avere tre forme: regali in-pack oppure on-pack e offerte auto-liquidanti, tramite cui i consumatori sono invitati a pagare una somma di denaro per coprire i costi della merce. L'obiettivo principale degli extra è quello d'incoraggiare l'acquisto all'ingrosso e, pertanto, di mantenere la quota di mercato. </a:t>
          </a:r>
          <a:endParaRPr lang="en-US" sz="1800" kern="1200" dirty="0"/>
        </a:p>
      </dsp:txBody>
      <dsp:txXfrm>
        <a:off x="594318" y="1048380"/>
        <a:ext cx="4401816" cy="2733081"/>
      </dsp:txXfrm>
    </dsp:sp>
    <dsp:sp modelId="{6CF79FB5-D91E-486F-A4B6-8809D36BF327}">
      <dsp:nvSpPr>
        <dsp:cNvPr id="0" name=""/>
        <dsp:cNvSpPr/>
      </dsp:nvSpPr>
      <dsp:spPr>
        <a:xfrm>
          <a:off x="5589151" y="480763"/>
          <a:ext cx="4571876" cy="29031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595DD-9222-4436-BAD0-0D742EE9D028}">
      <dsp:nvSpPr>
        <dsp:cNvPr id="0" name=""/>
        <dsp:cNvSpPr/>
      </dsp:nvSpPr>
      <dsp:spPr>
        <a:xfrm>
          <a:off x="6097137" y="963350"/>
          <a:ext cx="4571876" cy="29031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Per esempio, questi strumenti sono utilizzati spesso dai produttori di cereali per la colazione (per es., Kellogg's). Un argomento comportamentale a favore dell'inclusione di un omaggio è che si tratta di uno strumento potente per ridurre il rischio di fare un acquisto che non soddisfi i propri bisogni e desideri.</a:t>
          </a:r>
          <a:endParaRPr lang="en-US" sz="1800" kern="1200"/>
        </a:p>
      </dsp:txBody>
      <dsp:txXfrm>
        <a:off x="6182167" y="1048380"/>
        <a:ext cx="4401816" cy="27330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3A0C2-1521-4AA5-AFB4-BE985D82B634}">
      <dsp:nvSpPr>
        <dsp:cNvPr id="0" name=""/>
        <dsp:cNvSpPr/>
      </dsp:nvSpPr>
      <dsp:spPr>
        <a:xfrm>
          <a:off x="0" y="0"/>
          <a:ext cx="8878799" cy="198999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Bisogna controllare con attenzione le vendite sia durante sia dopo la promozione, in modo da prendere in considerazione l'aumento delle vendite post-promozione </a:t>
          </a:r>
          <a:r>
            <a:rPr lang="it-IT" sz="1700" i="1" u="sng" kern="1200" dirty="0"/>
            <a:t>(effetto ritardato). </a:t>
          </a:r>
          <a:r>
            <a:rPr lang="it-IT" sz="1700" kern="1200" dirty="0"/>
            <a:t>In determinate situazioni, una contrazione delle vendite può precedere una promozione </a:t>
          </a:r>
          <a:r>
            <a:rPr lang="it-IT" sz="1700" i="1" u="sng" kern="1200" dirty="0"/>
            <a:t>(effetto anticipato). </a:t>
          </a:r>
          <a:r>
            <a:rPr lang="it-IT" sz="1700" kern="1200" dirty="0"/>
            <a:t>Se i consumatori pensano che una promozione sia imminente, possono posticipare gli acquisti fino all'inizio della promozione.</a:t>
          </a:r>
          <a:endParaRPr lang="en-US" sz="1700" kern="1200" dirty="0"/>
        </a:p>
      </dsp:txBody>
      <dsp:txXfrm>
        <a:off x="58285" y="58285"/>
        <a:ext cx="6821986" cy="1873422"/>
      </dsp:txXfrm>
    </dsp:sp>
    <dsp:sp modelId="{A3884D7B-FAB1-46D0-ABDA-90419CEADFCB}">
      <dsp:nvSpPr>
        <dsp:cNvPr id="0" name=""/>
        <dsp:cNvSpPr/>
      </dsp:nvSpPr>
      <dsp:spPr>
        <a:xfrm>
          <a:off x="1566846" y="2432213"/>
          <a:ext cx="8878799" cy="1989992"/>
        </a:xfrm>
        <a:prstGeom prst="roundRect">
          <a:avLst>
            <a:gd name="adj" fmla="val 10000"/>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In alternativa, se una promozione delle vendite al dettaglio di beni di consumo durevoli (per es., cucine, frigoriferi, televisori) è accompagnata da alti tassi di commissione per i venditori, questi ultimi possono ritardare le vendite fino al periodo promozionale. Se è possibile che si verifichi un effetto an-anticipato, si devono monitorare le vendite prima della promozione.</a:t>
          </a:r>
          <a:endParaRPr lang="en-US" sz="1700" kern="1200" dirty="0"/>
        </a:p>
      </dsp:txBody>
      <dsp:txXfrm>
        <a:off x="1625131" y="2490498"/>
        <a:ext cx="5901886" cy="1873422"/>
      </dsp:txXfrm>
    </dsp:sp>
    <dsp:sp modelId="{85414FFE-07B0-4681-A0FA-3D34B1CE1E6B}">
      <dsp:nvSpPr>
        <dsp:cNvPr id="0" name=""/>
        <dsp:cNvSpPr/>
      </dsp:nvSpPr>
      <dsp:spPr>
        <a:xfrm>
          <a:off x="7585303" y="1564355"/>
          <a:ext cx="1293495" cy="129349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76339" y="1564355"/>
        <a:ext cx="711423" cy="9733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799E8-2689-4A4E-A020-B4212483CF0E}">
      <dsp:nvSpPr>
        <dsp:cNvPr id="0" name=""/>
        <dsp:cNvSpPr/>
      </dsp:nvSpPr>
      <dsp:spPr>
        <a:xfrm>
          <a:off x="0" y="615237"/>
          <a:ext cx="10700296"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29CD2-7803-4569-B431-72A9CF049927}">
      <dsp:nvSpPr>
        <dsp:cNvPr id="0" name=""/>
        <dsp:cNvSpPr/>
      </dsp:nvSpPr>
      <dsp:spPr>
        <a:xfrm>
          <a:off x="343586" y="870798"/>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AA8D17-7836-437C-95CA-3030766BDE0C}">
      <dsp:nvSpPr>
        <dsp:cNvPr id="0" name=""/>
        <dsp:cNvSpPr/>
      </dsp:nvSpPr>
      <dsp:spPr>
        <a:xfrm>
          <a:off x="1311876" y="615237"/>
          <a:ext cx="9388419"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ctr" defTabSz="711200">
            <a:lnSpc>
              <a:spcPct val="90000"/>
            </a:lnSpc>
            <a:spcBef>
              <a:spcPct val="0"/>
            </a:spcBef>
            <a:spcAft>
              <a:spcPct val="35000"/>
            </a:spcAft>
            <a:buNone/>
          </a:pPr>
          <a:r>
            <a:rPr lang="it-IT" sz="1600" kern="1200" dirty="0"/>
            <a:t>Con la sua consistente base di utenti della Generazione Z, TikTok è stato facile da vendere quando si trattava di attrarre i migliori influencer sulla piattaforma. Questo fenomeno è avvenuto in modo parzialmente organico (spontaneo, non brand-</a:t>
          </a:r>
          <a:r>
            <a:rPr lang="it-IT" sz="1600" kern="1200" dirty="0" err="1"/>
            <a:t>driven</a:t>
          </a:r>
          <a:r>
            <a:rPr lang="it-IT" sz="1600" kern="1200" dirty="0"/>
            <a:t>), con gli influencer stessi che si iscrivono su TikTok per aumentare la loro base di fan. </a:t>
          </a:r>
          <a:endParaRPr lang="en-US" sz="1600" kern="1200" dirty="0"/>
        </a:p>
      </dsp:txBody>
      <dsp:txXfrm>
        <a:off x="1311876" y="615237"/>
        <a:ext cx="9388419" cy="1135824"/>
      </dsp:txXfrm>
    </dsp:sp>
    <dsp:sp modelId="{D5DE34A1-510E-433E-BB9E-4F2922C990A0}">
      <dsp:nvSpPr>
        <dsp:cNvPr id="0" name=""/>
        <dsp:cNvSpPr/>
      </dsp:nvSpPr>
      <dsp:spPr>
        <a:xfrm>
          <a:off x="0" y="2035018"/>
          <a:ext cx="10700296"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FC26D-A5D0-4C15-8A13-B39E52472D70}">
      <dsp:nvSpPr>
        <dsp:cNvPr id="0" name=""/>
        <dsp:cNvSpPr/>
      </dsp:nvSpPr>
      <dsp:spPr>
        <a:xfrm>
          <a:off x="343586" y="2290578"/>
          <a:ext cx="624703" cy="62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ECF61C-3981-4A6E-A891-F86734E5380D}">
      <dsp:nvSpPr>
        <dsp:cNvPr id="0" name=""/>
        <dsp:cNvSpPr/>
      </dsp:nvSpPr>
      <dsp:spPr>
        <a:xfrm>
          <a:off x="1311876" y="2035018"/>
          <a:ext cx="9388419"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ctr" defTabSz="711200">
            <a:lnSpc>
              <a:spcPct val="90000"/>
            </a:lnSpc>
            <a:spcBef>
              <a:spcPct val="0"/>
            </a:spcBef>
            <a:spcAft>
              <a:spcPct val="35000"/>
            </a:spcAft>
            <a:buNone/>
          </a:pPr>
          <a:r>
            <a:rPr lang="it-IT" sz="1600" kern="1200" dirty="0"/>
            <a:t>Inoltre, i principali brand hanno visto il potenziale che TikTok aveva da offrire e hanno pertanto lavorato direttamente con gli influencer per ottenere un vantaggio competitivo sulla piattaforma.</a:t>
          </a:r>
          <a:endParaRPr lang="en-US" sz="1600" kern="1200" dirty="0"/>
        </a:p>
      </dsp:txBody>
      <dsp:txXfrm>
        <a:off x="1311876" y="2035018"/>
        <a:ext cx="9388419" cy="1135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5CFFE-A186-4B68-9B41-AB929BE24085}">
      <dsp:nvSpPr>
        <dsp:cNvPr id="0" name=""/>
        <dsp:cNvSpPr/>
      </dsp:nvSpPr>
      <dsp:spPr>
        <a:xfrm>
          <a:off x="0" y="430865"/>
          <a:ext cx="9693665" cy="12168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i="1" u="sng" kern="1200" dirty="0">
              <a:solidFill>
                <a:schemeClr val="tx1"/>
              </a:solidFill>
            </a:rPr>
            <a:t>Le relazioni pubbliche (public relation): </a:t>
          </a:r>
          <a:r>
            <a:rPr lang="it-IT" sz="2000" kern="1200" dirty="0"/>
            <a:t>"comunicazione che mira a influenzare gli atteggiamenti, le sensazioni, le opinioni di clienti, non-clienti, azionisti, fornitori, dipendenti e organismi politici nei confronti dell'azienda e/o dei suoi prodotti".  </a:t>
          </a:r>
          <a:endParaRPr lang="en-US" sz="2000" kern="1200" dirty="0"/>
        </a:p>
      </dsp:txBody>
      <dsp:txXfrm>
        <a:off x="59399" y="490264"/>
        <a:ext cx="9574867" cy="1098002"/>
      </dsp:txXfrm>
    </dsp:sp>
    <dsp:sp modelId="{3CAF7BED-8ACC-4326-8FD1-92B9A53E05C1}">
      <dsp:nvSpPr>
        <dsp:cNvPr id="0" name=""/>
        <dsp:cNvSpPr/>
      </dsp:nvSpPr>
      <dsp:spPr>
        <a:xfrm>
          <a:off x="0" y="1834866"/>
          <a:ext cx="9693665" cy="1216800"/>
        </a:xfrm>
        <a:prstGeom prst="roundRect">
          <a:avLst/>
        </a:prstGeom>
        <a:solidFill>
          <a:schemeClr val="accent5">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i="1" u="sng" kern="1200" dirty="0">
              <a:solidFill>
                <a:schemeClr val="tx1"/>
              </a:solidFill>
            </a:rPr>
            <a:t>Il marketing diretto (</a:t>
          </a:r>
          <a:r>
            <a:rPr lang="it-IT" sz="2000" i="1" u="sng" kern="1200" dirty="0" err="1">
              <a:solidFill>
                <a:schemeClr val="tx1"/>
              </a:solidFill>
            </a:rPr>
            <a:t>direct</a:t>
          </a:r>
          <a:r>
            <a:rPr lang="it-IT" sz="2000" i="1" u="sng" kern="1200" dirty="0">
              <a:solidFill>
                <a:schemeClr val="tx1"/>
              </a:solidFill>
            </a:rPr>
            <a:t> marketing): </a:t>
          </a:r>
          <a:r>
            <a:rPr lang="it-IT" sz="2000" kern="1200" dirty="0"/>
            <a:t>comunicazione diretta con i consumatori via posta (</a:t>
          </a:r>
          <a:r>
            <a:rPr lang="it-IT" sz="2000" kern="1200" dirty="0" err="1"/>
            <a:t>direct</a:t>
          </a:r>
          <a:r>
            <a:rPr lang="it-IT" sz="2000" kern="1200" dirty="0"/>
            <a:t> mail), via telefono (telemarketing), via cellulare (mobile marketing), via web (e-mailing). </a:t>
          </a:r>
          <a:endParaRPr lang="en-US" sz="2000" kern="1200" dirty="0"/>
        </a:p>
      </dsp:txBody>
      <dsp:txXfrm>
        <a:off x="59399" y="1894265"/>
        <a:ext cx="957486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2793F-A4E6-4A06-A353-7203F4F3BB6B}">
      <dsp:nvSpPr>
        <dsp:cNvPr id="0" name=""/>
        <dsp:cNvSpPr/>
      </dsp:nvSpPr>
      <dsp:spPr>
        <a:xfrm>
          <a:off x="1227" y="45694"/>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F94C2-EC3F-4BA4-BDF8-F79CB9F29CF0}">
      <dsp:nvSpPr>
        <dsp:cNvPr id="0" name=""/>
        <dsp:cNvSpPr/>
      </dsp:nvSpPr>
      <dsp:spPr>
        <a:xfrm>
          <a:off x="480082" y="500606"/>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i="1" u="sng" kern="1200" dirty="0">
              <a:solidFill>
                <a:schemeClr val="accent1"/>
              </a:solidFill>
            </a:rPr>
            <a:t>La vendita personale (personal selling): </a:t>
          </a:r>
          <a:r>
            <a:rPr lang="it-IT" sz="2100" kern="1200" dirty="0"/>
            <a:t>comunicazione orale mediante personale di vendita (forza vendita) con i potenziali acquirenti al fine di informarli sul prodotto e persuaderli all'acquisto. </a:t>
          </a:r>
          <a:endParaRPr lang="en-US" sz="2100" kern="1200" dirty="0"/>
        </a:p>
      </dsp:txBody>
      <dsp:txXfrm>
        <a:off x="560236" y="580760"/>
        <a:ext cx="4149382" cy="2576345"/>
      </dsp:txXfrm>
    </dsp:sp>
    <dsp:sp modelId="{EF12F1D1-FB22-4905-8B62-7E9227831F31}">
      <dsp:nvSpPr>
        <dsp:cNvPr id="0" name=""/>
        <dsp:cNvSpPr/>
      </dsp:nvSpPr>
      <dsp:spPr>
        <a:xfrm>
          <a:off x="5268627" y="45694"/>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5573F-C744-450D-B192-291825912BE6}">
      <dsp:nvSpPr>
        <dsp:cNvPr id="0" name=""/>
        <dsp:cNvSpPr/>
      </dsp:nvSpPr>
      <dsp:spPr>
        <a:xfrm>
          <a:off x="5747481" y="500606"/>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i="1" u="sng" kern="1200" dirty="0">
              <a:solidFill>
                <a:schemeClr val="accent1"/>
              </a:solidFill>
            </a:rPr>
            <a:t>Il marketing digitale: </a:t>
          </a:r>
          <a:r>
            <a:rPr lang="it-IT" sz="2100" kern="1200" dirty="0"/>
            <a:t>la distribuzione di prodotti, informazioni e benefici di comunicazione offerti ai consumatori e alle imprese attraverso le tecnologie digitali. Il marketing digitale sta crescendo rapidamente.</a:t>
          </a:r>
          <a:endParaRPr lang="en-US" sz="2100" kern="1200" dirty="0"/>
        </a:p>
      </dsp:txBody>
      <dsp:txXfrm>
        <a:off x="5827635" y="580760"/>
        <a:ext cx="4149382" cy="2576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C7B7A-D928-4146-9845-530DC827BC2F}">
      <dsp:nvSpPr>
        <dsp:cNvPr id="0" name=""/>
        <dsp:cNvSpPr/>
      </dsp:nvSpPr>
      <dsp:spPr>
        <a:xfrm>
          <a:off x="0" y="0"/>
          <a:ext cx="10518125" cy="493657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it-IT" sz="4700" kern="1200"/>
            <a:t>Per scegliere il mix di comunicazione si devono prendere in considerazione i cinque criteri seguenti.</a:t>
          </a:r>
          <a:endParaRPr lang="en-US" sz="4700" kern="1200"/>
        </a:p>
      </dsp:txBody>
      <dsp:txXfrm>
        <a:off x="0" y="0"/>
        <a:ext cx="10518125" cy="2665752"/>
      </dsp:txXfrm>
    </dsp:sp>
    <dsp:sp modelId="{BB0F9578-BF9D-4092-AF39-EE772F1AD422}">
      <dsp:nvSpPr>
        <dsp:cNvPr id="0" name=""/>
        <dsp:cNvSpPr/>
      </dsp:nvSpPr>
      <dsp:spPr>
        <a:xfrm>
          <a:off x="0" y="2567020"/>
          <a:ext cx="5259062" cy="227082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it-IT" sz="2000" i="1" u="sng" kern="1200" dirty="0">
              <a:solidFill>
                <a:schemeClr val="accent1"/>
              </a:solidFill>
            </a:rPr>
            <a:t>La disponibilità delle risorse e il costo degli strumenti di comunicazione. </a:t>
          </a:r>
          <a:r>
            <a:rPr lang="it-IT" sz="2000" kern="1200" dirty="0"/>
            <a:t>Condurre una campagna pubblicitaria nazionale può richiedere diversi milioni di euro. Se l'azienda non ha risorse sufficienti, può utilizzare strumenti più economici come il marketing diretto o le relazioni pubbliche.</a:t>
          </a:r>
          <a:endParaRPr lang="en-US" sz="2000" kern="1200" dirty="0"/>
        </a:p>
      </dsp:txBody>
      <dsp:txXfrm>
        <a:off x="0" y="2567020"/>
        <a:ext cx="5259062" cy="2270825"/>
      </dsp:txXfrm>
    </dsp:sp>
    <dsp:sp modelId="{C204FCF3-67C9-41DC-BD6C-F326844B5CBC}">
      <dsp:nvSpPr>
        <dsp:cNvPr id="0" name=""/>
        <dsp:cNvSpPr/>
      </dsp:nvSpPr>
      <dsp:spPr>
        <a:xfrm>
          <a:off x="5259062" y="2567020"/>
          <a:ext cx="5259062" cy="227082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it-IT" sz="2000" i="1" u="sng" kern="1200" dirty="0">
              <a:solidFill>
                <a:schemeClr val="accent1"/>
              </a:solidFill>
            </a:rPr>
            <a:t>La dimensione e la concentrazione del mercato. </a:t>
          </a:r>
          <a:r>
            <a:rPr lang="it-IT" sz="2000" kern="1200" dirty="0"/>
            <a:t>Se un mercato è piccolo e concentrato, la vendita personale può funzionare bene, ma in mercati di massa geograficamente dispersi, tale strumento di comunicazione non è redditizio. In tali circostanze, la pubblicità o il marketing diretto possono essere la scelta giusta.</a:t>
          </a:r>
          <a:endParaRPr lang="en-US" sz="2000" kern="1200" dirty="0"/>
        </a:p>
      </dsp:txBody>
      <dsp:txXfrm>
        <a:off x="5259062" y="2567020"/>
        <a:ext cx="5259062" cy="22708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1EF40-7E08-4814-B609-79BBD1E52480}">
      <dsp:nvSpPr>
        <dsp:cNvPr id="0" name=""/>
        <dsp:cNvSpPr/>
      </dsp:nvSpPr>
      <dsp:spPr>
        <a:xfrm>
          <a:off x="0" y="2155786"/>
          <a:ext cx="9144000" cy="14144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i="1" u="sng" kern="1200" dirty="0"/>
            <a:t>4. Le caratteristiche del prodotto</a:t>
          </a:r>
          <a:r>
            <a:rPr lang="it-IT" sz="2000" kern="1200" dirty="0"/>
            <a:t>. Le aziende che producono beni industriali tendono a spendere di più per la vendita personale che per la pubblicità, mentre le aziende di beni di consumo tendono a fare il contrario.</a:t>
          </a:r>
          <a:endParaRPr lang="en-US" sz="2000" kern="1200" dirty="0"/>
        </a:p>
      </dsp:txBody>
      <dsp:txXfrm>
        <a:off x="0" y="2155786"/>
        <a:ext cx="9144000" cy="1414429"/>
      </dsp:txXfrm>
    </dsp:sp>
    <dsp:sp modelId="{B7AC6566-E1F8-4357-A641-B8E5E1C7DDCD}">
      <dsp:nvSpPr>
        <dsp:cNvPr id="0" name=""/>
        <dsp:cNvSpPr/>
      </dsp:nvSpPr>
      <dsp:spPr>
        <a:xfrm rot="10800000">
          <a:off x="0" y="1610"/>
          <a:ext cx="9144000" cy="2175392"/>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i="1" u="sng" kern="1200"/>
            <a:t>3. I bisogni dei clienti in materia d'informazione. </a:t>
          </a:r>
          <a:r>
            <a:rPr lang="it-IT" sz="2000" kern="1200"/>
            <a:t>Se per vendere il prodotto ci vuole una complessa argomentazione tecnica, è meglio optare per la vendita personale. Se, invece, si vuole trasmettere una certa immagine di brand, è meglio scegliere la pubblicità.</a:t>
          </a:r>
          <a:endParaRPr lang="en-US" sz="2000" kern="1200"/>
        </a:p>
      </dsp:txBody>
      <dsp:txXfrm rot="10800000">
        <a:off x="0" y="1610"/>
        <a:ext cx="9144000" cy="1413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5F2B3-6D33-4003-9F58-A6C7EF1A2D45}">
      <dsp:nvSpPr>
        <dsp:cNvPr id="0" name=""/>
        <dsp:cNvSpPr/>
      </dsp:nvSpPr>
      <dsp:spPr>
        <a:xfrm>
          <a:off x="0" y="652496"/>
          <a:ext cx="10941483" cy="12046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FEF25-E6C9-4787-A40F-0B12C2C6CF2F}">
      <dsp:nvSpPr>
        <dsp:cNvPr id="0" name=""/>
        <dsp:cNvSpPr/>
      </dsp:nvSpPr>
      <dsp:spPr>
        <a:xfrm>
          <a:off x="364394" y="923533"/>
          <a:ext cx="662535" cy="66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F39795-6841-4EAE-8CED-BC848F1DF710}">
      <dsp:nvSpPr>
        <dsp:cNvPr id="0" name=""/>
        <dsp:cNvSpPr/>
      </dsp:nvSpPr>
      <dsp:spPr>
        <a:xfrm>
          <a:off x="1391323" y="652496"/>
          <a:ext cx="9550159" cy="120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88" tIns="127488" rIns="127488" bIns="127488" numCol="1" spcCol="1270" anchor="ctr" anchorCtr="0">
          <a:noAutofit/>
        </a:bodyPr>
        <a:lstStyle/>
        <a:p>
          <a:pPr marL="0" lvl="0" indent="0" algn="ctr" defTabSz="755650">
            <a:lnSpc>
              <a:spcPct val="90000"/>
            </a:lnSpc>
            <a:spcBef>
              <a:spcPct val="0"/>
            </a:spcBef>
            <a:spcAft>
              <a:spcPct val="35000"/>
            </a:spcAft>
            <a:buNone/>
          </a:pPr>
          <a:r>
            <a:rPr lang="it-IT" sz="1700" kern="1200" dirty="0"/>
            <a:t>I comunicatori devono capire il loro target prima di codificare i messaggi, per renderli credibili, altrimenti possono provocare reazioni d'incredulità e di rifiuto. In una situazione di vendita personale, il feedback che l'acquirente fornisce al venditore può essere immediato, come quando solleva obiezioni o quando invece si conclude una vendita. </a:t>
          </a:r>
          <a:endParaRPr lang="en-US" sz="1700" kern="1200" dirty="0"/>
        </a:p>
      </dsp:txBody>
      <dsp:txXfrm>
        <a:off x="1391323" y="652496"/>
        <a:ext cx="9550159" cy="1204609"/>
      </dsp:txXfrm>
    </dsp:sp>
    <dsp:sp modelId="{FBF998D4-57D7-48B5-BE82-57914FE29215}">
      <dsp:nvSpPr>
        <dsp:cNvPr id="0" name=""/>
        <dsp:cNvSpPr/>
      </dsp:nvSpPr>
      <dsp:spPr>
        <a:xfrm>
          <a:off x="0" y="2158258"/>
          <a:ext cx="10941483" cy="12046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2BD6D-350B-4F56-93F3-F6859544421A}">
      <dsp:nvSpPr>
        <dsp:cNvPr id="0" name=""/>
        <dsp:cNvSpPr/>
      </dsp:nvSpPr>
      <dsp:spPr>
        <a:xfrm>
          <a:off x="364394" y="2429295"/>
          <a:ext cx="662535" cy="66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593AEE-77AC-4BE0-80F4-6C5D0735B1D0}">
      <dsp:nvSpPr>
        <dsp:cNvPr id="0" name=""/>
        <dsp:cNvSpPr/>
      </dsp:nvSpPr>
      <dsp:spPr>
        <a:xfrm>
          <a:off x="1391323" y="2158258"/>
          <a:ext cx="9550159" cy="120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88" tIns="127488" rIns="127488" bIns="127488" numCol="1" spcCol="1270" anchor="ctr" anchorCtr="0">
          <a:noAutofit/>
        </a:bodyPr>
        <a:lstStyle/>
        <a:p>
          <a:pPr marL="0" lvl="0" indent="0" algn="ctr" defTabSz="755650">
            <a:lnSpc>
              <a:spcPct val="90000"/>
            </a:lnSpc>
            <a:spcBef>
              <a:spcPct val="0"/>
            </a:spcBef>
            <a:spcAft>
              <a:spcPct val="35000"/>
            </a:spcAft>
            <a:buNone/>
          </a:pPr>
          <a:r>
            <a:rPr lang="it-IT" sz="1700" kern="1200" dirty="0"/>
            <a:t>Per altri tipi di comunicazione, come la pubblicità e la promozione delle vendite, si può avere un feedback attraverso, per esempio, le ricerche di mercato, che stimano le reazioni agli annunci pubblicitari, e calcolando di quanto aumentano le vendite grazie agli incentivi promozionali.</a:t>
          </a:r>
          <a:endParaRPr lang="en-US" sz="1700" kern="1200" dirty="0"/>
        </a:p>
      </dsp:txBody>
      <dsp:txXfrm>
        <a:off x="1391323" y="2158258"/>
        <a:ext cx="9550159" cy="1204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B313-4782-4D51-B2F3-424540CB39BD}">
      <dsp:nvSpPr>
        <dsp:cNvPr id="0" name=""/>
        <dsp:cNvSpPr/>
      </dsp:nvSpPr>
      <dsp:spPr>
        <a:xfrm>
          <a:off x="0" y="1324431"/>
          <a:ext cx="6797675" cy="140692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Per molte piccole e medie imprese, la pianificazione delle comunicazioni di marketing implica non molto di più che la valutazione di quanto l'impresa possa permettersi di spendere e distribuire la spesa sui media selezionati. </a:t>
          </a:r>
          <a:endParaRPr lang="en-US" sz="2000" kern="1200" dirty="0"/>
        </a:p>
      </dsp:txBody>
      <dsp:txXfrm>
        <a:off x="68680" y="1393111"/>
        <a:ext cx="6660315" cy="1269564"/>
      </dsp:txXfrm>
    </dsp:sp>
    <dsp:sp modelId="{D4186989-88BE-4582-A170-5E23D4582B07}">
      <dsp:nvSpPr>
        <dsp:cNvPr id="0" name=""/>
        <dsp:cNvSpPr/>
      </dsp:nvSpPr>
      <dsp:spPr>
        <a:xfrm>
          <a:off x="0" y="2918556"/>
          <a:ext cx="6797675" cy="1406924"/>
        </a:xfrm>
        <a:prstGeom prst="roundRect">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Nelle organizzazioni complesse la situazione è molto differente. Infatti, le comunicazioni di marketing sono spesso pianificate con cura e valutate attentamente. Le varie fasi di questo processo sono delineate nella Figura seguente.</a:t>
          </a:r>
          <a:endParaRPr lang="en-US" sz="2000" kern="1200" dirty="0"/>
        </a:p>
      </dsp:txBody>
      <dsp:txXfrm>
        <a:off x="68680" y="2987236"/>
        <a:ext cx="6660315" cy="12695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3C92A-D373-4E30-B569-2D3007421DDD}">
      <dsp:nvSpPr>
        <dsp:cNvPr id="0" name=""/>
        <dsp:cNvSpPr/>
      </dsp:nvSpPr>
      <dsp:spPr>
        <a:xfrm>
          <a:off x="464707" y="2170069"/>
          <a:ext cx="942104" cy="9421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0C34C-6A9D-4245-8397-1CDA5E2107F2}">
      <dsp:nvSpPr>
        <dsp:cNvPr id="0" name=""/>
        <dsp:cNvSpPr/>
      </dsp:nvSpPr>
      <dsp:spPr>
        <a:xfrm>
          <a:off x="662549" y="2367911"/>
          <a:ext cx="546420" cy="546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6A746-5832-4C3B-B72A-C28DE1991ACA}">
      <dsp:nvSpPr>
        <dsp:cNvPr id="0" name=""/>
        <dsp:cNvSpPr/>
      </dsp:nvSpPr>
      <dsp:spPr>
        <a:xfrm>
          <a:off x="1608691" y="2170069"/>
          <a:ext cx="2220673" cy="94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it-IT" sz="1600" kern="1200" dirty="0"/>
            <a:t>Quello della pubblicità è un grandissimo business. Nel 2022 la spesa globale per la pubblicità è stata stimata pari a 781 miliardi di dollari</a:t>
          </a:r>
          <a:r>
            <a:rPr lang="it-IT" sz="1100" kern="1200" dirty="0"/>
            <a:t>. </a:t>
          </a:r>
          <a:endParaRPr lang="en-US" sz="1100" kern="1200" dirty="0"/>
        </a:p>
      </dsp:txBody>
      <dsp:txXfrm>
        <a:off x="1608691" y="2170069"/>
        <a:ext cx="2220673" cy="942104"/>
      </dsp:txXfrm>
    </dsp:sp>
    <dsp:sp modelId="{3C28557B-7E60-4797-8407-25EF69CB9D1A}">
      <dsp:nvSpPr>
        <dsp:cNvPr id="0" name=""/>
        <dsp:cNvSpPr/>
      </dsp:nvSpPr>
      <dsp:spPr>
        <a:xfrm>
          <a:off x="4216300" y="2170069"/>
          <a:ext cx="942104" cy="9421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30D6F-83BD-45A5-9081-2DC07A0AB71B}">
      <dsp:nvSpPr>
        <dsp:cNvPr id="0" name=""/>
        <dsp:cNvSpPr/>
      </dsp:nvSpPr>
      <dsp:spPr>
        <a:xfrm>
          <a:off x="4414142" y="2367911"/>
          <a:ext cx="546420" cy="546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E2BFB-4CF4-4046-837C-A6DCE98078AF}">
      <dsp:nvSpPr>
        <dsp:cNvPr id="0" name=""/>
        <dsp:cNvSpPr/>
      </dsp:nvSpPr>
      <dsp:spPr>
        <a:xfrm>
          <a:off x="5360284" y="2170069"/>
          <a:ext cx="2220673" cy="94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it-IT" sz="1600" kern="1200" dirty="0"/>
            <a:t>Cherubini ed Eminente definiscono la pubblicità come "ogni forma non personale di comunicazione di massa, a pagamento e con esplicita indicazione dell'inserzionista, volta a indurre, direttamente o indirettamente, ad azioni vantaggiose per l'inserzionista stesso". </a:t>
          </a:r>
          <a:endParaRPr lang="en-US" sz="1600" kern="1200" dirty="0"/>
        </a:p>
      </dsp:txBody>
      <dsp:txXfrm>
        <a:off x="5360284" y="2170069"/>
        <a:ext cx="2220673" cy="942104"/>
      </dsp:txXfrm>
    </dsp:sp>
    <dsp:sp modelId="{5AF89AD1-C0AF-4B19-A8AD-EE6EFC6AE38E}">
      <dsp:nvSpPr>
        <dsp:cNvPr id="0" name=""/>
        <dsp:cNvSpPr/>
      </dsp:nvSpPr>
      <dsp:spPr>
        <a:xfrm>
          <a:off x="7967893" y="2170069"/>
          <a:ext cx="942104" cy="9421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F31AE-1BDF-4D53-9745-AAA546BEDB66}">
      <dsp:nvSpPr>
        <dsp:cNvPr id="0" name=""/>
        <dsp:cNvSpPr/>
      </dsp:nvSpPr>
      <dsp:spPr>
        <a:xfrm>
          <a:off x="8165735" y="2367911"/>
          <a:ext cx="546420" cy="546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4D223-EC36-446D-88A4-3BCFC2112156}">
      <dsp:nvSpPr>
        <dsp:cNvPr id="0" name=""/>
        <dsp:cNvSpPr/>
      </dsp:nvSpPr>
      <dsp:spPr>
        <a:xfrm>
          <a:off x="9111877" y="2170069"/>
          <a:ext cx="2220673" cy="94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it-IT" sz="1600" kern="1200" dirty="0"/>
            <a:t>Da molto tempo si discute sui meccanismi di funzionamento della pubblicità. Finora, non esiste un'unica teoria in grado di spiegare detti meccanismi perché la pubblicità può avere diverse funzioni. </a:t>
          </a:r>
          <a:endParaRPr lang="en-US" sz="1600" kern="1200" dirty="0"/>
        </a:p>
      </dsp:txBody>
      <dsp:txXfrm>
        <a:off x="9111877" y="2170069"/>
        <a:ext cx="2220673" cy="9421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82986-1E0E-4B53-8E0F-7875ECE4516F}">
      <dsp:nvSpPr>
        <dsp:cNvPr id="0" name=""/>
        <dsp:cNvSpPr/>
      </dsp:nvSpPr>
      <dsp:spPr>
        <a:xfrm>
          <a:off x="0" y="753531"/>
          <a:ext cx="11122430" cy="1391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1D211-3FE5-4CD2-BDAD-02205836C27F}">
      <dsp:nvSpPr>
        <dsp:cNvPr id="0" name=""/>
        <dsp:cNvSpPr/>
      </dsp:nvSpPr>
      <dsp:spPr>
        <a:xfrm>
          <a:off x="420818" y="1066536"/>
          <a:ext cx="765124" cy="765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21928-9E68-4764-B2F0-4A3BC2F360E4}">
      <dsp:nvSpPr>
        <dsp:cNvPr id="0" name=""/>
        <dsp:cNvSpPr/>
      </dsp:nvSpPr>
      <dsp:spPr>
        <a:xfrm>
          <a:off x="1606760" y="753531"/>
          <a:ext cx="9515669" cy="139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ctr" defTabSz="755650">
            <a:lnSpc>
              <a:spcPct val="100000"/>
            </a:lnSpc>
            <a:spcBef>
              <a:spcPct val="0"/>
            </a:spcBef>
            <a:spcAft>
              <a:spcPct val="35000"/>
            </a:spcAft>
            <a:buNone/>
          </a:pPr>
          <a:r>
            <a:rPr lang="it-IT" sz="1700" kern="1200" dirty="0"/>
            <a:t>il processo di comunicazione integrata di marketing inizia con la definizione del target di riferimento. Una volta selezionato il target, si dovranno definire gli obiettivi di comunicazione. Sebbene la pubblicità sia essenzialmente uno strumento per stimolare le vendite e aumentare i profitti, comprenderne correttamente gli obiettivi di comunicazione ha un importante valore operativo. </a:t>
          </a:r>
          <a:endParaRPr lang="en-US" sz="1700" kern="1200" dirty="0"/>
        </a:p>
      </dsp:txBody>
      <dsp:txXfrm>
        <a:off x="1606760" y="753531"/>
        <a:ext cx="9515669" cy="1391134"/>
      </dsp:txXfrm>
    </dsp:sp>
    <dsp:sp modelId="{7BC04530-0311-4B57-9D0E-477B4D8BD493}">
      <dsp:nvSpPr>
        <dsp:cNvPr id="0" name=""/>
        <dsp:cNvSpPr/>
      </dsp:nvSpPr>
      <dsp:spPr>
        <a:xfrm>
          <a:off x="0" y="2492449"/>
          <a:ext cx="11122430" cy="1391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175706-8535-4735-AC9D-30FB444F61B7}">
      <dsp:nvSpPr>
        <dsp:cNvPr id="0" name=""/>
        <dsp:cNvSpPr/>
      </dsp:nvSpPr>
      <dsp:spPr>
        <a:xfrm>
          <a:off x="420818" y="2805455"/>
          <a:ext cx="765124" cy="765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4F6ED-40DE-46C8-8D6B-AA7A16372CCD}">
      <dsp:nvSpPr>
        <dsp:cNvPr id="0" name=""/>
        <dsp:cNvSpPr/>
      </dsp:nvSpPr>
      <dsp:spPr>
        <a:xfrm>
          <a:off x="1606760" y="2492449"/>
          <a:ext cx="9515669" cy="139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ctr" defTabSz="755650">
            <a:lnSpc>
              <a:spcPct val="100000"/>
            </a:lnSpc>
            <a:spcBef>
              <a:spcPct val="0"/>
            </a:spcBef>
            <a:spcAft>
              <a:spcPct val="35000"/>
            </a:spcAft>
            <a:buNone/>
          </a:pPr>
          <a:r>
            <a:rPr lang="it-IT" sz="1700" kern="1200" dirty="0"/>
            <a:t>La pubblicità, infatti, può avere diversi obiettivi di comunicazione. In primo luogo, può essere utilizzata per </a:t>
          </a:r>
          <a:r>
            <a:rPr lang="it-IT" sz="1700" i="1" u="sng" kern="1200" dirty="0">
              <a:solidFill>
                <a:schemeClr val="accent1"/>
              </a:solidFill>
            </a:rPr>
            <a:t>creare consapevolezza </a:t>
          </a:r>
          <a:r>
            <a:rPr lang="it-IT" sz="1700" kern="1200" dirty="0"/>
            <a:t>riguardo a un marchio (brand </a:t>
          </a:r>
          <a:r>
            <a:rPr lang="it-IT" sz="1700" kern="1200" dirty="0" err="1"/>
            <a:t>awareness</a:t>
          </a:r>
          <a:r>
            <a:rPr lang="it-IT" sz="1700" kern="1200" dirty="0"/>
            <a:t>), o per risolvere un problema con cui deve confrontarsi l'azienda. In particolare, creare consapevolezza è fondamentale quando si lancia un nuovo prodotto o quando l'impresa entra in un nuovo mercato. </a:t>
          </a:r>
          <a:endParaRPr lang="en-US" sz="1700" kern="1200" dirty="0"/>
        </a:p>
      </dsp:txBody>
      <dsp:txXfrm>
        <a:off x="1606760" y="2492449"/>
        <a:ext cx="9515669" cy="13911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547F4-E5BE-4D61-861B-3DA92BD4C57F}" type="datetimeFigureOut">
              <a:rPr lang="it-IT" smtClean="0"/>
              <a:t>04/04/2025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D4E3-2B85-4A09-B539-0C3F43B450A8}" type="slidenum">
              <a:rPr lang="it-IT" smtClean="0"/>
              <a:t>‹N›</a:t>
            </a:fld>
            <a:endParaRPr lang="it-IT"/>
          </a:p>
        </p:txBody>
      </p:sp>
    </p:spTree>
    <p:extLst>
      <p:ext uri="{BB962C8B-B14F-4D97-AF65-F5344CB8AC3E}">
        <p14:creationId xmlns:p14="http://schemas.microsoft.com/office/powerpoint/2010/main" val="249450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04/04/2025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04/04/2025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04/04/2025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04/04/2025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04/04/2025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04/04/2025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04/04/2025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04/04/2025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FCAA5CE-A4AF-3E24-3459-D348C18AC3C7}"/>
              </a:ext>
            </a:extLst>
          </p:cNvPr>
          <p:cNvSpPr txBox="1">
            <a:spLocks noGrp="1"/>
          </p:cNvSpPr>
          <p:nvPr>
            <p:ph type="ctrTitle"/>
          </p:nvPr>
        </p:nvSpPr>
        <p:spPr>
          <a:xfrm>
            <a:off x="1231692" y="1541029"/>
            <a:ext cx="10058400" cy="2294474"/>
          </a:xfrm>
          <a:prstGeom prst="rect">
            <a:avLst/>
          </a:prstGeom>
          <a:noFill/>
        </p:spPr>
        <p:txBody>
          <a:bodyPr wrap="square" rtlCol="0">
            <a:spAutoFit/>
          </a:bodyPr>
          <a:lstStyle/>
          <a:p>
            <a:pPr algn="l"/>
            <a:r>
              <a:rPr lang="it-IT" sz="4800" b="1" i="0" u="none" strike="noStrike" baseline="0" dirty="0">
                <a:solidFill>
                  <a:srgbClr val="FF0000"/>
                </a:solidFill>
                <a:latin typeface="ProximaNova-Bold" panose="02000506030000020004" pitchFamily="50" charset="0"/>
              </a:rPr>
              <a:t>Capitolo 11</a:t>
            </a:r>
          </a:p>
          <a:p>
            <a:pPr algn="l"/>
            <a:endParaRPr lang="it-IT" sz="4000" b="1" i="0" u="none" strike="noStrike" baseline="0" dirty="0">
              <a:solidFill>
                <a:srgbClr val="FF0000"/>
              </a:solidFill>
              <a:latin typeface="ProximaNova-Bold" panose="02000506030000020004" pitchFamily="50" charset="0"/>
            </a:endParaRPr>
          </a:p>
          <a:p>
            <a:pPr algn="l"/>
            <a:r>
              <a:rPr lang="it-IT" sz="4000" b="1" dirty="0">
                <a:solidFill>
                  <a:srgbClr val="FF0000"/>
                </a:solidFill>
                <a:latin typeface="ProximaNova-Bold" panose="02000506030000020004" pitchFamily="50" charset="0"/>
              </a:rPr>
              <a:t>La comunicazione integrata di marketing 1: gli strumenti di comunicazione di massa</a:t>
            </a:r>
            <a:endParaRPr lang="it-IT" sz="4000" dirty="0">
              <a:solidFill>
                <a:srgbClr val="FF0000"/>
              </a:solidFill>
            </a:endParaRPr>
          </a:p>
        </p:txBody>
      </p:sp>
      <p:pic>
        <p:nvPicPr>
          <p:cNvPr id="5" name="Immagine 4">
            <a:extLst>
              <a:ext uri="{FF2B5EF4-FFF2-40B4-BE49-F238E27FC236}">
                <a16:creationId xmlns:a16="http://schemas.microsoft.com/office/drawing/2014/main" id="{3C78D28A-5627-E95B-16A4-AAF49AC5B6F6}"/>
              </a:ext>
            </a:extLst>
          </p:cNvPr>
          <p:cNvPicPr>
            <a:picLocks noChangeAspect="1"/>
          </p:cNvPicPr>
          <p:nvPr/>
        </p:nvPicPr>
        <p:blipFill>
          <a:blip r:embed="rId2"/>
          <a:stretch>
            <a:fillRect/>
          </a:stretch>
        </p:blipFill>
        <p:spPr>
          <a:xfrm>
            <a:off x="10717966" y="0"/>
            <a:ext cx="1473261" cy="2052423"/>
          </a:xfrm>
          <a:prstGeom prst="rect">
            <a:avLst/>
          </a:prstGeom>
        </p:spPr>
      </p:pic>
    </p:spTree>
    <p:extLst>
      <p:ext uri="{BB962C8B-B14F-4D97-AF65-F5344CB8AC3E}">
        <p14:creationId xmlns:p14="http://schemas.microsoft.com/office/powerpoint/2010/main" val="4097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83B1BB87-6804-059D-D423-20C292987C1F}"/>
              </a:ext>
            </a:extLst>
          </p:cNvPr>
          <p:cNvGraphicFramePr/>
          <p:nvPr>
            <p:extLst>
              <p:ext uri="{D42A27DB-BD31-4B8C-83A1-F6EECF244321}">
                <p14:modId xmlns:p14="http://schemas.microsoft.com/office/powerpoint/2010/main" val="3845011322"/>
              </p:ext>
            </p:extLst>
          </p:nvPr>
        </p:nvGraphicFramePr>
        <p:xfrm>
          <a:off x="836937" y="699723"/>
          <a:ext cx="10518125" cy="493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84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B68FD1DE-1D84-1F03-0D0C-1CFECEDF67FD}"/>
              </a:ext>
            </a:extLst>
          </p:cNvPr>
          <p:cNvGraphicFramePr/>
          <p:nvPr>
            <p:extLst>
              <p:ext uri="{D42A27DB-BD31-4B8C-83A1-F6EECF244321}">
                <p14:modId xmlns:p14="http://schemas.microsoft.com/office/powerpoint/2010/main" val="624025989"/>
              </p:ext>
            </p:extLst>
          </p:nvPr>
        </p:nvGraphicFramePr>
        <p:xfrm>
          <a:off x="1524000" y="1374247"/>
          <a:ext cx="9144000" cy="3571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577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810464C-BD3A-6CBD-490B-85BCAC2463AC}"/>
              </a:ext>
            </a:extLst>
          </p:cNvPr>
          <p:cNvSpPr txBox="1"/>
          <p:nvPr/>
        </p:nvSpPr>
        <p:spPr>
          <a:xfrm>
            <a:off x="2265218" y="1651568"/>
            <a:ext cx="7661564" cy="2862322"/>
          </a:xfrm>
          <a:prstGeom prst="rect">
            <a:avLst/>
          </a:prstGeom>
          <a:noFill/>
        </p:spPr>
        <p:txBody>
          <a:bodyPr wrap="square">
            <a:spAutoFit/>
          </a:bodyPr>
          <a:lstStyle/>
          <a:p>
            <a:pPr algn="ctr"/>
            <a:endParaRPr lang="it-IT" dirty="0"/>
          </a:p>
          <a:p>
            <a:pPr algn="ctr"/>
            <a:r>
              <a:rPr lang="it-IT" i="1" u="sng" dirty="0">
                <a:solidFill>
                  <a:schemeClr val="accent1"/>
                </a:solidFill>
              </a:rPr>
              <a:t>5. Strategie </a:t>
            </a:r>
            <a:r>
              <a:rPr lang="it-IT" i="1" u="sng" dirty="0" err="1">
                <a:solidFill>
                  <a:schemeClr val="accent1"/>
                </a:solidFill>
              </a:rPr>
              <a:t>push</a:t>
            </a:r>
            <a:r>
              <a:rPr lang="it-IT" i="1" u="sng" dirty="0">
                <a:solidFill>
                  <a:schemeClr val="accent1"/>
                </a:solidFill>
              </a:rPr>
              <a:t> versus strategie pull. </a:t>
            </a:r>
            <a:r>
              <a:rPr lang="it-IT" dirty="0"/>
              <a:t>Riprendendo </a:t>
            </a:r>
            <a:r>
              <a:rPr lang="it-IT" dirty="0" err="1"/>
              <a:t>Kotler</a:t>
            </a:r>
            <a:r>
              <a:rPr lang="it-IT" dirty="0"/>
              <a:t> et al., una </a:t>
            </a:r>
            <a:r>
              <a:rPr lang="it-IT" b="1" i="1" dirty="0"/>
              <a:t>strategia </a:t>
            </a:r>
            <a:r>
              <a:rPr lang="it-IT" b="1" i="1" dirty="0" err="1"/>
              <a:t>push</a:t>
            </a:r>
            <a:r>
              <a:rPr lang="it-IT" b="1" i="1" dirty="0"/>
              <a:t> </a:t>
            </a:r>
            <a:r>
              <a:rPr lang="it-IT" dirty="0"/>
              <a:t>si serve della forza vendita del produttore, utilizza promozioni commerciali o altri mezzi per convincere gli intermediari commerciali a trattare il prodotto, motivandoli a promuoverlo e venderlo al consumatore finale; </a:t>
            </a:r>
          </a:p>
          <a:p>
            <a:pPr algn="ctr"/>
            <a:r>
              <a:rPr lang="it-IT" dirty="0"/>
              <a:t>una </a:t>
            </a:r>
            <a:r>
              <a:rPr lang="it-IT" b="1" i="1" dirty="0"/>
              <a:t>strategia pull, </a:t>
            </a:r>
            <a:r>
              <a:rPr lang="it-IT" dirty="0"/>
              <a:t>invece, prevede che il produttore ricorra alla pubblicità, alla promozione e ad altre forme di comunicazione per portare i consumatori stessi (o gli utilizzatori finali in generale) a richiedere il prodotto agli intermediari, che saranno così motivati a ordinarlo per attrarre i consumatori nei propri punti vendita.</a:t>
            </a:r>
          </a:p>
        </p:txBody>
      </p:sp>
    </p:spTree>
    <p:extLst>
      <p:ext uri="{BB962C8B-B14F-4D97-AF65-F5344CB8AC3E}">
        <p14:creationId xmlns:p14="http://schemas.microsoft.com/office/powerpoint/2010/main" val="184239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857F225-8A31-4146-5158-7334ECB3BE68}"/>
              </a:ext>
            </a:extLst>
          </p:cNvPr>
          <p:cNvSpPr txBox="1"/>
          <p:nvPr/>
        </p:nvSpPr>
        <p:spPr>
          <a:xfrm>
            <a:off x="709416" y="691547"/>
            <a:ext cx="5478451" cy="5078313"/>
          </a:xfrm>
          <a:prstGeom prst="rect">
            <a:avLst/>
          </a:prstGeom>
          <a:noFill/>
        </p:spPr>
        <p:txBody>
          <a:bodyPr wrap="square">
            <a:spAutoFit/>
          </a:bodyPr>
          <a:lstStyle/>
          <a:p>
            <a:pPr algn="ctr"/>
            <a:r>
              <a:rPr lang="it-IT" dirty="0"/>
              <a:t>Parallelamente alla crescita della gamma degli strumenti di comunicazione, aumenta la necessità di coordinare i messaggi e la loro esecuzione. Questo problema è spesso esacerbato dalla mancanza di coordinamento fra dipartimenti dell'impresa essendo, per esempio, la pubblicità controllata dal dipartimento pubblicità, mentre le strategie di vendita personale fanno capo al reparto vendite. </a:t>
            </a:r>
          </a:p>
          <a:p>
            <a:pPr algn="ctr"/>
            <a:endParaRPr lang="it-IT" dirty="0"/>
          </a:p>
          <a:p>
            <a:pPr algn="ctr"/>
            <a:r>
              <a:rPr lang="it-IT" dirty="0"/>
              <a:t>Ciò ha portato sempre più imprese ad adottare la Comunicazione Integrata di Marketing (CIM), che è stata definita dall'American Marketing Association come </a:t>
            </a:r>
          </a:p>
          <a:p>
            <a:pPr algn="ctr"/>
            <a:endParaRPr lang="it-IT" dirty="0"/>
          </a:p>
          <a:p>
            <a:pPr algn="ctr"/>
            <a:r>
              <a:rPr lang="it-IT" dirty="0"/>
              <a:t>"</a:t>
            </a:r>
            <a:r>
              <a:rPr lang="it-IT" i="1" dirty="0"/>
              <a:t>un processo di pianificazione volto a garantire che tutti i contatti che un cliente o un potenziale cliente ha con la marca, un prodotto, un servizio o un'organizzazione abbiano rilevanza per il cliente stesso e siano omogenei nel tempo".</a:t>
            </a:r>
          </a:p>
        </p:txBody>
      </p:sp>
      <p:pic>
        <p:nvPicPr>
          <p:cNvPr id="1026" name="Picture 2">
            <a:extLst>
              <a:ext uri="{FF2B5EF4-FFF2-40B4-BE49-F238E27FC236}">
                <a16:creationId xmlns:a16="http://schemas.microsoft.com/office/drawing/2014/main" id="{8A4819C7-678B-7E0A-5D14-9BD5912EAC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34" r="4354"/>
          <a:stretch/>
        </p:blipFill>
        <p:spPr bwMode="auto">
          <a:xfrm>
            <a:off x="6548432" y="1409725"/>
            <a:ext cx="4680815" cy="364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0E601D8-BCF7-C2EB-9199-F7D8D3746FD6}"/>
              </a:ext>
            </a:extLst>
          </p:cNvPr>
          <p:cNvSpPr txBox="1"/>
          <p:nvPr/>
        </p:nvSpPr>
        <p:spPr>
          <a:xfrm>
            <a:off x="1966720" y="780595"/>
            <a:ext cx="8258558" cy="400110"/>
          </a:xfrm>
          <a:prstGeom prst="rect">
            <a:avLst/>
          </a:prstGeom>
          <a:noFill/>
        </p:spPr>
        <p:txBody>
          <a:bodyPr wrap="square">
            <a:spAutoFit/>
          </a:bodyPr>
          <a:lstStyle/>
          <a:p>
            <a:pPr algn="ctr"/>
            <a:r>
              <a:rPr lang="it-IT" sz="2000" dirty="0"/>
              <a:t>La Figura illustra il modello tradizionale del processo di comunicazione.</a:t>
            </a:r>
          </a:p>
        </p:txBody>
      </p:sp>
      <p:pic>
        <p:nvPicPr>
          <p:cNvPr id="4" name="Picture 3">
            <a:extLst>
              <a:ext uri="{FF2B5EF4-FFF2-40B4-BE49-F238E27FC236}">
                <a16:creationId xmlns:a16="http://schemas.microsoft.com/office/drawing/2014/main" id="{5D124904-74BA-1130-F242-9AF52D0D13FF}"/>
              </a:ext>
            </a:extLst>
          </p:cNvPr>
          <p:cNvPicPr>
            <a:picLocks noChangeAspect="1"/>
          </p:cNvPicPr>
          <p:nvPr/>
        </p:nvPicPr>
        <p:blipFill>
          <a:blip r:embed="rId2"/>
          <a:stretch>
            <a:fillRect/>
          </a:stretch>
        </p:blipFill>
        <p:spPr>
          <a:xfrm>
            <a:off x="531487" y="1884989"/>
            <a:ext cx="11129025" cy="3823084"/>
          </a:xfrm>
          <a:prstGeom prst="rect">
            <a:avLst/>
          </a:prstGeom>
        </p:spPr>
      </p:pic>
    </p:spTree>
    <p:extLst>
      <p:ext uri="{BB962C8B-B14F-4D97-AF65-F5344CB8AC3E}">
        <p14:creationId xmlns:p14="http://schemas.microsoft.com/office/powerpoint/2010/main" val="380431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0FBC095-3608-E1DF-6595-4D5301612A54}"/>
              </a:ext>
            </a:extLst>
          </p:cNvPr>
          <p:cNvSpPr txBox="1"/>
          <p:nvPr/>
        </p:nvSpPr>
        <p:spPr>
          <a:xfrm>
            <a:off x="546226" y="1393812"/>
            <a:ext cx="6456218" cy="3693319"/>
          </a:xfrm>
          <a:prstGeom prst="rect">
            <a:avLst/>
          </a:prstGeom>
          <a:noFill/>
        </p:spPr>
        <p:txBody>
          <a:bodyPr wrap="square">
            <a:spAutoFit/>
          </a:bodyPr>
          <a:lstStyle/>
          <a:p>
            <a:pPr algn="ctr"/>
            <a:r>
              <a:rPr lang="it-IT" i="1" u="sng" dirty="0">
                <a:solidFill>
                  <a:schemeClr val="accent1"/>
                </a:solidFill>
              </a:rPr>
              <a:t>La fonte </a:t>
            </a:r>
            <a:r>
              <a:rPr lang="it-IT" dirty="0"/>
              <a:t>(o il comunicatore) codifica un messaggio, traducendo l'idea da comunicare in un simbolo costituito da parole o immagini, come un annuncio pubblicitario. Il messaggio viene trasmesso attraverso i media, come la televisione o internet, ovvero attraverso gli strumenti selezionati per la loro capacità di raggiungere il pubblico target nel modo desiderato. Il "rumore" - le distrazioni e le distorsioni durante il processo di comunicazione - può ostacolare la trasmissione del messaggio. La grande quantità di messaggi che un consumatore riceve quotidianamente rende sempre più difficile, per gli addetti al marketing, imporsi sul rumore. Quando un ricevente vede o ascolta il messaggio, lo decodifica. </a:t>
            </a:r>
            <a:r>
              <a:rPr lang="it-IT" i="1" u="sng" dirty="0">
                <a:solidFill>
                  <a:schemeClr val="accent1"/>
                </a:solidFill>
              </a:rPr>
              <a:t>La decodifica </a:t>
            </a:r>
            <a:r>
              <a:rPr lang="it-IT" dirty="0"/>
              <a:t>è il processo mediante il quale il ricevente interpreta i simboli trasmessi dalla fonte. </a:t>
            </a:r>
          </a:p>
        </p:txBody>
      </p:sp>
      <p:pic>
        <p:nvPicPr>
          <p:cNvPr id="3074" name="Picture 2">
            <a:extLst>
              <a:ext uri="{FF2B5EF4-FFF2-40B4-BE49-F238E27FC236}">
                <a16:creationId xmlns:a16="http://schemas.microsoft.com/office/drawing/2014/main" id="{A161D61A-0D6B-4FC7-45DB-96A66AE98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444" y="1393812"/>
            <a:ext cx="5032366" cy="355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8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762D87F3-1863-98CD-DC6D-81B22AD6D7C1}"/>
              </a:ext>
            </a:extLst>
          </p:cNvPr>
          <p:cNvGraphicFramePr/>
          <p:nvPr>
            <p:extLst>
              <p:ext uri="{D42A27DB-BD31-4B8C-83A1-F6EECF244321}">
                <p14:modId xmlns:p14="http://schemas.microsoft.com/office/powerpoint/2010/main" val="2405297277"/>
              </p:ext>
            </p:extLst>
          </p:nvPr>
        </p:nvGraphicFramePr>
        <p:xfrm>
          <a:off x="625258" y="1069254"/>
          <a:ext cx="10941483" cy="4015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47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90FE092D-DF9F-3B3C-F0B1-C2885F2E59F3}"/>
              </a:ext>
            </a:extLst>
          </p:cNvPr>
          <p:cNvSpPr>
            <a:spLocks noGrp="1"/>
          </p:cNvSpPr>
          <p:nvPr>
            <p:ph type="title"/>
          </p:nvPr>
        </p:nvSpPr>
        <p:spPr>
          <a:xfrm>
            <a:off x="492370" y="516835"/>
            <a:ext cx="3084844" cy="5772840"/>
          </a:xfrm>
        </p:spPr>
        <p:txBody>
          <a:bodyPr anchor="ctr">
            <a:normAutofit/>
          </a:bodyPr>
          <a:lstStyle/>
          <a:p>
            <a:pPr algn="ctr"/>
            <a:r>
              <a:rPr lang="it-IT" sz="4400" b="1" i="1" dirty="0">
                <a:solidFill>
                  <a:srgbClr val="FFFFFF"/>
                </a:solidFill>
              </a:rPr>
              <a:t>Le fasi dello sviluppo di una campagna di comunicazione integrata</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2F09F6D3-77E7-E6C4-CF32-DF8B87DE793B}"/>
              </a:ext>
            </a:extLst>
          </p:cNvPr>
          <p:cNvGraphicFramePr>
            <a:graphicFrameLocks noGrp="1"/>
          </p:cNvGraphicFramePr>
          <p:nvPr>
            <p:ph idx="1"/>
            <p:extLst>
              <p:ext uri="{D42A27DB-BD31-4B8C-83A1-F6EECF244321}">
                <p14:modId xmlns:p14="http://schemas.microsoft.com/office/powerpoint/2010/main" val="21814877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29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EB51954-CD23-F68D-8DA7-651BDEBFEB8B}"/>
              </a:ext>
            </a:extLst>
          </p:cNvPr>
          <p:cNvPicPr>
            <a:picLocks noChangeAspect="1"/>
          </p:cNvPicPr>
          <p:nvPr/>
        </p:nvPicPr>
        <p:blipFill>
          <a:blip r:embed="rId2"/>
          <a:stretch>
            <a:fillRect/>
          </a:stretch>
        </p:blipFill>
        <p:spPr>
          <a:xfrm>
            <a:off x="3832773" y="324093"/>
            <a:ext cx="4526454" cy="5912103"/>
          </a:xfrm>
          <a:prstGeom prst="rect">
            <a:avLst/>
          </a:prstGeom>
        </p:spPr>
      </p:pic>
    </p:spTree>
    <p:extLst>
      <p:ext uri="{BB962C8B-B14F-4D97-AF65-F5344CB8AC3E}">
        <p14:creationId xmlns:p14="http://schemas.microsoft.com/office/powerpoint/2010/main" val="219560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F757A-42D3-66B6-259D-580D7F016560}"/>
              </a:ext>
            </a:extLst>
          </p:cNvPr>
          <p:cNvSpPr txBox="1"/>
          <p:nvPr/>
        </p:nvSpPr>
        <p:spPr>
          <a:xfrm>
            <a:off x="1835727" y="1416132"/>
            <a:ext cx="8520545" cy="3693319"/>
          </a:xfrm>
          <a:prstGeom prst="rect">
            <a:avLst/>
          </a:prstGeom>
          <a:noFill/>
        </p:spPr>
        <p:txBody>
          <a:bodyPr wrap="square">
            <a:spAutoFit/>
          </a:bodyPr>
          <a:lstStyle/>
          <a:p>
            <a:pPr algn="ctr"/>
            <a:r>
              <a:rPr lang="it-IT" dirty="0"/>
              <a:t>Il processo inizia esaminando la strategia di marketing complessiva dell'azienda, la sua strategia di posizionamento e il suo </a:t>
            </a:r>
            <a:r>
              <a:rPr lang="it-IT" b="1" i="1" dirty="0"/>
              <a:t>pubblico target. </a:t>
            </a:r>
          </a:p>
          <a:p>
            <a:pPr algn="ctr"/>
            <a:endParaRPr lang="it-IT" b="1" i="1" dirty="0"/>
          </a:p>
          <a:p>
            <a:pPr algn="ctr"/>
            <a:r>
              <a:rPr lang="it-IT" i="1" u="sng" dirty="0">
                <a:solidFill>
                  <a:schemeClr val="accent1"/>
                </a:solidFill>
              </a:rPr>
              <a:t>Quale obiettivo cerca di raggiungere l'impresa nel mercato e quale ruolo possono avere le comunicazioni di marketing? </a:t>
            </a:r>
          </a:p>
          <a:p>
            <a:pPr algn="ctr"/>
            <a:endParaRPr lang="it-IT" i="1" u="sng" dirty="0">
              <a:solidFill>
                <a:schemeClr val="accent1"/>
              </a:solidFill>
            </a:endParaRPr>
          </a:p>
          <a:p>
            <a:pPr algn="ctr"/>
            <a:r>
              <a:rPr lang="it-IT" dirty="0"/>
              <a:t>Se, per esempio, l'azienda cerca di riposizionare un brand o di modificare l'atteggiamento dei consumatori, la pubblicità può avere un ruolo importante, ma deve essere integrata con gli altri elementi del mix di marketing. Si sottolinea come gli obiettivi non solo debbano essere individuati, ma anche quantificati. </a:t>
            </a:r>
            <a:r>
              <a:rPr lang="it-IT" i="1" dirty="0"/>
              <a:t>Per esempio</a:t>
            </a:r>
            <a:r>
              <a:rPr lang="it-IT" dirty="0"/>
              <a:t>, l'obiettivo può essere relativo all'aumento delle vendite di un certo importo, oppure l'impresa può puntare ad aumentare di una determinata percentuale la notorietà del brand (</a:t>
            </a:r>
            <a:r>
              <a:rPr lang="it-IT" i="1" dirty="0"/>
              <a:t>brand </a:t>
            </a:r>
            <a:r>
              <a:rPr lang="it-IT" i="1" dirty="0" err="1"/>
              <a:t>awareness</a:t>
            </a:r>
            <a:r>
              <a:rPr lang="it-IT" dirty="0"/>
              <a:t>) nel mercato dei giovani. </a:t>
            </a:r>
          </a:p>
        </p:txBody>
      </p:sp>
    </p:spTree>
    <p:extLst>
      <p:ext uri="{BB962C8B-B14F-4D97-AF65-F5344CB8AC3E}">
        <p14:creationId xmlns:p14="http://schemas.microsoft.com/office/powerpoint/2010/main" val="271380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0DF7D-911E-4E4E-7AE2-F3AA490E5984}"/>
              </a:ext>
            </a:extLst>
          </p:cNvPr>
          <p:cNvPicPr>
            <a:picLocks noChangeAspect="1"/>
          </p:cNvPicPr>
          <p:nvPr/>
        </p:nvPicPr>
        <p:blipFill>
          <a:blip r:embed="rId2"/>
          <a:srcRect l="19967" r="41926"/>
          <a:stretch/>
        </p:blipFill>
        <p:spPr>
          <a:xfrm>
            <a:off x="20" y="-12128"/>
            <a:ext cx="4654276" cy="6870127"/>
          </a:xfrm>
          <a:prstGeom prst="rect">
            <a:avLst/>
          </a:prstGeom>
        </p:spPr>
      </p:pic>
      <p:sp>
        <p:nvSpPr>
          <p:cNvPr id="3" name="CasellaDiTesto 2">
            <a:extLst>
              <a:ext uri="{FF2B5EF4-FFF2-40B4-BE49-F238E27FC236}">
                <a16:creationId xmlns:a16="http://schemas.microsoft.com/office/drawing/2014/main" id="{598F3A8E-0BCA-A381-DE46-306370FC1442}"/>
              </a:ext>
            </a:extLst>
          </p:cNvPr>
          <p:cNvSpPr txBox="1"/>
          <p:nvPr/>
        </p:nvSpPr>
        <p:spPr>
          <a:xfrm>
            <a:off x="5151621" y="1299504"/>
            <a:ext cx="6368142" cy="3670180"/>
          </a:xfrm>
          <a:prstGeom prst="rect">
            <a:avLst/>
          </a:prstGeom>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Oltre</a:t>
            </a:r>
            <a:r>
              <a:rPr lang="en-US" dirty="0">
                <a:solidFill>
                  <a:schemeClr val="tx1">
                    <a:lumMod val="75000"/>
                    <a:lumOff val="25000"/>
                  </a:schemeClr>
                </a:solidFill>
              </a:rPr>
              <a:t> a </a:t>
            </a:r>
            <a:r>
              <a:rPr lang="en-US" dirty="0" err="1">
                <a:solidFill>
                  <a:schemeClr val="tx1">
                    <a:lumMod val="75000"/>
                    <a:lumOff val="25000"/>
                  </a:schemeClr>
                </a:solidFill>
              </a:rPr>
              <a:t>decidere</a:t>
            </a:r>
            <a:r>
              <a:rPr lang="en-US" dirty="0">
                <a:solidFill>
                  <a:schemeClr val="tx1">
                    <a:lumMod val="75000"/>
                    <a:lumOff val="25000"/>
                  </a:schemeClr>
                </a:solidFill>
              </a:rPr>
              <a:t> quale forma di </a:t>
            </a:r>
            <a:r>
              <a:rPr lang="en-US" dirty="0" err="1">
                <a:solidFill>
                  <a:schemeClr val="tx1">
                    <a:lumMod val="75000"/>
                    <a:lumOff val="25000"/>
                  </a:schemeClr>
                </a:solidFill>
              </a:rPr>
              <a:t>valore</a:t>
            </a:r>
            <a:r>
              <a:rPr lang="en-US" dirty="0">
                <a:solidFill>
                  <a:schemeClr val="tx1">
                    <a:lumMod val="75000"/>
                    <a:lumOff val="25000"/>
                  </a:schemeClr>
                </a:solidFill>
              </a:rPr>
              <a:t> </a:t>
            </a:r>
            <a:r>
              <a:rPr lang="en-US" dirty="0" err="1">
                <a:solidFill>
                  <a:schemeClr val="tx1">
                    <a:lumMod val="75000"/>
                    <a:lumOff val="25000"/>
                  </a:schemeClr>
                </a:solidFill>
              </a:rPr>
              <a:t>proporre</a:t>
            </a:r>
            <a:r>
              <a:rPr lang="en-US" dirty="0">
                <a:solidFill>
                  <a:schemeClr val="tx1">
                    <a:lumMod val="75000"/>
                    <a:lumOff val="25000"/>
                  </a:schemeClr>
                </a:solidFill>
              </a:rPr>
              <a:t> ai </a:t>
            </a:r>
            <a:r>
              <a:rPr lang="en-US" dirty="0" err="1">
                <a:solidFill>
                  <a:schemeClr val="tx1">
                    <a:lumMod val="75000"/>
                    <a:lumOff val="25000"/>
                  </a:schemeClr>
                </a:solidFill>
              </a:rPr>
              <a:t>propri</a:t>
            </a:r>
            <a:r>
              <a:rPr lang="en-US" dirty="0">
                <a:solidFill>
                  <a:schemeClr val="tx1">
                    <a:lumMod val="75000"/>
                    <a:lumOff val="25000"/>
                  </a:schemeClr>
                </a:solidFill>
              </a:rPr>
              <a:t> </a:t>
            </a:r>
            <a:r>
              <a:rPr lang="en-US" dirty="0" err="1">
                <a:solidFill>
                  <a:schemeClr val="tx1">
                    <a:lumMod val="75000"/>
                    <a:lumOff val="25000"/>
                  </a:schemeClr>
                </a:solidFill>
              </a:rPr>
              <a:t>clienti</a:t>
            </a:r>
            <a:r>
              <a:rPr lang="en-US" dirty="0">
                <a:solidFill>
                  <a:schemeClr val="tx1">
                    <a:lumMod val="75000"/>
                    <a:lumOff val="25000"/>
                  </a:schemeClr>
                </a:solidFill>
              </a:rPr>
              <a:t>, </a:t>
            </a:r>
            <a:r>
              <a:rPr lang="en-US" dirty="0" err="1">
                <a:solidFill>
                  <a:schemeClr val="tx1">
                    <a:lumMod val="75000"/>
                    <a:lumOff val="25000"/>
                  </a:schemeClr>
                </a:solidFill>
              </a:rPr>
              <a:t>un’impresa</a:t>
            </a:r>
            <a:r>
              <a:rPr lang="en-US" dirty="0">
                <a:solidFill>
                  <a:schemeClr val="tx1">
                    <a:lumMod val="75000"/>
                    <a:lumOff val="25000"/>
                  </a:schemeClr>
                </a:solidFill>
              </a:rPr>
              <a:t> </a:t>
            </a:r>
            <a:r>
              <a:rPr lang="en-US" dirty="0" err="1">
                <a:solidFill>
                  <a:schemeClr val="tx1">
                    <a:lumMod val="75000"/>
                    <a:lumOff val="25000"/>
                  </a:schemeClr>
                </a:solidFill>
              </a:rPr>
              <a:t>deve</a:t>
            </a:r>
            <a:r>
              <a:rPr lang="en-US" dirty="0">
                <a:solidFill>
                  <a:schemeClr val="tx1">
                    <a:lumMod val="75000"/>
                    <a:lumOff val="25000"/>
                  </a:schemeClr>
                </a:solidFill>
              </a:rPr>
              <a:t> </a:t>
            </a:r>
            <a:r>
              <a:rPr lang="en-US" dirty="0" err="1">
                <a:solidFill>
                  <a:schemeClr val="tx1">
                    <a:lumMod val="75000"/>
                    <a:lumOff val="25000"/>
                  </a:schemeClr>
                </a:solidFill>
              </a:rPr>
              <a:t>anche</a:t>
            </a:r>
            <a:r>
              <a:rPr lang="en-US" dirty="0">
                <a:solidFill>
                  <a:schemeClr val="tx1">
                    <a:lumMod val="75000"/>
                    <a:lumOff val="25000"/>
                  </a:schemeClr>
                </a:solidFill>
              </a:rPr>
              <a:t> </a:t>
            </a:r>
            <a:r>
              <a:rPr lang="en-US" dirty="0" err="1">
                <a:solidFill>
                  <a:schemeClr val="tx1">
                    <a:lumMod val="75000"/>
                    <a:lumOff val="25000"/>
                  </a:schemeClr>
                </a:solidFill>
              </a:rPr>
              <a:t>considerare</a:t>
            </a:r>
            <a:r>
              <a:rPr lang="en-US" dirty="0">
                <a:solidFill>
                  <a:schemeClr val="tx1">
                    <a:lumMod val="75000"/>
                    <a:lumOff val="25000"/>
                  </a:schemeClr>
                </a:solidFill>
              </a:rPr>
              <a:t> come </a:t>
            </a:r>
            <a:r>
              <a:rPr lang="en-US" dirty="0" err="1">
                <a:solidFill>
                  <a:schemeClr val="tx1">
                    <a:lumMod val="75000"/>
                    <a:lumOff val="25000"/>
                  </a:schemeClr>
                </a:solidFill>
              </a:rPr>
              <a:t>comunicare</a:t>
            </a:r>
            <a:r>
              <a:rPr lang="en-US" dirty="0">
                <a:solidFill>
                  <a:schemeClr val="tx1">
                    <a:lumMod val="75000"/>
                    <a:lumOff val="25000"/>
                  </a:schemeClr>
                </a:solidFill>
              </a:rPr>
              <a:t> tale </a:t>
            </a:r>
            <a:r>
              <a:rPr lang="en-US" dirty="0" err="1">
                <a:solidFill>
                  <a:schemeClr val="tx1">
                    <a:lumMod val="75000"/>
                    <a:lumOff val="25000"/>
                  </a:schemeClr>
                </a:solidFill>
              </a:rPr>
              <a:t>valore</a:t>
            </a:r>
            <a:r>
              <a:rPr lang="en-US" dirty="0">
                <a:solidFill>
                  <a:schemeClr val="tx1">
                    <a:lumMod val="75000"/>
                    <a:lumOff val="25000"/>
                  </a:schemeClr>
                </a:solidFill>
              </a:rPr>
              <a:t> </a:t>
            </a:r>
            <a:r>
              <a:rPr lang="en-US" dirty="0" err="1">
                <a:solidFill>
                  <a:schemeClr val="tx1">
                    <a:lumMod val="75000"/>
                    <a:lumOff val="25000"/>
                  </a:schemeClr>
                </a:solidFill>
              </a:rPr>
              <a:t>sul</a:t>
            </a:r>
            <a:r>
              <a:rPr lang="en-US" dirty="0">
                <a:solidFill>
                  <a:schemeClr val="tx1">
                    <a:lumMod val="75000"/>
                    <a:lumOff val="25000"/>
                  </a:schemeClr>
                </a:solidFill>
              </a:rPr>
              <a:t> </a:t>
            </a:r>
            <a:r>
              <a:rPr lang="en-US" dirty="0" err="1">
                <a:solidFill>
                  <a:schemeClr val="tx1">
                    <a:lumMod val="75000"/>
                    <a:lumOff val="25000"/>
                  </a:schemeClr>
                </a:solidFill>
              </a:rPr>
              <a:t>mercato</a:t>
            </a:r>
            <a:r>
              <a:rPr lang="en-US" dirty="0">
                <a:solidFill>
                  <a:schemeClr val="tx1">
                    <a:lumMod val="75000"/>
                    <a:lumOff val="25000"/>
                  </a:schemeClr>
                </a:solidFill>
              </a:rPr>
              <a:t>. Si </a:t>
            </a:r>
            <a:r>
              <a:rPr lang="en-US" dirty="0" err="1">
                <a:solidFill>
                  <a:schemeClr val="tx1">
                    <a:lumMod val="75000"/>
                    <a:lumOff val="25000"/>
                  </a:schemeClr>
                </a:solidFill>
              </a:rPr>
              <a:t>tratta</a:t>
            </a:r>
            <a:r>
              <a:rPr lang="en-US" dirty="0">
                <a:solidFill>
                  <a:schemeClr val="tx1">
                    <a:lumMod val="75000"/>
                    <a:lumOff val="25000"/>
                  </a:schemeClr>
                </a:solidFill>
              </a:rPr>
              <a:t> di </a:t>
            </a:r>
            <a:r>
              <a:rPr lang="en-US" dirty="0" err="1">
                <a:solidFill>
                  <a:schemeClr val="tx1">
                    <a:lumMod val="75000"/>
                    <a:lumOff val="25000"/>
                  </a:schemeClr>
                </a:solidFill>
              </a:rPr>
              <a:t>decisioni</a:t>
            </a:r>
            <a:r>
              <a:rPr lang="en-US" dirty="0">
                <a:solidFill>
                  <a:schemeClr val="tx1">
                    <a:lumMod val="75000"/>
                    <a:lumOff val="25000"/>
                  </a:schemeClr>
                </a:solidFill>
              </a:rPr>
              <a:t> molto </a:t>
            </a:r>
            <a:r>
              <a:rPr lang="en-US" dirty="0" err="1">
                <a:solidFill>
                  <a:schemeClr val="tx1">
                    <a:lumMod val="75000"/>
                    <a:lumOff val="25000"/>
                  </a:schemeClr>
                </a:solidFill>
              </a:rPr>
              <a:t>importanti</a:t>
            </a:r>
            <a:r>
              <a:rPr lang="en-US" dirty="0">
                <a:solidFill>
                  <a:schemeClr val="tx1">
                    <a:lumMod val="75000"/>
                    <a:lumOff val="25000"/>
                  </a:schemeClr>
                </a:solidFill>
              </a:rPr>
              <a:t> a causa: </a:t>
            </a:r>
          </a:p>
          <a:p>
            <a:pPr marL="342900" indent="-342900" algn="ctr" defTabSz="914400">
              <a:lnSpc>
                <a:spcPct val="90000"/>
              </a:lnSpc>
              <a:spcAft>
                <a:spcPts val="600"/>
              </a:spcAft>
              <a:buClr>
                <a:schemeClr val="accent1"/>
              </a:buClr>
              <a:buFont typeface="Calibri" panose="020F0502020204030204" pitchFamily="34" charset="0"/>
              <a:buAutoNum type="arabicParenR"/>
            </a:pPr>
            <a:r>
              <a:rPr lang="en-US" dirty="0" err="1">
                <a:solidFill>
                  <a:schemeClr val="tx1">
                    <a:lumMod val="75000"/>
                    <a:lumOff val="25000"/>
                  </a:schemeClr>
                </a:solidFill>
              </a:rPr>
              <a:t>dell'enorme</a:t>
            </a:r>
            <a:r>
              <a:rPr lang="en-US" dirty="0">
                <a:solidFill>
                  <a:schemeClr val="tx1">
                    <a:lumMod val="75000"/>
                    <a:lumOff val="25000"/>
                  </a:schemeClr>
                </a:solidFill>
              </a:rPr>
              <a:t> </a:t>
            </a:r>
            <a:r>
              <a:rPr lang="en-US" dirty="0" err="1">
                <a:solidFill>
                  <a:schemeClr val="tx1">
                    <a:lumMod val="75000"/>
                    <a:lumOff val="25000"/>
                  </a:schemeClr>
                </a:solidFill>
              </a:rPr>
              <a:t>quantità</a:t>
            </a:r>
            <a:r>
              <a:rPr lang="en-US" dirty="0">
                <a:solidFill>
                  <a:schemeClr val="tx1">
                    <a:lumMod val="75000"/>
                    <a:lumOff val="25000"/>
                  </a:schemeClr>
                </a:solidFill>
              </a:rPr>
              <a:t> di </a:t>
            </a:r>
            <a:r>
              <a:rPr lang="en-US" dirty="0" err="1">
                <a:solidFill>
                  <a:schemeClr val="tx1">
                    <a:lumMod val="75000"/>
                    <a:lumOff val="25000"/>
                  </a:schemeClr>
                </a:solidFill>
              </a:rPr>
              <a:t>messaggi</a:t>
            </a:r>
            <a:r>
              <a:rPr lang="en-US" dirty="0">
                <a:solidFill>
                  <a:schemeClr val="tx1">
                    <a:lumMod val="75000"/>
                    <a:lumOff val="25000"/>
                  </a:schemeClr>
                </a:solidFill>
              </a:rPr>
              <a:t> di marketing </a:t>
            </a:r>
            <a:r>
              <a:rPr lang="en-US" dirty="0" err="1">
                <a:solidFill>
                  <a:schemeClr val="tx1">
                    <a:lumMod val="75000"/>
                    <a:lumOff val="25000"/>
                  </a:schemeClr>
                </a:solidFill>
              </a:rPr>
              <a:t>attualmente</a:t>
            </a:r>
            <a:r>
              <a:rPr lang="en-US" dirty="0">
                <a:solidFill>
                  <a:schemeClr val="tx1">
                    <a:lumMod val="75000"/>
                    <a:lumOff val="25000"/>
                  </a:schemeClr>
                </a:solidFill>
              </a:rPr>
              <a:t> </a:t>
            </a:r>
            <a:r>
              <a:rPr lang="en-US" dirty="0" err="1">
                <a:solidFill>
                  <a:schemeClr val="tx1">
                    <a:lumMod val="75000"/>
                    <a:lumOff val="25000"/>
                  </a:schemeClr>
                </a:solidFill>
              </a:rPr>
              <a:t>rivolti</a:t>
            </a:r>
            <a:r>
              <a:rPr lang="en-US" dirty="0">
                <a:solidFill>
                  <a:schemeClr val="tx1">
                    <a:lumMod val="75000"/>
                    <a:lumOff val="25000"/>
                  </a:schemeClr>
                </a:solidFill>
              </a:rPr>
              <a:t> ai </a:t>
            </a:r>
            <a:r>
              <a:rPr lang="en-US" dirty="0" err="1">
                <a:solidFill>
                  <a:schemeClr val="tx1">
                    <a:lumMod val="75000"/>
                    <a:lumOff val="25000"/>
                  </a:schemeClr>
                </a:solidFill>
              </a:rPr>
              <a:t>consumatori</a:t>
            </a:r>
            <a:r>
              <a:rPr lang="en-US" dirty="0">
                <a:solidFill>
                  <a:schemeClr val="tx1">
                    <a:lumMod val="75000"/>
                    <a:lumOff val="25000"/>
                  </a:schemeClr>
                </a:solidFill>
              </a:rPr>
              <a:t>; </a:t>
            </a:r>
          </a:p>
          <a:p>
            <a:pPr marL="342900" indent="-342900" algn="ctr" defTabSz="914400">
              <a:lnSpc>
                <a:spcPct val="90000"/>
              </a:lnSpc>
              <a:spcAft>
                <a:spcPts val="600"/>
              </a:spcAft>
              <a:buClr>
                <a:schemeClr val="accent1"/>
              </a:buClr>
              <a:buFont typeface="Calibri" panose="020F0502020204030204" pitchFamily="34" charset="0"/>
              <a:buAutoNum type="arabicParenR"/>
            </a:pP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probabilità</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molti</a:t>
            </a:r>
            <a:r>
              <a:rPr lang="en-US" dirty="0">
                <a:solidFill>
                  <a:schemeClr val="tx1">
                    <a:lumMod val="75000"/>
                    <a:lumOff val="25000"/>
                  </a:schemeClr>
                </a:solidFill>
              </a:rPr>
              <a:t> di </a:t>
            </a:r>
            <a:r>
              <a:rPr lang="en-US" dirty="0" err="1">
                <a:solidFill>
                  <a:schemeClr val="tx1">
                    <a:lumMod val="75000"/>
                    <a:lumOff val="25000"/>
                  </a:schemeClr>
                </a:solidFill>
              </a:rPr>
              <a:t>questi</a:t>
            </a:r>
            <a:r>
              <a:rPr lang="en-US" dirty="0">
                <a:solidFill>
                  <a:schemeClr val="tx1">
                    <a:lumMod val="75000"/>
                    <a:lumOff val="25000"/>
                  </a:schemeClr>
                </a:solidFill>
              </a:rPr>
              <a:t> </a:t>
            </a:r>
            <a:r>
              <a:rPr lang="en-US" dirty="0" err="1">
                <a:solidFill>
                  <a:schemeClr val="tx1">
                    <a:lumMod val="75000"/>
                    <a:lumOff val="25000"/>
                  </a:schemeClr>
                </a:solidFill>
              </a:rPr>
              <a:t>messaggi</a:t>
            </a:r>
            <a:r>
              <a:rPr lang="en-US" dirty="0">
                <a:solidFill>
                  <a:schemeClr val="tx1">
                    <a:lumMod val="75000"/>
                    <a:lumOff val="25000"/>
                  </a:schemeClr>
                </a:solidFill>
              </a:rPr>
              <a:t> non </a:t>
            </a:r>
            <a:r>
              <a:rPr lang="en-US" dirty="0" err="1">
                <a:solidFill>
                  <a:schemeClr val="tx1">
                    <a:lumMod val="75000"/>
                    <a:lumOff val="25000"/>
                  </a:schemeClr>
                </a:solidFill>
              </a:rPr>
              <a:t>siano</a:t>
            </a:r>
            <a:r>
              <a:rPr lang="en-US" dirty="0">
                <a:solidFill>
                  <a:schemeClr val="tx1">
                    <a:lumMod val="75000"/>
                    <a:lumOff val="25000"/>
                  </a:schemeClr>
                </a:solidFill>
              </a:rPr>
              <a:t> </a:t>
            </a:r>
            <a:r>
              <a:rPr lang="en-US" dirty="0" err="1">
                <a:solidFill>
                  <a:schemeClr val="tx1">
                    <a:lumMod val="75000"/>
                    <a:lumOff val="25000"/>
                  </a:schemeClr>
                </a:solidFill>
              </a:rPr>
              <a:t>nemmeno</a:t>
            </a:r>
            <a:r>
              <a:rPr lang="en-US" dirty="0">
                <a:solidFill>
                  <a:schemeClr val="tx1">
                    <a:lumMod val="75000"/>
                    <a:lumOff val="25000"/>
                  </a:schemeClr>
                </a:solidFill>
              </a:rPr>
              <a:t> </a:t>
            </a:r>
            <a:r>
              <a:rPr lang="en-US" dirty="0" err="1">
                <a:solidFill>
                  <a:schemeClr val="tx1">
                    <a:lumMod val="75000"/>
                    <a:lumOff val="25000"/>
                  </a:schemeClr>
                </a:solidFill>
              </a:rPr>
              <a:t>presi</a:t>
            </a:r>
            <a:r>
              <a:rPr lang="en-US" dirty="0">
                <a:solidFill>
                  <a:schemeClr val="tx1">
                    <a:lumMod val="75000"/>
                    <a:lumOff val="25000"/>
                  </a:schemeClr>
                </a:solidFill>
              </a:rPr>
              <a:t> in </a:t>
            </a:r>
            <a:r>
              <a:rPr lang="en-US" dirty="0" err="1">
                <a:solidFill>
                  <a:schemeClr val="tx1">
                    <a:lumMod val="75000"/>
                    <a:lumOff val="25000"/>
                  </a:schemeClr>
                </a:solidFill>
              </a:rPr>
              <a:t>considerazione</a:t>
            </a:r>
            <a:r>
              <a:rPr lang="en-US" dirty="0">
                <a:solidFill>
                  <a:schemeClr val="tx1">
                    <a:lumMod val="75000"/>
                    <a:lumOff val="25000"/>
                  </a:schemeClr>
                </a:solidFill>
              </a:rPr>
              <a:t>; </a:t>
            </a:r>
          </a:p>
          <a:p>
            <a:pPr marL="342900" indent="-342900" algn="ctr" defTabSz="914400">
              <a:lnSpc>
                <a:spcPct val="90000"/>
              </a:lnSpc>
              <a:spcAft>
                <a:spcPts val="600"/>
              </a:spcAft>
              <a:buClr>
                <a:schemeClr val="accent1"/>
              </a:buClr>
              <a:buFont typeface="Calibri" panose="020F0502020204030204" pitchFamily="34" charset="0"/>
              <a:buAutoNum type="arabicParenR"/>
            </a:pP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scarsa</a:t>
            </a:r>
            <a:r>
              <a:rPr lang="en-US" dirty="0">
                <a:solidFill>
                  <a:schemeClr val="tx1">
                    <a:lumMod val="75000"/>
                    <a:lumOff val="25000"/>
                  </a:schemeClr>
                </a:solidFill>
              </a:rPr>
              <a:t> </a:t>
            </a:r>
            <a:r>
              <a:rPr lang="en-US" dirty="0" err="1">
                <a:solidFill>
                  <a:schemeClr val="tx1">
                    <a:lumMod val="75000"/>
                    <a:lumOff val="25000"/>
                  </a:schemeClr>
                </a:solidFill>
              </a:rPr>
              <a:t>probabilità</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tali</a:t>
            </a:r>
            <a:r>
              <a:rPr lang="en-US" dirty="0">
                <a:solidFill>
                  <a:schemeClr val="tx1">
                    <a:lumMod val="75000"/>
                    <a:lumOff val="25000"/>
                  </a:schemeClr>
                </a:solidFill>
              </a:rPr>
              <a:t> </a:t>
            </a:r>
            <a:r>
              <a:rPr lang="en-US" dirty="0" err="1">
                <a:solidFill>
                  <a:schemeClr val="tx1">
                    <a:lumMod val="75000"/>
                    <a:lumOff val="25000"/>
                  </a:schemeClr>
                </a:solidFill>
              </a:rPr>
              <a:t>messaggi</a:t>
            </a:r>
            <a:r>
              <a:rPr lang="en-US" dirty="0">
                <a:solidFill>
                  <a:schemeClr val="tx1">
                    <a:lumMod val="75000"/>
                    <a:lumOff val="25000"/>
                  </a:schemeClr>
                </a:solidFill>
              </a:rPr>
              <a:t> </a:t>
            </a:r>
            <a:r>
              <a:rPr lang="en-US" dirty="0" err="1">
                <a:solidFill>
                  <a:schemeClr val="tx1">
                    <a:lumMod val="75000"/>
                    <a:lumOff val="25000"/>
                  </a:schemeClr>
                </a:solidFill>
              </a:rPr>
              <a:t>arrivino</a:t>
            </a:r>
            <a:r>
              <a:rPr lang="en-US" dirty="0">
                <a:solidFill>
                  <a:schemeClr val="tx1">
                    <a:lumMod val="75000"/>
                    <a:lumOff val="25000"/>
                  </a:schemeClr>
                </a:solidFill>
              </a:rPr>
              <a:t> ai </a:t>
            </a:r>
            <a:r>
              <a:rPr lang="en-US" dirty="0" err="1">
                <a:solidFill>
                  <a:schemeClr val="tx1">
                    <a:lumMod val="75000"/>
                    <a:lumOff val="25000"/>
                  </a:schemeClr>
                </a:solidFill>
              </a:rPr>
              <a:t>destinatari</a:t>
            </a:r>
            <a:r>
              <a:rPr lang="en-US" dirty="0">
                <a:solidFill>
                  <a:schemeClr val="tx1">
                    <a:lumMod val="75000"/>
                    <a:lumOff val="25000"/>
                  </a:schemeClr>
                </a:solidFill>
              </a:rPr>
              <a:t> </a:t>
            </a:r>
            <a:r>
              <a:rPr lang="en-US" dirty="0" err="1">
                <a:solidFill>
                  <a:schemeClr val="tx1">
                    <a:lumMod val="75000"/>
                    <a:lumOff val="25000"/>
                  </a:schemeClr>
                </a:solidFill>
              </a:rPr>
              <a:t>nel</a:t>
            </a:r>
            <a:r>
              <a:rPr lang="en-US" dirty="0">
                <a:solidFill>
                  <a:schemeClr val="tx1">
                    <a:lumMod val="75000"/>
                    <a:lumOff val="25000"/>
                  </a:schemeClr>
                </a:solidFill>
              </a:rPr>
              <a:t> modo </a:t>
            </a:r>
            <a:r>
              <a:rPr lang="en-US" dirty="0" err="1">
                <a:solidFill>
                  <a:schemeClr val="tx1">
                    <a:lumMod val="75000"/>
                    <a:lumOff val="25000"/>
                  </a:schemeClr>
                </a:solidFill>
              </a:rPr>
              <a:t>voluto</a:t>
            </a:r>
            <a:r>
              <a:rPr lang="en-US" dirty="0">
                <a:solidFill>
                  <a:schemeClr val="tx1">
                    <a:lumMod val="75000"/>
                    <a:lumOff val="25000"/>
                  </a:schemeClr>
                </a:solidFill>
              </a:rPr>
              <a:t>. </a:t>
            </a:r>
          </a:p>
          <a:p>
            <a:pPr algn="ctr"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Pertanto</a:t>
            </a:r>
            <a:r>
              <a:rPr lang="en-US" dirty="0">
                <a:solidFill>
                  <a:schemeClr val="tx1">
                    <a:lumMod val="75000"/>
                    <a:lumOff val="25000"/>
                  </a:schemeClr>
                </a:solidFill>
              </a:rPr>
              <a:t>, </a:t>
            </a:r>
            <a:r>
              <a:rPr lang="en-US" dirty="0" err="1">
                <a:solidFill>
                  <a:schemeClr val="tx1">
                    <a:lumMod val="75000"/>
                    <a:lumOff val="25000"/>
                  </a:schemeClr>
                </a:solidFill>
              </a:rPr>
              <a:t>capire</a:t>
            </a:r>
            <a:r>
              <a:rPr lang="en-US" dirty="0">
                <a:solidFill>
                  <a:schemeClr val="tx1">
                    <a:lumMod val="75000"/>
                    <a:lumOff val="25000"/>
                  </a:schemeClr>
                </a:solidFill>
              </a:rPr>
              <a:t> </a:t>
            </a:r>
            <a:r>
              <a:rPr lang="en-US" dirty="0" err="1">
                <a:solidFill>
                  <a:schemeClr val="tx1">
                    <a:lumMod val="75000"/>
                    <a:lumOff val="25000"/>
                  </a:schemeClr>
                </a:solidFill>
              </a:rPr>
              <a:t>quali</a:t>
            </a:r>
            <a:r>
              <a:rPr lang="en-US" dirty="0">
                <a:solidFill>
                  <a:schemeClr val="tx1">
                    <a:lumMod val="75000"/>
                    <a:lumOff val="25000"/>
                  </a:schemeClr>
                </a:solidFill>
              </a:rPr>
              <a:t> tipi di </a:t>
            </a:r>
            <a:r>
              <a:rPr lang="en-US" dirty="0" err="1">
                <a:solidFill>
                  <a:schemeClr val="tx1">
                    <a:lumMod val="75000"/>
                    <a:lumOff val="25000"/>
                  </a:schemeClr>
                </a:solidFill>
              </a:rPr>
              <a:t>messaggi</a:t>
            </a:r>
            <a:r>
              <a:rPr lang="en-US" dirty="0">
                <a:solidFill>
                  <a:schemeClr val="tx1">
                    <a:lumMod val="75000"/>
                    <a:lumOff val="25000"/>
                  </a:schemeClr>
                </a:solidFill>
              </a:rPr>
              <a:t> </a:t>
            </a:r>
            <a:r>
              <a:rPr lang="en-US" dirty="0" err="1">
                <a:solidFill>
                  <a:schemeClr val="tx1">
                    <a:lumMod val="75000"/>
                    <a:lumOff val="25000"/>
                  </a:schemeClr>
                </a:solidFill>
              </a:rPr>
              <a:t>creare</a:t>
            </a:r>
            <a:r>
              <a:rPr lang="en-US" dirty="0">
                <a:solidFill>
                  <a:schemeClr val="tx1">
                    <a:lumMod val="75000"/>
                    <a:lumOff val="25000"/>
                  </a:schemeClr>
                </a:solidFill>
              </a:rPr>
              <a:t> e come </a:t>
            </a:r>
            <a:r>
              <a:rPr lang="en-US" dirty="0" err="1">
                <a:solidFill>
                  <a:schemeClr val="tx1">
                    <a:lumMod val="75000"/>
                    <a:lumOff val="25000"/>
                  </a:schemeClr>
                </a:solidFill>
              </a:rPr>
              <a:t>comunicarli</a:t>
            </a:r>
            <a:r>
              <a:rPr lang="en-US" dirty="0">
                <a:solidFill>
                  <a:schemeClr val="tx1">
                    <a:lumMod val="75000"/>
                    <a:lumOff val="25000"/>
                  </a:schemeClr>
                </a:solidFill>
              </a:rPr>
              <a:t> </a:t>
            </a:r>
            <a:r>
              <a:rPr lang="en-US" dirty="0" err="1">
                <a:solidFill>
                  <a:schemeClr val="tx1">
                    <a:lumMod val="75000"/>
                    <a:lumOff val="25000"/>
                  </a:schemeClr>
                </a:solidFill>
              </a:rPr>
              <a:t>diventa</a:t>
            </a:r>
            <a:r>
              <a:rPr lang="en-US" dirty="0">
                <a:solidFill>
                  <a:schemeClr val="tx1">
                    <a:lumMod val="75000"/>
                    <a:lumOff val="25000"/>
                  </a:schemeClr>
                </a:solidFill>
              </a:rPr>
              <a:t> </a:t>
            </a:r>
            <a:r>
              <a:rPr lang="en-US" dirty="0" err="1">
                <a:solidFill>
                  <a:schemeClr val="tx1">
                    <a:lumMod val="75000"/>
                    <a:lumOff val="25000"/>
                  </a:schemeClr>
                </a:solidFill>
              </a:rPr>
              <a:t>cruciale</a:t>
            </a:r>
            <a:r>
              <a:rPr lang="en-US" dirty="0">
                <a:solidFill>
                  <a:schemeClr val="tx1">
                    <a:lumMod val="75000"/>
                    <a:lumOff val="25000"/>
                  </a:schemeClr>
                </a:solidFill>
              </a:rPr>
              <a:t>, </a:t>
            </a:r>
            <a:r>
              <a:rPr lang="en-US" dirty="0" err="1">
                <a:solidFill>
                  <a:schemeClr val="tx1">
                    <a:lumMod val="75000"/>
                    <a:lumOff val="25000"/>
                  </a:schemeClr>
                </a:solidFill>
              </a:rPr>
              <a:t>rendendo</a:t>
            </a:r>
            <a:r>
              <a:rPr lang="en-US" dirty="0">
                <a:solidFill>
                  <a:schemeClr val="tx1">
                    <a:lumMod val="75000"/>
                    <a:lumOff val="25000"/>
                  </a:schemeClr>
                </a:solidFill>
              </a:rPr>
              <a:t> lo studio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comunicazione</a:t>
            </a:r>
            <a:r>
              <a:rPr lang="en-US" dirty="0">
                <a:solidFill>
                  <a:schemeClr val="tx1">
                    <a:lumMod val="75000"/>
                    <a:lumOff val="25000"/>
                  </a:schemeClr>
                </a:solidFill>
              </a:rPr>
              <a:t> di marketing uno </a:t>
            </a:r>
            <a:r>
              <a:rPr lang="en-US" dirty="0" err="1">
                <a:solidFill>
                  <a:schemeClr val="tx1">
                    <a:lumMod val="75000"/>
                    <a:lumOff val="25000"/>
                  </a:schemeClr>
                </a:solidFill>
              </a:rPr>
              <a:t>degli</a:t>
            </a:r>
            <a:r>
              <a:rPr lang="en-US" dirty="0">
                <a:solidFill>
                  <a:schemeClr val="tx1">
                    <a:lumMod val="75000"/>
                    <a:lumOff val="25000"/>
                  </a:schemeClr>
                </a:solidFill>
              </a:rPr>
              <a:t> </a:t>
            </a:r>
            <a:r>
              <a:rPr lang="en-US" dirty="0" err="1">
                <a:solidFill>
                  <a:schemeClr val="tx1">
                    <a:lumMod val="75000"/>
                    <a:lumOff val="25000"/>
                  </a:schemeClr>
                </a:solidFill>
              </a:rPr>
              <a:t>aspetti</a:t>
            </a:r>
            <a:r>
              <a:rPr lang="en-US" dirty="0">
                <a:solidFill>
                  <a:schemeClr val="tx1">
                    <a:lumMod val="75000"/>
                    <a:lumOff val="25000"/>
                  </a:schemeClr>
                </a:solidFill>
              </a:rPr>
              <a:t> </a:t>
            </a:r>
            <a:r>
              <a:rPr lang="en-US" dirty="0" err="1">
                <a:solidFill>
                  <a:schemeClr val="tx1">
                    <a:lumMod val="75000"/>
                    <a:lumOff val="25000"/>
                  </a:schemeClr>
                </a:solidFill>
              </a:rPr>
              <a:t>più</a:t>
            </a:r>
            <a:r>
              <a:rPr lang="en-US" dirty="0">
                <a:solidFill>
                  <a:schemeClr val="tx1">
                    <a:lumMod val="75000"/>
                    <a:lumOff val="25000"/>
                  </a:schemeClr>
                </a:solidFill>
              </a:rPr>
              <a:t> </a:t>
            </a:r>
            <a:r>
              <a:rPr lang="en-US" dirty="0" err="1">
                <a:solidFill>
                  <a:schemeClr val="tx1">
                    <a:lumMod val="75000"/>
                    <a:lumOff val="25000"/>
                  </a:schemeClr>
                </a:solidFill>
              </a:rPr>
              <a:t>affascinanti</a:t>
            </a:r>
            <a:r>
              <a:rPr lang="en-US" dirty="0">
                <a:solidFill>
                  <a:schemeClr val="tx1">
                    <a:lumMod val="75000"/>
                    <a:lumOff val="25000"/>
                  </a:schemeClr>
                </a:solidFill>
              </a:rPr>
              <a:t> del marketing. Il marketer ha a </a:t>
            </a:r>
            <a:r>
              <a:rPr lang="en-US" dirty="0" err="1">
                <a:solidFill>
                  <a:schemeClr val="tx1">
                    <a:lumMod val="75000"/>
                    <a:lumOff val="25000"/>
                  </a:schemeClr>
                </a:solidFill>
              </a:rPr>
              <a:t>sua</a:t>
            </a:r>
            <a:r>
              <a:rPr lang="en-US" dirty="0">
                <a:solidFill>
                  <a:schemeClr val="tx1">
                    <a:lumMod val="75000"/>
                    <a:lumOff val="25000"/>
                  </a:schemeClr>
                </a:solidFill>
              </a:rPr>
              <a:t> </a:t>
            </a:r>
            <a:r>
              <a:rPr lang="en-US" dirty="0" err="1">
                <a:solidFill>
                  <a:schemeClr val="tx1">
                    <a:lumMod val="75000"/>
                    <a:lumOff val="25000"/>
                  </a:schemeClr>
                </a:solidFill>
              </a:rPr>
              <a:t>disposizione</a:t>
            </a:r>
            <a:r>
              <a:rPr lang="en-US" dirty="0">
                <a:solidFill>
                  <a:schemeClr val="tx1">
                    <a:lumMod val="75000"/>
                    <a:lumOff val="25000"/>
                  </a:schemeClr>
                </a:solidFill>
              </a:rPr>
              <a:t> due </a:t>
            </a:r>
            <a:r>
              <a:rPr lang="en-US" dirty="0" err="1">
                <a:solidFill>
                  <a:schemeClr val="tx1">
                    <a:lumMod val="75000"/>
                    <a:lumOff val="25000"/>
                  </a:schemeClr>
                </a:solidFill>
              </a:rPr>
              <a:t>classi</a:t>
            </a:r>
            <a:r>
              <a:rPr lang="en-US" dirty="0">
                <a:solidFill>
                  <a:schemeClr val="tx1">
                    <a:lumMod val="75000"/>
                    <a:lumOff val="25000"/>
                  </a:schemeClr>
                </a:solidFill>
              </a:rPr>
              <a:t> </a:t>
            </a:r>
            <a:r>
              <a:rPr lang="en-US" dirty="0" err="1">
                <a:solidFill>
                  <a:schemeClr val="tx1">
                    <a:lumMod val="75000"/>
                    <a:lumOff val="25000"/>
                  </a:schemeClr>
                </a:solidFill>
              </a:rPr>
              <a:t>principali</a:t>
            </a:r>
            <a:r>
              <a:rPr lang="en-US" dirty="0">
                <a:solidFill>
                  <a:schemeClr val="tx1">
                    <a:lumMod val="75000"/>
                    <a:lumOff val="25000"/>
                  </a:schemeClr>
                </a:solidFill>
              </a:rPr>
              <a:t> di </a:t>
            </a:r>
            <a:r>
              <a:rPr lang="en-US" dirty="0" err="1">
                <a:solidFill>
                  <a:schemeClr val="tx1">
                    <a:lumMod val="75000"/>
                    <a:lumOff val="25000"/>
                  </a:schemeClr>
                </a:solidFill>
              </a:rPr>
              <a:t>strumenti</a:t>
            </a:r>
            <a:r>
              <a:rPr lang="en-US" dirty="0">
                <a:solidFill>
                  <a:schemeClr val="tx1">
                    <a:lumMod val="75000"/>
                    <a:lumOff val="25000"/>
                  </a:schemeClr>
                </a:solidFill>
              </a:rPr>
              <a:t>.</a:t>
            </a:r>
          </a:p>
        </p:txBody>
      </p:sp>
    </p:spTree>
    <p:extLst>
      <p:ext uri="{BB962C8B-B14F-4D97-AF65-F5344CB8AC3E}">
        <p14:creationId xmlns:p14="http://schemas.microsoft.com/office/powerpoint/2010/main" val="421948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F51F2FA-DB0A-1BC8-ECC6-EF79AAB2E1F5}"/>
              </a:ext>
            </a:extLst>
          </p:cNvPr>
          <p:cNvSpPr txBox="1"/>
          <p:nvPr/>
        </p:nvSpPr>
        <p:spPr>
          <a:xfrm>
            <a:off x="1134032" y="1826452"/>
            <a:ext cx="5837080" cy="2862322"/>
          </a:xfrm>
          <a:prstGeom prst="rect">
            <a:avLst/>
          </a:prstGeom>
          <a:noFill/>
        </p:spPr>
        <p:txBody>
          <a:bodyPr wrap="square">
            <a:spAutoFit/>
          </a:bodyPr>
          <a:lstStyle/>
          <a:p>
            <a:pPr algn="ctr"/>
            <a:r>
              <a:rPr lang="it-IT" dirty="0"/>
              <a:t>Successivamente, viene concordato un budget per la campagna pubblicitaria, solitamente a livello del consiglio d'amministrazione dell'azienda. Solo dopo aver completato queste fasi, l'azienda può iniziare a pensare a cosa dire </a:t>
            </a:r>
            <a:r>
              <a:rPr lang="it-IT" i="1" u="sng" dirty="0">
                <a:solidFill>
                  <a:schemeClr val="accent1"/>
                </a:solidFill>
              </a:rPr>
              <a:t>(decisioni sul messaggio), </a:t>
            </a:r>
            <a:r>
              <a:rPr lang="it-IT" dirty="0"/>
              <a:t>dove dirlo </a:t>
            </a:r>
            <a:r>
              <a:rPr lang="it-IT" i="1" u="sng" dirty="0">
                <a:solidFill>
                  <a:schemeClr val="accent1"/>
                </a:solidFill>
              </a:rPr>
              <a:t>(decisioni sui media) </a:t>
            </a:r>
            <a:r>
              <a:rPr lang="it-IT" dirty="0"/>
              <a:t>e quando dirlo </a:t>
            </a:r>
            <a:r>
              <a:rPr lang="it-IT" i="1" u="sng" dirty="0">
                <a:solidFill>
                  <a:schemeClr val="accent1"/>
                </a:solidFill>
              </a:rPr>
              <a:t>(decisioni sulle tempistiche). </a:t>
            </a:r>
            <a:r>
              <a:rPr lang="it-IT" dirty="0"/>
              <a:t>Poi, dopo che la campagna è stata eseguita, è imperativo valutarne l'efficacia (controllo attraverso il monitoraggio del raggiungimento degli obiettivi). Esaminiamo ora più in dettaglio i principali strumenti di comunicazione di massa.</a:t>
            </a:r>
          </a:p>
        </p:txBody>
      </p:sp>
      <p:pic>
        <p:nvPicPr>
          <p:cNvPr id="4098" name="Picture 2">
            <a:extLst>
              <a:ext uri="{FF2B5EF4-FFF2-40B4-BE49-F238E27FC236}">
                <a16:creationId xmlns:a16="http://schemas.microsoft.com/office/drawing/2014/main" id="{B30D835A-C48B-28D1-1AB0-427D8E2C7E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1" r="50000"/>
          <a:stretch/>
        </p:blipFill>
        <p:spPr bwMode="auto">
          <a:xfrm>
            <a:off x="7300208" y="1346767"/>
            <a:ext cx="3249009" cy="376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5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3D8E27-8BB7-8E8B-4D83-C4D3143DE073}"/>
              </a:ext>
            </a:extLst>
          </p:cNvPr>
          <p:cNvSpPr>
            <a:spLocks noGrp="1"/>
          </p:cNvSpPr>
          <p:nvPr>
            <p:ph type="title"/>
          </p:nvPr>
        </p:nvSpPr>
        <p:spPr/>
        <p:txBody>
          <a:bodyPr/>
          <a:lstStyle/>
          <a:p>
            <a:pPr algn="ctr"/>
            <a:r>
              <a:rPr lang="it-IT" b="1" i="1" dirty="0"/>
              <a:t>La pubblicità</a:t>
            </a:r>
          </a:p>
        </p:txBody>
      </p:sp>
      <p:graphicFrame>
        <p:nvGraphicFramePr>
          <p:cNvPr id="5" name="Segnaposto contenuto 2">
            <a:extLst>
              <a:ext uri="{FF2B5EF4-FFF2-40B4-BE49-F238E27FC236}">
                <a16:creationId xmlns:a16="http://schemas.microsoft.com/office/drawing/2014/main" id="{1D99DE75-DE87-CC9C-765E-C99251D35542}"/>
              </a:ext>
            </a:extLst>
          </p:cNvPr>
          <p:cNvGraphicFramePr>
            <a:graphicFrameLocks noGrp="1"/>
          </p:cNvGraphicFramePr>
          <p:nvPr>
            <p:ph idx="1"/>
            <p:extLst>
              <p:ext uri="{D42A27DB-BD31-4B8C-83A1-F6EECF244321}">
                <p14:modId xmlns:p14="http://schemas.microsoft.com/office/powerpoint/2010/main" val="2994347614"/>
              </p:ext>
            </p:extLst>
          </p:nvPr>
        </p:nvGraphicFramePr>
        <p:xfrm>
          <a:off x="227850" y="1011981"/>
          <a:ext cx="11797259" cy="528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51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A6CE6-4140-A557-412B-4CCF13DBCD05}"/>
              </a:ext>
            </a:extLst>
          </p:cNvPr>
          <p:cNvSpPr>
            <a:spLocks noGrp="1"/>
          </p:cNvSpPr>
          <p:nvPr>
            <p:ph type="title"/>
          </p:nvPr>
        </p:nvSpPr>
        <p:spPr/>
        <p:txBody>
          <a:bodyPr/>
          <a:lstStyle/>
          <a:p>
            <a:pPr algn="ctr"/>
            <a:r>
              <a:rPr lang="it-IT" b="1" i="1" dirty="0"/>
              <a:t>Sviluppare una strategia pubblicitaria</a:t>
            </a:r>
          </a:p>
        </p:txBody>
      </p:sp>
      <p:sp>
        <p:nvSpPr>
          <p:cNvPr id="3" name="Segnaposto contenuto 2">
            <a:extLst>
              <a:ext uri="{FF2B5EF4-FFF2-40B4-BE49-F238E27FC236}">
                <a16:creationId xmlns:a16="http://schemas.microsoft.com/office/drawing/2014/main" id="{42AD0B42-0A54-FB59-92A6-092A141692C1}"/>
              </a:ext>
            </a:extLst>
          </p:cNvPr>
          <p:cNvSpPr>
            <a:spLocks noGrp="1"/>
          </p:cNvSpPr>
          <p:nvPr>
            <p:ph idx="1"/>
          </p:nvPr>
        </p:nvSpPr>
        <p:spPr>
          <a:xfrm>
            <a:off x="1066800" y="2843261"/>
            <a:ext cx="10058400" cy="1881139"/>
          </a:xfrm>
        </p:spPr>
        <p:txBody>
          <a:bodyPr/>
          <a:lstStyle/>
          <a:p>
            <a:pPr algn="ctr"/>
            <a:r>
              <a:rPr lang="it-IT" dirty="0"/>
              <a:t>È opportuno che un'azienda si soffermi su ogni fase identificata nella Figura 11.2, indipendentemente dal fatto che conduca una </a:t>
            </a:r>
            <a:r>
              <a:rPr lang="it-IT" i="1" u="sng" dirty="0">
                <a:solidFill>
                  <a:schemeClr val="accent1"/>
                </a:solidFill>
              </a:rPr>
              <a:t>campagna pubblicitaria</a:t>
            </a:r>
            <a:r>
              <a:rPr lang="it-IT" dirty="0"/>
              <a:t>, una </a:t>
            </a:r>
            <a:r>
              <a:rPr lang="it-IT" i="1" u="sng" dirty="0">
                <a:solidFill>
                  <a:schemeClr val="accent1"/>
                </a:solidFill>
              </a:rPr>
              <a:t>campagna di marketing diretto </a:t>
            </a:r>
            <a:r>
              <a:rPr lang="it-IT" dirty="0"/>
              <a:t>o di </a:t>
            </a:r>
            <a:r>
              <a:rPr lang="it-IT" i="1" u="sng" dirty="0">
                <a:solidFill>
                  <a:schemeClr val="accent1"/>
                </a:solidFill>
              </a:rPr>
              <a:t>promozione delle vendite</a:t>
            </a:r>
            <a:r>
              <a:rPr lang="it-IT" dirty="0"/>
              <a:t>: cambia infatti solo qualche dettaglio. Qui esaminiamo alcune problematiche specifiche della pubblicità. Si sottolinea come sia necessario che la campagna di comunicazione non sia fuorviante e sia altamente affidabile. </a:t>
            </a:r>
          </a:p>
        </p:txBody>
      </p:sp>
    </p:spTree>
    <p:extLst>
      <p:ext uri="{BB962C8B-B14F-4D97-AF65-F5344CB8AC3E}">
        <p14:creationId xmlns:p14="http://schemas.microsoft.com/office/powerpoint/2010/main" val="362586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F08C686B-7E12-5F5E-B005-C0CF76453531}"/>
              </a:ext>
            </a:extLst>
          </p:cNvPr>
          <p:cNvSpPr>
            <a:spLocks noGrp="1"/>
          </p:cNvSpPr>
          <p:nvPr>
            <p:ph type="title"/>
          </p:nvPr>
        </p:nvSpPr>
        <p:spPr/>
        <p:txBody>
          <a:bodyPr/>
          <a:lstStyle/>
          <a:p>
            <a:pPr algn="ctr"/>
            <a:r>
              <a:rPr lang="it-IT" b="1" i="1" dirty="0"/>
              <a:t>Definizione degli obiettivi</a:t>
            </a:r>
          </a:p>
        </p:txBody>
      </p:sp>
      <p:graphicFrame>
        <p:nvGraphicFramePr>
          <p:cNvPr id="9" name="Segnaposto contenuto 6">
            <a:extLst>
              <a:ext uri="{FF2B5EF4-FFF2-40B4-BE49-F238E27FC236}">
                <a16:creationId xmlns:a16="http://schemas.microsoft.com/office/drawing/2014/main" id="{990311E5-D218-F605-57A8-9A7F0A11ABCE}"/>
              </a:ext>
            </a:extLst>
          </p:cNvPr>
          <p:cNvGraphicFramePr>
            <a:graphicFrameLocks noGrp="1"/>
          </p:cNvGraphicFramePr>
          <p:nvPr>
            <p:ph idx="1"/>
            <p:extLst>
              <p:ext uri="{D42A27DB-BD31-4B8C-83A1-F6EECF244321}">
                <p14:modId xmlns:p14="http://schemas.microsoft.com/office/powerpoint/2010/main" val="755663859"/>
              </p:ext>
            </p:extLst>
          </p:nvPr>
        </p:nvGraphicFramePr>
        <p:xfrm>
          <a:off x="534785" y="1737360"/>
          <a:ext cx="11122430" cy="4637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33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D788C9-2493-6F18-1A50-DA0F16BA2A08}"/>
              </a:ext>
            </a:extLst>
          </p:cNvPr>
          <p:cNvSpPr>
            <a:spLocks noGrp="1"/>
          </p:cNvSpPr>
          <p:nvPr>
            <p:ph type="title"/>
          </p:nvPr>
        </p:nvSpPr>
        <p:spPr>
          <a:xfrm>
            <a:off x="1097280" y="286603"/>
            <a:ext cx="10058400" cy="1450757"/>
          </a:xfrm>
        </p:spPr>
        <p:txBody>
          <a:bodyPr>
            <a:normAutofit/>
          </a:bodyPr>
          <a:lstStyle/>
          <a:p>
            <a:pPr algn="ctr"/>
            <a:r>
              <a:rPr lang="it-IT" b="1" i="1" dirty="0"/>
              <a:t>Creazione del messaggio</a:t>
            </a:r>
          </a:p>
        </p:txBody>
      </p:sp>
      <p:graphicFrame>
        <p:nvGraphicFramePr>
          <p:cNvPr id="15" name="Segnaposto contenuto 2">
            <a:extLst>
              <a:ext uri="{FF2B5EF4-FFF2-40B4-BE49-F238E27FC236}">
                <a16:creationId xmlns:a16="http://schemas.microsoft.com/office/drawing/2014/main" id="{CA0320F7-1572-D812-27F2-5BE14FA1F13D}"/>
              </a:ext>
            </a:extLst>
          </p:cNvPr>
          <p:cNvGraphicFramePr>
            <a:graphicFrameLocks noGrp="1"/>
          </p:cNvGraphicFramePr>
          <p:nvPr>
            <p:ph idx="1"/>
            <p:extLst>
              <p:ext uri="{D42A27DB-BD31-4B8C-83A1-F6EECF244321}">
                <p14:modId xmlns:p14="http://schemas.microsoft.com/office/powerpoint/2010/main" val="24252359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69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21CA955-8C89-1060-DD13-956972107F11}"/>
              </a:ext>
            </a:extLst>
          </p:cNvPr>
          <p:cNvSpPr txBox="1"/>
          <p:nvPr/>
        </p:nvSpPr>
        <p:spPr>
          <a:xfrm>
            <a:off x="5860473" y="1168110"/>
            <a:ext cx="5860472" cy="3970318"/>
          </a:xfrm>
          <a:prstGeom prst="rect">
            <a:avLst/>
          </a:prstGeom>
          <a:noFill/>
        </p:spPr>
        <p:txBody>
          <a:bodyPr wrap="square">
            <a:spAutoFit/>
          </a:bodyPr>
          <a:lstStyle/>
          <a:p>
            <a:pPr algn="ctr"/>
            <a:r>
              <a:rPr lang="it-IT" i="1" u="sng" dirty="0">
                <a:solidFill>
                  <a:schemeClr val="accent1"/>
                </a:solidFill>
              </a:rPr>
              <a:t>La pubblicità televisiva </a:t>
            </a:r>
            <a:r>
              <a:rPr lang="it-IT" dirty="0"/>
              <a:t>viene spesso utilizzata per costruire la personalità di un brand. </a:t>
            </a:r>
            <a:r>
              <a:rPr lang="it-IT" dirty="0" err="1"/>
              <a:t>Lannon</a:t>
            </a:r>
            <a:r>
              <a:rPr lang="it-IT" dirty="0"/>
              <a:t> afferma che i consumatori usano la personalità di un brand in vari modi: per esprimersi, per benefici emozionali e funzionali, e infine per indicare affidabilità Il valore della personalità del brand per i consumatori dipende dalla categoria di prodotti e dallo scopo associato all'immagine del marchio. Nelle categorie di prodotti "espressione di sé", come i profumi, le sigarette, le bibite e l'abbigliamento, i brand fungono da "distintivi" che rendono pubblico un aspetto della personalità (" Scelgo questo marchio [per esempio Michael Kors] per dire una certa cosa di me stesso"). La pubblicità televisiva è stata per lungo tempo il mezzo principale per promuovere i brand di consumo, sebbene ora debba affrontare molte sfide.</a:t>
            </a:r>
          </a:p>
        </p:txBody>
      </p:sp>
      <p:pic>
        <p:nvPicPr>
          <p:cNvPr id="8194" name="Picture 2">
            <a:extLst>
              <a:ext uri="{FF2B5EF4-FFF2-40B4-BE49-F238E27FC236}">
                <a16:creationId xmlns:a16="http://schemas.microsoft.com/office/drawing/2014/main" id="{9DC74568-512C-135D-564E-B8A14B94FF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8" r="11665"/>
          <a:stretch/>
        </p:blipFill>
        <p:spPr bwMode="auto">
          <a:xfrm>
            <a:off x="734291" y="1168110"/>
            <a:ext cx="4741568" cy="388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2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AF16A3-FD2F-81BC-714C-228C1FFFB277}"/>
              </a:ext>
            </a:extLst>
          </p:cNvPr>
          <p:cNvSpPr>
            <a:spLocks noGrp="1"/>
          </p:cNvSpPr>
          <p:nvPr>
            <p:ph type="title"/>
          </p:nvPr>
        </p:nvSpPr>
        <p:spPr/>
        <p:txBody>
          <a:bodyPr/>
          <a:lstStyle/>
          <a:p>
            <a:pPr algn="ctr"/>
            <a:r>
              <a:rPr lang="it-IT" b="1" i="1" dirty="0"/>
              <a:t>Definizione del budget</a:t>
            </a:r>
          </a:p>
        </p:txBody>
      </p:sp>
      <p:sp>
        <p:nvSpPr>
          <p:cNvPr id="3" name="Segnaposto contenuto 2">
            <a:extLst>
              <a:ext uri="{FF2B5EF4-FFF2-40B4-BE49-F238E27FC236}">
                <a16:creationId xmlns:a16="http://schemas.microsoft.com/office/drawing/2014/main" id="{6E475463-1586-EE0E-16A8-9809542ED5EF}"/>
              </a:ext>
            </a:extLst>
          </p:cNvPr>
          <p:cNvSpPr>
            <a:spLocks noGrp="1"/>
          </p:cNvSpPr>
          <p:nvPr>
            <p:ph idx="1"/>
          </p:nvPr>
        </p:nvSpPr>
        <p:spPr>
          <a:xfrm>
            <a:off x="1066800" y="2552316"/>
            <a:ext cx="10058400" cy="2670848"/>
          </a:xfrm>
        </p:spPr>
        <p:txBody>
          <a:bodyPr/>
          <a:lstStyle/>
          <a:p>
            <a:pPr algn="ctr"/>
            <a:r>
              <a:rPr lang="it-IT" dirty="0"/>
              <a:t>Sono quattro i metodi più utilizzati per impostare il budget da investire nella pubblicità. Un metodo è quello della </a:t>
            </a:r>
            <a:r>
              <a:rPr lang="it-IT" i="1" u="sng" dirty="0">
                <a:solidFill>
                  <a:schemeClr val="accent1"/>
                </a:solidFill>
              </a:rPr>
              <a:t>percentuale sulle vendite</a:t>
            </a:r>
            <a:r>
              <a:rPr lang="it-IT" dirty="0"/>
              <a:t>, secondo cui l'importo assegnato all'investimento in pubblicità deriva da una percentuale del fatturato attuale o previsto. </a:t>
            </a:r>
          </a:p>
          <a:p>
            <a:pPr algn="ctr"/>
            <a:r>
              <a:rPr lang="it-IT" dirty="0"/>
              <a:t>Questo metodo, sebbene semplice da utilizzare, presenta diverse debolezze: incoraggia infatti l'azienda ad abbassare la spesa dedicata alla pubblicità quando calano le vendite, una strategia che può innescare un'ulteriore spirale al ribasso delle vendite stesse. Inoltre, ignora le opportunità di mercato, che potrebbero invece suggerire di spendere di più (non meno) in pubblicità.</a:t>
            </a:r>
          </a:p>
        </p:txBody>
      </p:sp>
    </p:spTree>
    <p:extLst>
      <p:ext uri="{BB962C8B-B14F-4D97-AF65-F5344CB8AC3E}">
        <p14:creationId xmlns:p14="http://schemas.microsoft.com/office/powerpoint/2010/main" val="3299978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6C45DB-96B9-253D-2915-E5AC88B0431E}"/>
              </a:ext>
            </a:extLst>
          </p:cNvPr>
          <p:cNvSpPr>
            <a:spLocks noGrp="1"/>
          </p:cNvSpPr>
          <p:nvPr>
            <p:ph type="title"/>
          </p:nvPr>
        </p:nvSpPr>
        <p:spPr/>
        <p:txBody>
          <a:bodyPr/>
          <a:lstStyle/>
          <a:p>
            <a:pPr algn="ctr"/>
            <a:r>
              <a:rPr lang="it-IT" b="1" i="1" dirty="0"/>
              <a:t>Selezione dei media</a:t>
            </a:r>
          </a:p>
        </p:txBody>
      </p:sp>
      <p:sp>
        <p:nvSpPr>
          <p:cNvPr id="3" name="Segnaposto contenuto 2">
            <a:extLst>
              <a:ext uri="{FF2B5EF4-FFF2-40B4-BE49-F238E27FC236}">
                <a16:creationId xmlns:a16="http://schemas.microsoft.com/office/drawing/2014/main" id="{97B29671-85FD-C7F7-4E37-FACCBB86A07C}"/>
              </a:ext>
            </a:extLst>
          </p:cNvPr>
          <p:cNvSpPr>
            <a:spLocks noGrp="1"/>
          </p:cNvSpPr>
          <p:nvPr>
            <p:ph idx="1"/>
          </p:nvPr>
        </p:nvSpPr>
        <p:spPr>
          <a:xfrm>
            <a:off x="1066800" y="2940243"/>
            <a:ext cx="10058400" cy="1964266"/>
          </a:xfrm>
        </p:spPr>
        <p:txBody>
          <a:bodyPr/>
          <a:lstStyle/>
          <a:p>
            <a:pPr algn="ctr"/>
            <a:r>
              <a:rPr lang="it-IT" dirty="0"/>
              <a:t>A causa del gran numero di media che ormai sono disponibili per gli inserzionisti - basti pensare alle centinaia di canali televisivi o di stazioni radiofoniche esistenti - è diventato cruciale decidere quali media selezionare. Scegliere </a:t>
            </a:r>
            <a:r>
              <a:rPr lang="it-IT" i="1" u="sng" dirty="0">
                <a:solidFill>
                  <a:schemeClr val="accent1"/>
                </a:solidFill>
              </a:rPr>
              <a:t>quale tipo di media </a:t>
            </a:r>
            <a:r>
              <a:rPr lang="it-IT" dirty="0"/>
              <a:t>(per es., la televisione o la stampa) e </a:t>
            </a:r>
            <a:r>
              <a:rPr lang="it-IT" i="1" u="sng" dirty="0">
                <a:solidFill>
                  <a:schemeClr val="accent1"/>
                </a:solidFill>
              </a:rPr>
              <a:t>quale specifico supporto </a:t>
            </a:r>
            <a:r>
              <a:rPr lang="it-IT" dirty="0"/>
              <a:t>(per es., un giornale o una rivista specifici) sono due decisioni chiave.</a:t>
            </a:r>
          </a:p>
        </p:txBody>
      </p:sp>
    </p:spTree>
    <p:extLst>
      <p:ext uri="{BB962C8B-B14F-4D97-AF65-F5344CB8AC3E}">
        <p14:creationId xmlns:p14="http://schemas.microsoft.com/office/powerpoint/2010/main" val="121502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V Vintage gialla su una tavola di legno con sfondo blu">
            <a:extLst>
              <a:ext uri="{FF2B5EF4-FFF2-40B4-BE49-F238E27FC236}">
                <a16:creationId xmlns:a16="http://schemas.microsoft.com/office/drawing/2014/main" id="{0F894236-EE11-F27E-AFDB-E2ABA2526BA1}"/>
              </a:ext>
            </a:extLst>
          </p:cNvPr>
          <p:cNvPicPr>
            <a:picLocks noChangeAspect="1"/>
          </p:cNvPicPr>
          <p:nvPr/>
        </p:nvPicPr>
        <p:blipFill>
          <a:blip r:embed="rId2"/>
          <a:srcRect l="29492" r="25287" b="1"/>
          <a:stretch/>
        </p:blipFill>
        <p:spPr>
          <a:xfrm>
            <a:off x="20" y="-12128"/>
            <a:ext cx="4654276" cy="6870127"/>
          </a:xfrm>
          <a:prstGeom prst="rect">
            <a:avLst/>
          </a:prstGeom>
        </p:spPr>
      </p:pic>
      <p:sp>
        <p:nvSpPr>
          <p:cNvPr id="3" name="CasellaDiTesto 2">
            <a:extLst>
              <a:ext uri="{FF2B5EF4-FFF2-40B4-BE49-F238E27FC236}">
                <a16:creationId xmlns:a16="http://schemas.microsoft.com/office/drawing/2014/main" id="{2A36855F-45FC-7567-1F2A-C17E7A0E28CA}"/>
              </a:ext>
            </a:extLst>
          </p:cNvPr>
          <p:cNvSpPr txBox="1"/>
          <p:nvPr/>
        </p:nvSpPr>
        <p:spPr>
          <a:xfrm>
            <a:off x="5223165" y="2074223"/>
            <a:ext cx="6368142" cy="2428504"/>
          </a:xfrm>
          <a:prstGeom prst="rect">
            <a:avLst/>
          </a:prstGeom>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Ogni</a:t>
            </a:r>
            <a:r>
              <a:rPr lang="en-US" dirty="0">
                <a:solidFill>
                  <a:schemeClr val="tx1">
                    <a:lumMod val="75000"/>
                    <a:lumOff val="25000"/>
                  </a:schemeClr>
                </a:solidFill>
              </a:rPr>
              <a:t> mezzo di </a:t>
            </a:r>
            <a:r>
              <a:rPr lang="en-US" dirty="0" err="1">
                <a:solidFill>
                  <a:schemeClr val="tx1">
                    <a:lumMod val="75000"/>
                    <a:lumOff val="25000"/>
                  </a:schemeClr>
                </a:solidFill>
              </a:rPr>
              <a:t>comunicazione</a:t>
            </a:r>
            <a:r>
              <a:rPr lang="en-US" dirty="0">
                <a:solidFill>
                  <a:schemeClr val="tx1">
                    <a:lumMod val="75000"/>
                    <a:lumOff val="25000"/>
                  </a:schemeClr>
                </a:solidFill>
              </a:rPr>
              <a:t> </a:t>
            </a:r>
            <a:r>
              <a:rPr lang="en-US" dirty="0" err="1">
                <a:solidFill>
                  <a:schemeClr val="tx1">
                    <a:lumMod val="75000"/>
                    <a:lumOff val="25000"/>
                  </a:schemeClr>
                </a:solidFill>
              </a:rPr>
              <a:t>presenta</a:t>
            </a:r>
            <a:r>
              <a:rPr lang="en-US" dirty="0">
                <a:solidFill>
                  <a:schemeClr val="tx1">
                    <a:lumMod val="75000"/>
                    <a:lumOff val="25000"/>
                  </a:schemeClr>
                </a:solidFill>
              </a:rPr>
              <a:t> un </a:t>
            </a:r>
            <a:r>
              <a:rPr lang="en-US" dirty="0" err="1">
                <a:solidFill>
                  <a:schemeClr val="tx1">
                    <a:lumMod val="75000"/>
                    <a:lumOff val="25000"/>
                  </a:schemeClr>
                </a:solidFill>
              </a:rPr>
              <a:t>insieme</a:t>
            </a:r>
            <a:r>
              <a:rPr lang="en-US" dirty="0">
                <a:solidFill>
                  <a:schemeClr val="tx1">
                    <a:lumMod val="75000"/>
                    <a:lumOff val="25000"/>
                  </a:schemeClr>
                </a:solidFill>
              </a:rPr>
              <a:t> di </a:t>
            </a:r>
            <a:r>
              <a:rPr lang="en-US" dirty="0" err="1">
                <a:solidFill>
                  <a:schemeClr val="tx1">
                    <a:lumMod val="75000"/>
                    <a:lumOff val="25000"/>
                  </a:schemeClr>
                </a:solidFill>
              </a:rPr>
              <a:t>qualità</a:t>
            </a:r>
            <a:r>
              <a:rPr lang="en-US" dirty="0">
                <a:solidFill>
                  <a:schemeClr val="tx1">
                    <a:lumMod val="75000"/>
                    <a:lumOff val="25000"/>
                  </a:schemeClr>
                </a:solidFill>
              </a:rPr>
              <a:t> e di </a:t>
            </a:r>
            <a:r>
              <a:rPr lang="en-US" dirty="0" err="1">
                <a:solidFill>
                  <a:schemeClr val="tx1">
                    <a:lumMod val="75000"/>
                    <a:lumOff val="25000"/>
                  </a:schemeClr>
                </a:solidFill>
              </a:rPr>
              <a:t>limiti</a:t>
            </a:r>
            <a:r>
              <a:rPr lang="en-US" dirty="0">
                <a:solidFill>
                  <a:schemeClr val="tx1">
                    <a:lumMod val="75000"/>
                    <a:lumOff val="25000"/>
                  </a:schemeClr>
                </a:solidFill>
              </a:rPr>
              <a:t> </a:t>
            </a:r>
            <a:r>
              <a:rPr lang="en-US" dirty="0" err="1">
                <a:solidFill>
                  <a:schemeClr val="tx1">
                    <a:lumMod val="75000"/>
                    <a:lumOff val="25000"/>
                  </a:schemeClr>
                </a:solidFill>
              </a:rPr>
              <a:t>creativi</a:t>
            </a:r>
            <a:r>
              <a:rPr lang="en-US" dirty="0">
                <a:solidFill>
                  <a:schemeClr val="tx1">
                    <a:lumMod val="75000"/>
                    <a:lumOff val="25000"/>
                  </a:schemeClr>
                </a:solidFill>
              </a:rPr>
              <a:t>. La </a:t>
            </a:r>
            <a:r>
              <a:rPr lang="en-US" dirty="0" err="1">
                <a:solidFill>
                  <a:schemeClr val="tx1">
                    <a:lumMod val="75000"/>
                    <a:lumOff val="25000"/>
                  </a:schemeClr>
                </a:solidFill>
              </a:rPr>
              <a:t>televisione</a:t>
            </a:r>
            <a:r>
              <a:rPr lang="en-US" dirty="0">
                <a:solidFill>
                  <a:schemeClr val="tx1">
                    <a:lumMod val="75000"/>
                    <a:lumOff val="25000"/>
                  </a:schemeClr>
                </a:solidFill>
              </a:rPr>
              <a:t> </a:t>
            </a:r>
            <a:r>
              <a:rPr lang="en-US" dirty="0" err="1">
                <a:solidFill>
                  <a:schemeClr val="tx1">
                    <a:lumMod val="75000"/>
                    <a:lumOff val="25000"/>
                  </a:schemeClr>
                </a:solidFill>
              </a:rPr>
              <a:t>può</a:t>
            </a:r>
            <a:r>
              <a:rPr lang="en-US" dirty="0">
                <a:solidFill>
                  <a:schemeClr val="tx1">
                    <a:lumMod val="75000"/>
                    <a:lumOff val="25000"/>
                  </a:schemeClr>
                </a:solidFill>
              </a:rPr>
              <a:t> </a:t>
            </a:r>
            <a:r>
              <a:rPr lang="en-US" dirty="0" err="1">
                <a:solidFill>
                  <a:schemeClr val="tx1">
                    <a:lumMod val="75000"/>
                    <a:lumOff val="25000"/>
                  </a:schemeClr>
                </a:solidFill>
              </a:rPr>
              <a:t>essere</a:t>
            </a:r>
            <a:r>
              <a:rPr lang="en-US" dirty="0">
                <a:solidFill>
                  <a:schemeClr val="tx1">
                    <a:lumMod val="75000"/>
                    <a:lumOff val="25000"/>
                  </a:schemeClr>
                </a:solidFill>
              </a:rPr>
              <a:t> </a:t>
            </a:r>
            <a:r>
              <a:rPr lang="en-US" dirty="0" err="1">
                <a:solidFill>
                  <a:schemeClr val="tx1">
                    <a:lumMod val="75000"/>
                    <a:lumOff val="25000"/>
                  </a:schemeClr>
                </a:solidFill>
              </a:rPr>
              <a:t>utilizzata</a:t>
            </a:r>
            <a:r>
              <a:rPr lang="en-US" dirty="0">
                <a:solidFill>
                  <a:schemeClr val="tx1">
                    <a:lumMod val="75000"/>
                    <a:lumOff val="25000"/>
                  </a:schemeClr>
                </a:solidFill>
              </a:rPr>
              <a:t> per </a:t>
            </a:r>
            <a:r>
              <a:rPr lang="en-US" dirty="0" err="1">
                <a:solidFill>
                  <a:schemeClr val="tx1">
                    <a:lumMod val="75000"/>
                    <a:lumOff val="25000"/>
                  </a:schemeClr>
                </a:solidFill>
              </a:rPr>
              <a:t>mostrare</a:t>
            </a:r>
            <a:r>
              <a:rPr lang="en-US" dirty="0">
                <a:solidFill>
                  <a:schemeClr val="tx1">
                    <a:lumMod val="75000"/>
                    <a:lumOff val="25000"/>
                  </a:schemeClr>
                </a:solidFill>
              </a:rPr>
              <a:t> il </a:t>
            </a:r>
            <a:r>
              <a:rPr lang="en-US" dirty="0" err="1">
                <a:solidFill>
                  <a:schemeClr val="tx1">
                    <a:lumMod val="75000"/>
                    <a:lumOff val="25000"/>
                  </a:schemeClr>
                </a:solidFill>
              </a:rPr>
              <a:t>prodotto</a:t>
            </a:r>
            <a:r>
              <a:rPr lang="en-US" dirty="0">
                <a:solidFill>
                  <a:schemeClr val="tx1">
                    <a:lumMod val="75000"/>
                    <a:lumOff val="25000"/>
                  </a:schemeClr>
                </a:solidFill>
              </a:rPr>
              <a:t> in azione o per </a:t>
            </a:r>
            <a:r>
              <a:rPr lang="en-US" dirty="0" err="1">
                <a:solidFill>
                  <a:schemeClr val="tx1">
                    <a:lumMod val="75000"/>
                    <a:lumOff val="25000"/>
                  </a:schemeClr>
                </a:solidFill>
              </a:rPr>
              <a:t>utilizzare</a:t>
            </a:r>
            <a:r>
              <a:rPr lang="en-US" dirty="0">
                <a:solidFill>
                  <a:schemeClr val="tx1">
                    <a:lumMod val="75000"/>
                    <a:lumOff val="25000"/>
                  </a:schemeClr>
                </a:solidFill>
              </a:rPr>
              <a:t> </a:t>
            </a:r>
            <a:r>
              <a:rPr lang="en-US" dirty="0" err="1">
                <a:solidFill>
                  <a:schemeClr val="tx1">
                    <a:lumMod val="75000"/>
                    <a:lumOff val="25000"/>
                  </a:schemeClr>
                </a:solidFill>
              </a:rPr>
              <a:t>colori</a:t>
            </a:r>
            <a:r>
              <a:rPr lang="en-US" dirty="0">
                <a:solidFill>
                  <a:schemeClr val="tx1">
                    <a:lumMod val="75000"/>
                    <a:lumOff val="25000"/>
                  </a:schemeClr>
                </a:solidFill>
              </a:rPr>
              <a:t> e </a:t>
            </a:r>
            <a:r>
              <a:rPr lang="en-US" dirty="0" err="1">
                <a:solidFill>
                  <a:schemeClr val="tx1">
                    <a:lumMod val="75000"/>
                    <a:lumOff val="25000"/>
                  </a:schemeClr>
                </a:solidFill>
              </a:rPr>
              <a:t>suoni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creino</a:t>
            </a:r>
            <a:r>
              <a:rPr lang="en-US" dirty="0">
                <a:solidFill>
                  <a:schemeClr val="tx1">
                    <a:lumMod val="75000"/>
                    <a:lumOff val="25000"/>
                  </a:schemeClr>
                </a:solidFill>
              </a:rPr>
              <a:t> </a:t>
            </a:r>
            <a:r>
              <a:rPr lang="en-US" dirty="0" err="1">
                <a:solidFill>
                  <a:schemeClr val="tx1">
                    <a:lumMod val="75000"/>
                    <a:lumOff val="25000"/>
                  </a:schemeClr>
                </a:solidFill>
              </a:rPr>
              <a:t>un'atmosfera</a:t>
            </a:r>
            <a:r>
              <a:rPr lang="en-US" dirty="0">
                <a:solidFill>
                  <a:schemeClr val="tx1">
                    <a:lumMod val="75000"/>
                    <a:lumOff val="25000"/>
                  </a:schemeClr>
                </a:solidFill>
              </a:rPr>
              <a:t> </a:t>
            </a:r>
            <a:r>
              <a:rPr lang="en-US" dirty="0" err="1">
                <a:solidFill>
                  <a:schemeClr val="tx1">
                    <a:lumMod val="75000"/>
                    <a:lumOff val="25000"/>
                  </a:schemeClr>
                </a:solidFill>
              </a:rPr>
              <a:t>attorno</a:t>
            </a:r>
            <a:r>
              <a:rPr lang="en-US" dirty="0">
                <a:solidFill>
                  <a:schemeClr val="tx1">
                    <a:lumMod val="75000"/>
                    <a:lumOff val="25000"/>
                  </a:schemeClr>
                </a:solidFill>
              </a:rPr>
              <a:t> al </a:t>
            </a:r>
            <a:r>
              <a:rPr lang="en-US" dirty="0" err="1">
                <a:solidFill>
                  <a:schemeClr val="tx1">
                    <a:lumMod val="75000"/>
                    <a:lumOff val="25000"/>
                  </a:schemeClr>
                </a:solidFill>
              </a:rPr>
              <a:t>prodotto</a:t>
            </a:r>
            <a:r>
              <a:rPr lang="en-US" dirty="0">
                <a:solidFill>
                  <a:schemeClr val="tx1">
                    <a:lumMod val="75000"/>
                    <a:lumOff val="25000"/>
                  </a:schemeClr>
                </a:solidFill>
              </a:rPr>
              <a:t>, </a:t>
            </a:r>
            <a:r>
              <a:rPr lang="en-US" dirty="0" err="1">
                <a:solidFill>
                  <a:schemeClr val="tx1">
                    <a:lumMod val="75000"/>
                    <a:lumOff val="25000"/>
                  </a:schemeClr>
                </a:solidFill>
              </a:rPr>
              <a:t>migliorando</a:t>
            </a:r>
            <a:r>
              <a:rPr lang="en-US" dirty="0">
                <a:solidFill>
                  <a:schemeClr val="tx1">
                    <a:lumMod val="75000"/>
                    <a:lumOff val="25000"/>
                  </a:schemeClr>
                </a:solidFill>
              </a:rPr>
              <a:t> la </a:t>
            </a:r>
            <a:r>
              <a:rPr lang="en-US" dirty="0" err="1">
                <a:solidFill>
                  <a:schemeClr val="tx1">
                    <a:lumMod val="75000"/>
                    <a:lumOff val="25000"/>
                  </a:schemeClr>
                </a:solidFill>
              </a:rPr>
              <a:t>sua</a:t>
            </a:r>
            <a:r>
              <a:rPr lang="en-US" dirty="0">
                <a:solidFill>
                  <a:schemeClr val="tx1">
                    <a:lumMod val="75000"/>
                    <a:lumOff val="25000"/>
                  </a:schemeClr>
                </a:solidFill>
              </a:rPr>
              <a:t> </a:t>
            </a:r>
            <a:r>
              <a:rPr lang="en-US" dirty="0" err="1">
                <a:solidFill>
                  <a:schemeClr val="tx1">
                    <a:lumMod val="75000"/>
                    <a:lumOff val="25000"/>
                  </a:schemeClr>
                </a:solidFill>
              </a:rPr>
              <a:t>immagine</a:t>
            </a:r>
            <a:r>
              <a:rPr lang="en-US" dirty="0">
                <a:solidFill>
                  <a:schemeClr val="tx1">
                    <a:lumMod val="75000"/>
                    <a:lumOff val="25000"/>
                  </a:schemeClr>
                </a:solidFill>
              </a:rPr>
              <a:t>. </a:t>
            </a:r>
          </a:p>
          <a:p>
            <a:pPr algn="ctr"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Sebbene</a:t>
            </a:r>
            <a:r>
              <a:rPr lang="en-US" dirty="0">
                <a:solidFill>
                  <a:schemeClr val="tx1">
                    <a:lumMod val="75000"/>
                    <a:lumOff val="25000"/>
                  </a:schemeClr>
                </a:solidFill>
              </a:rPr>
              <a:t> la </a:t>
            </a:r>
            <a:r>
              <a:rPr lang="en-US" dirty="0" err="1">
                <a:solidFill>
                  <a:schemeClr val="tx1">
                    <a:lumMod val="75000"/>
                    <a:lumOff val="25000"/>
                  </a:schemeClr>
                </a:solidFill>
              </a:rPr>
              <a:t>televisione</a:t>
            </a:r>
            <a:r>
              <a:rPr lang="en-US" dirty="0">
                <a:solidFill>
                  <a:schemeClr val="tx1">
                    <a:lumMod val="75000"/>
                    <a:lumOff val="25000"/>
                  </a:schemeClr>
                </a:solidFill>
              </a:rPr>
              <a:t> </a:t>
            </a:r>
            <a:r>
              <a:rPr lang="en-US" dirty="0" err="1">
                <a:solidFill>
                  <a:schemeClr val="tx1">
                    <a:lumMod val="75000"/>
                    <a:lumOff val="25000"/>
                  </a:schemeClr>
                </a:solidFill>
              </a:rPr>
              <a:t>sia</a:t>
            </a:r>
            <a:r>
              <a:rPr lang="en-US" dirty="0">
                <a:solidFill>
                  <a:schemeClr val="tx1">
                    <a:lumMod val="75000"/>
                    <a:lumOff val="25000"/>
                  </a:schemeClr>
                </a:solidFill>
              </a:rPr>
              <a:t> </a:t>
            </a:r>
            <a:r>
              <a:rPr lang="en-US" dirty="0" err="1">
                <a:solidFill>
                  <a:schemeClr val="tx1">
                    <a:lumMod val="75000"/>
                    <a:lumOff val="25000"/>
                  </a:schemeClr>
                </a:solidFill>
              </a:rPr>
              <a:t>stata</a:t>
            </a:r>
            <a:r>
              <a:rPr lang="en-US" dirty="0">
                <a:solidFill>
                  <a:schemeClr val="tx1">
                    <a:lumMod val="75000"/>
                    <a:lumOff val="25000"/>
                  </a:schemeClr>
                </a:solidFill>
              </a:rPr>
              <a:t> a </a:t>
            </a:r>
            <a:r>
              <a:rPr lang="en-US" dirty="0" err="1">
                <a:solidFill>
                  <a:schemeClr val="tx1">
                    <a:lumMod val="75000"/>
                    <a:lumOff val="25000"/>
                  </a:schemeClr>
                </a:solidFill>
              </a:rPr>
              <a:t>lungo</a:t>
            </a:r>
            <a:r>
              <a:rPr lang="en-US" dirty="0">
                <a:solidFill>
                  <a:schemeClr val="tx1">
                    <a:lumMod val="75000"/>
                    <a:lumOff val="25000"/>
                  </a:schemeClr>
                </a:solidFill>
              </a:rPr>
              <a:t> uno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mezzi</a:t>
            </a:r>
            <a:r>
              <a:rPr lang="en-US" dirty="0">
                <a:solidFill>
                  <a:schemeClr val="tx1">
                    <a:lumMod val="75000"/>
                    <a:lumOff val="25000"/>
                  </a:schemeClr>
                </a:solidFill>
              </a:rPr>
              <a:t> </a:t>
            </a:r>
            <a:r>
              <a:rPr lang="en-US" dirty="0" err="1">
                <a:solidFill>
                  <a:schemeClr val="tx1">
                    <a:lumMod val="75000"/>
                    <a:lumOff val="25000"/>
                  </a:schemeClr>
                </a:solidFill>
              </a:rPr>
              <a:t>pubblicitari</a:t>
            </a:r>
            <a:r>
              <a:rPr lang="en-US" dirty="0">
                <a:solidFill>
                  <a:schemeClr val="tx1">
                    <a:lumMod val="75000"/>
                    <a:lumOff val="25000"/>
                  </a:schemeClr>
                </a:solidFill>
              </a:rPr>
              <a:t> </a:t>
            </a:r>
            <a:r>
              <a:rPr lang="en-US" dirty="0" err="1">
                <a:solidFill>
                  <a:schemeClr val="tx1">
                    <a:lumMod val="75000"/>
                    <a:lumOff val="25000"/>
                  </a:schemeClr>
                </a:solidFill>
              </a:rPr>
              <a:t>più</a:t>
            </a:r>
            <a:r>
              <a:rPr lang="en-US" dirty="0">
                <a:solidFill>
                  <a:schemeClr val="tx1">
                    <a:lumMod val="75000"/>
                    <a:lumOff val="25000"/>
                  </a:schemeClr>
                </a:solidFill>
              </a:rPr>
              <a:t> </a:t>
            </a:r>
            <a:r>
              <a:rPr lang="en-US" dirty="0" err="1">
                <a:solidFill>
                  <a:schemeClr val="tx1">
                    <a:lumMod val="75000"/>
                    <a:lumOff val="25000"/>
                  </a:schemeClr>
                </a:solidFill>
              </a:rPr>
              <a:t>potenti</a:t>
            </a:r>
            <a:r>
              <a:rPr lang="en-US" dirty="0">
                <a:solidFill>
                  <a:schemeClr val="tx1">
                    <a:lumMod val="75000"/>
                    <a:lumOff val="25000"/>
                  </a:schemeClr>
                </a:solidFill>
              </a:rPr>
              <a:t>, le </a:t>
            </a:r>
            <a:r>
              <a:rPr lang="en-US" dirty="0" err="1">
                <a:solidFill>
                  <a:schemeClr val="tx1">
                    <a:lumMod val="75000"/>
                    <a:lumOff val="25000"/>
                  </a:schemeClr>
                </a:solidFill>
              </a:rPr>
              <a:t>preoccupazioni</a:t>
            </a:r>
            <a:r>
              <a:rPr lang="en-US" dirty="0">
                <a:solidFill>
                  <a:schemeClr val="tx1">
                    <a:lumMod val="75000"/>
                    <a:lumOff val="25000"/>
                  </a:schemeClr>
                </a:solidFill>
              </a:rPr>
              <a:t> </a:t>
            </a:r>
            <a:r>
              <a:rPr lang="en-US" dirty="0" err="1">
                <a:solidFill>
                  <a:schemeClr val="tx1">
                    <a:lumMod val="75000"/>
                    <a:lumOff val="25000"/>
                  </a:schemeClr>
                </a:solidFill>
              </a:rPr>
              <a:t>concernenti</a:t>
            </a:r>
            <a:r>
              <a:rPr lang="en-US" dirty="0">
                <a:solidFill>
                  <a:schemeClr val="tx1">
                    <a:lumMod val="75000"/>
                    <a:lumOff val="25000"/>
                  </a:schemeClr>
                </a:solidFill>
              </a:rPr>
              <a:t> la </a:t>
            </a:r>
            <a:r>
              <a:rPr lang="en-US" dirty="0" err="1">
                <a:solidFill>
                  <a:schemeClr val="tx1">
                    <a:lumMod val="75000"/>
                    <a:lumOff val="25000"/>
                  </a:schemeClr>
                </a:solidFill>
              </a:rPr>
              <a:t>frammentazione</a:t>
            </a:r>
            <a:r>
              <a:rPr lang="en-US" dirty="0">
                <a:solidFill>
                  <a:schemeClr val="tx1">
                    <a:lumMod val="75000"/>
                    <a:lumOff val="25000"/>
                  </a:schemeClr>
                </a:solidFill>
              </a:rPr>
              <a:t> del </a:t>
            </a:r>
            <a:r>
              <a:rPr lang="en-US" dirty="0" err="1">
                <a:solidFill>
                  <a:schemeClr val="tx1">
                    <a:lumMod val="75000"/>
                    <a:lumOff val="25000"/>
                  </a:schemeClr>
                </a:solidFill>
              </a:rPr>
              <a:t>pubblico</a:t>
            </a:r>
            <a:r>
              <a:rPr lang="en-US" dirty="0">
                <a:solidFill>
                  <a:schemeClr val="tx1">
                    <a:lumMod val="75000"/>
                    <a:lumOff val="25000"/>
                  </a:schemeClr>
                </a:solidFill>
              </a:rPr>
              <a:t> </a:t>
            </a:r>
            <a:r>
              <a:rPr lang="en-US" dirty="0" err="1">
                <a:solidFill>
                  <a:schemeClr val="tx1">
                    <a:lumMod val="75000"/>
                    <a:lumOff val="25000"/>
                  </a:schemeClr>
                </a:solidFill>
              </a:rPr>
              <a:t>televisivo</a:t>
            </a:r>
            <a:r>
              <a:rPr lang="en-US" dirty="0">
                <a:solidFill>
                  <a:schemeClr val="tx1">
                    <a:lumMod val="75000"/>
                    <a:lumOff val="25000"/>
                  </a:schemeClr>
                </a:solidFill>
              </a:rPr>
              <a:t> </a:t>
            </a:r>
            <a:r>
              <a:rPr lang="en-US" dirty="0" err="1">
                <a:solidFill>
                  <a:schemeClr val="tx1">
                    <a:lumMod val="75000"/>
                    <a:lumOff val="25000"/>
                  </a:schemeClr>
                </a:solidFill>
              </a:rPr>
              <a:t>hanno</a:t>
            </a:r>
            <a:r>
              <a:rPr lang="en-US" dirty="0">
                <a:solidFill>
                  <a:schemeClr val="tx1">
                    <a:lumMod val="75000"/>
                    <a:lumOff val="25000"/>
                  </a:schemeClr>
                </a:solidFill>
              </a:rPr>
              <a:t> </a:t>
            </a:r>
            <a:r>
              <a:rPr lang="en-US" dirty="0" err="1">
                <a:solidFill>
                  <a:schemeClr val="tx1">
                    <a:lumMod val="75000"/>
                    <a:lumOff val="25000"/>
                  </a:schemeClr>
                </a:solidFill>
              </a:rPr>
              <a:t>portato</a:t>
            </a:r>
            <a:r>
              <a:rPr lang="en-US" dirty="0">
                <a:solidFill>
                  <a:schemeClr val="tx1">
                    <a:lumMod val="75000"/>
                    <a:lumOff val="25000"/>
                  </a:schemeClr>
                </a:solidFill>
              </a:rPr>
              <a:t> </a:t>
            </a:r>
            <a:r>
              <a:rPr lang="en-US" dirty="0" err="1">
                <a:solidFill>
                  <a:schemeClr val="tx1">
                    <a:lumMod val="75000"/>
                    <a:lumOff val="25000"/>
                  </a:schemeClr>
                </a:solidFill>
              </a:rPr>
              <a:t>molti</a:t>
            </a:r>
            <a:r>
              <a:rPr lang="en-US" dirty="0">
                <a:solidFill>
                  <a:schemeClr val="tx1">
                    <a:lumMod val="75000"/>
                    <a:lumOff val="25000"/>
                  </a:schemeClr>
                </a:solidFill>
              </a:rPr>
              <a:t>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principali</a:t>
            </a:r>
            <a:r>
              <a:rPr lang="en-US" dirty="0">
                <a:solidFill>
                  <a:schemeClr val="tx1">
                    <a:lumMod val="75000"/>
                    <a:lumOff val="25000"/>
                  </a:schemeClr>
                </a:solidFill>
              </a:rPr>
              <a:t> </a:t>
            </a:r>
            <a:r>
              <a:rPr lang="en-US" dirty="0" err="1">
                <a:solidFill>
                  <a:schemeClr val="tx1">
                    <a:lumMod val="75000"/>
                    <a:lumOff val="25000"/>
                  </a:schemeClr>
                </a:solidFill>
              </a:rPr>
              <a:t>inserzionisti</a:t>
            </a:r>
            <a:r>
              <a:rPr lang="en-US" dirty="0">
                <a:solidFill>
                  <a:schemeClr val="tx1">
                    <a:lumMod val="75000"/>
                    <a:lumOff val="25000"/>
                  </a:schemeClr>
                </a:solidFill>
              </a:rPr>
              <a:t> ad </a:t>
            </a:r>
            <a:r>
              <a:rPr lang="en-US" dirty="0" err="1">
                <a:solidFill>
                  <a:schemeClr val="tx1">
                    <a:lumMod val="75000"/>
                    <a:lumOff val="25000"/>
                  </a:schemeClr>
                </a:solidFill>
              </a:rPr>
              <a:t>allontanarsene</a:t>
            </a:r>
            <a:r>
              <a:rPr lang="en-US" dirty="0">
                <a:solidFill>
                  <a:schemeClr val="tx1">
                    <a:lumMod val="75000"/>
                    <a:lumOff val="25000"/>
                  </a:schemeClr>
                </a:solidFill>
              </a:rPr>
              <a:t>.</a:t>
            </a:r>
          </a:p>
        </p:txBody>
      </p:sp>
    </p:spTree>
    <p:extLst>
      <p:ext uri="{BB962C8B-B14F-4D97-AF65-F5344CB8AC3E}">
        <p14:creationId xmlns:p14="http://schemas.microsoft.com/office/powerpoint/2010/main" val="3271729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37CFBDD-1063-B474-5B13-7B80567966D4}"/>
              </a:ext>
            </a:extLst>
          </p:cNvPr>
          <p:cNvSpPr txBox="1"/>
          <p:nvPr/>
        </p:nvSpPr>
        <p:spPr>
          <a:xfrm>
            <a:off x="5411450" y="1425503"/>
            <a:ext cx="5769396" cy="3416320"/>
          </a:xfrm>
          <a:prstGeom prst="rect">
            <a:avLst/>
          </a:prstGeom>
          <a:noFill/>
        </p:spPr>
        <p:txBody>
          <a:bodyPr wrap="square">
            <a:spAutoFit/>
          </a:bodyPr>
          <a:lstStyle/>
          <a:p>
            <a:pPr algn="ctr"/>
            <a:r>
              <a:rPr lang="it-IT" dirty="0"/>
              <a:t>Oltre a televisione, radio e stampa, anche altri media possono essere utilizzati; si pensi per esempio ai cartelloni pubblicitari, che richiedono un messaggio breve perché i consumatori come gli automobilisti, in genere, hanno solo il tempo di "dare un'occhiata" al contenuto e rimanerne colpiti. Lavazza, il brand italiano di caffè, è un grande utilizzatore dei manifesti affissi negli aeroporti e nelle aree metropolitane, dove usa la propria pubblicità glamour, in stile rivista di moda, per creare consapevolezza e per trasmettere l'immagine del marchio. È interessante notare come sempre più spesso si usi la tecnologia per attirare l'attenzione di consumatori indaffarati. </a:t>
            </a:r>
          </a:p>
        </p:txBody>
      </p:sp>
      <p:pic>
        <p:nvPicPr>
          <p:cNvPr id="14338" name="Picture 2">
            <a:extLst>
              <a:ext uri="{FF2B5EF4-FFF2-40B4-BE49-F238E27FC236}">
                <a16:creationId xmlns:a16="http://schemas.microsoft.com/office/drawing/2014/main" id="{907CE076-C3EF-9BAE-FF06-50A5C0B847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34" r="13084"/>
          <a:stretch/>
        </p:blipFill>
        <p:spPr bwMode="auto">
          <a:xfrm>
            <a:off x="1558976" y="1432497"/>
            <a:ext cx="3338531" cy="340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62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887FE8D-69CB-AD2B-62CA-DB27D34B7011}"/>
              </a:ext>
            </a:extLst>
          </p:cNvPr>
          <p:cNvSpPr txBox="1"/>
          <p:nvPr/>
        </p:nvSpPr>
        <p:spPr>
          <a:xfrm>
            <a:off x="980209" y="1194551"/>
            <a:ext cx="10231582" cy="4524315"/>
          </a:xfrm>
          <a:prstGeom prst="rect">
            <a:avLst/>
          </a:prstGeom>
          <a:noFill/>
        </p:spPr>
        <p:txBody>
          <a:bodyPr wrap="square">
            <a:spAutoFit/>
          </a:bodyPr>
          <a:lstStyle/>
          <a:p>
            <a:pPr marL="0" indent="0" algn="ctr" eaLnBrk="1" fontAlgn="auto" hangingPunct="1">
              <a:spcAft>
                <a:spcPts val="0"/>
              </a:spcAft>
              <a:buNone/>
              <a:defRPr/>
            </a:pPr>
            <a:r>
              <a:rPr lang="it-IT" dirty="0"/>
              <a:t>La prima comprende gli strumenti di </a:t>
            </a:r>
            <a:r>
              <a:rPr lang="it-IT" i="1" u="sng" dirty="0">
                <a:solidFill>
                  <a:schemeClr val="accent1"/>
                </a:solidFill>
              </a:rPr>
              <a:t>comunicazione di massa </a:t>
            </a:r>
            <a:r>
              <a:rPr lang="it-IT" dirty="0"/>
              <a:t>(non personale), come la pubblicità televisiva o le promozioni delle vendite. La seconda comprende gli strumenti di </a:t>
            </a:r>
            <a:r>
              <a:rPr lang="it-IT" i="1" u="sng" dirty="0">
                <a:solidFill>
                  <a:schemeClr val="accent1"/>
                </a:solidFill>
              </a:rPr>
              <a:t>comunicazione diretta </a:t>
            </a:r>
            <a:r>
              <a:rPr lang="it-IT" dirty="0"/>
              <a:t>(personale), come il </a:t>
            </a:r>
            <a:r>
              <a:rPr lang="it-IT" dirty="0" err="1"/>
              <a:t>direct</a:t>
            </a:r>
            <a:r>
              <a:rPr lang="it-IT" dirty="0"/>
              <a:t> marketing e la forza vendita. Il mix di comunicazione di marketing è definito da Peter et al. come "la combinazione integrata, sinergica e coerente di diversi tipi di comunicazione personale e non personale messa in essere dall'azienda durante un determinato periodo di tempo". </a:t>
            </a:r>
          </a:p>
          <a:p>
            <a:pPr marL="0" indent="0" algn="ctr" eaLnBrk="1" fontAlgn="auto" hangingPunct="1">
              <a:spcAft>
                <a:spcPts val="0"/>
              </a:spcAft>
              <a:buNone/>
              <a:defRPr/>
            </a:pPr>
            <a:endParaRPr lang="it-IT" dirty="0"/>
          </a:p>
          <a:p>
            <a:pPr marL="0" indent="0" algn="ctr" eaLnBrk="1" fontAlgn="auto" hangingPunct="1">
              <a:spcAft>
                <a:spcPts val="0"/>
              </a:spcAft>
              <a:buNone/>
              <a:defRPr/>
            </a:pPr>
            <a:r>
              <a:rPr lang="en-GB" dirty="0"/>
              <a:t>Le </a:t>
            </a:r>
            <a:r>
              <a:rPr lang="en-GB" dirty="0" err="1"/>
              <a:t>sette</a:t>
            </a:r>
            <a:r>
              <a:rPr lang="en-GB" dirty="0"/>
              <a:t> </a:t>
            </a:r>
            <a:r>
              <a:rPr lang="en-GB" dirty="0" err="1"/>
              <a:t>tecniche</a:t>
            </a:r>
            <a:r>
              <a:rPr lang="en-GB" dirty="0"/>
              <a:t> </a:t>
            </a:r>
            <a:r>
              <a:rPr lang="en-GB" dirty="0" err="1"/>
              <a:t>principali</a:t>
            </a:r>
            <a:r>
              <a:rPr lang="en-GB" dirty="0"/>
              <a:t> a </a:t>
            </a:r>
            <a:r>
              <a:rPr lang="en-GB" dirty="0" err="1"/>
              <a:t>disposizione</a:t>
            </a:r>
            <a:r>
              <a:rPr lang="en-GB" dirty="0"/>
              <a:t> del marketer </a:t>
            </a:r>
            <a:r>
              <a:rPr lang="en-GB" dirty="0" err="1"/>
              <a:t>sono</a:t>
            </a:r>
            <a:r>
              <a:rPr lang="en-GB" dirty="0"/>
              <a:t> </a:t>
            </a:r>
            <a:r>
              <a:rPr lang="en-GB" dirty="0" err="1"/>
              <a:t>chiamate</a:t>
            </a:r>
            <a:r>
              <a:rPr lang="en-GB" dirty="0"/>
              <a:t> “mix </a:t>
            </a:r>
            <a:r>
              <a:rPr lang="en-GB" dirty="0" err="1"/>
              <a:t>promozionale</a:t>
            </a:r>
            <a:r>
              <a:rPr lang="en-GB" dirty="0"/>
              <a:t>” e </a:t>
            </a:r>
            <a:r>
              <a:rPr lang="en-GB" dirty="0" err="1"/>
              <a:t>sono</a:t>
            </a:r>
            <a:r>
              <a:rPr lang="en-GB" dirty="0"/>
              <a:t>:</a:t>
            </a:r>
          </a:p>
          <a:p>
            <a:pPr marL="0" indent="0" algn="ctr" eaLnBrk="1" fontAlgn="auto" hangingPunct="1">
              <a:spcAft>
                <a:spcPts val="0"/>
              </a:spcAft>
              <a:buNone/>
              <a:defRPr/>
            </a:pPr>
            <a:endParaRPr lang="en-GB" dirty="0"/>
          </a:p>
          <a:p>
            <a:pPr marL="971550" lvl="1" indent="-514350" algn="ctr" eaLnBrk="1" fontAlgn="auto" hangingPunct="1">
              <a:spcAft>
                <a:spcPts val="0"/>
              </a:spcAft>
              <a:buFont typeface="+mj-lt"/>
              <a:buAutoNum type="arabicPeriod"/>
              <a:defRPr/>
            </a:pPr>
            <a:r>
              <a:rPr lang="en-GB" i="1" u="sng" dirty="0">
                <a:solidFill>
                  <a:schemeClr val="accent1"/>
                </a:solidFill>
              </a:rPr>
              <a:t>La </a:t>
            </a:r>
            <a:r>
              <a:rPr lang="en-GB" i="1" u="sng" dirty="0" err="1">
                <a:solidFill>
                  <a:schemeClr val="accent1"/>
                </a:solidFill>
              </a:rPr>
              <a:t>pubblicità</a:t>
            </a:r>
            <a:endParaRPr lang="en-GB" i="1" u="sng" dirty="0">
              <a:solidFill>
                <a:schemeClr val="accent1"/>
              </a:solidFill>
            </a:endParaRPr>
          </a:p>
          <a:p>
            <a:pPr marL="971550" lvl="1" indent="-514350" algn="ctr" eaLnBrk="1" fontAlgn="auto" hangingPunct="1">
              <a:spcAft>
                <a:spcPts val="0"/>
              </a:spcAft>
              <a:buFont typeface="+mj-lt"/>
              <a:buAutoNum type="arabicPeriod"/>
              <a:defRPr/>
            </a:pPr>
            <a:r>
              <a:rPr lang="en-GB" i="1" u="sng" dirty="0">
                <a:solidFill>
                  <a:schemeClr val="accent1"/>
                </a:solidFill>
              </a:rPr>
              <a:t>La </a:t>
            </a:r>
            <a:r>
              <a:rPr lang="en-GB" i="1" u="sng" dirty="0" err="1">
                <a:solidFill>
                  <a:schemeClr val="accent1"/>
                </a:solidFill>
              </a:rPr>
              <a:t>promozione</a:t>
            </a:r>
            <a:r>
              <a:rPr lang="en-GB" i="1" u="sng" dirty="0">
                <a:solidFill>
                  <a:schemeClr val="accent1"/>
                </a:solidFill>
              </a:rPr>
              <a:t> </a:t>
            </a:r>
            <a:r>
              <a:rPr lang="en-GB" i="1" u="sng" dirty="0" err="1">
                <a:solidFill>
                  <a:schemeClr val="accent1"/>
                </a:solidFill>
              </a:rPr>
              <a:t>delle</a:t>
            </a:r>
            <a:r>
              <a:rPr lang="en-GB" i="1" u="sng" dirty="0">
                <a:solidFill>
                  <a:schemeClr val="accent1"/>
                </a:solidFill>
              </a:rPr>
              <a:t> </a:t>
            </a:r>
            <a:r>
              <a:rPr lang="en-GB" i="1" u="sng" dirty="0" err="1">
                <a:solidFill>
                  <a:schemeClr val="accent1"/>
                </a:solidFill>
              </a:rPr>
              <a:t>vendite</a:t>
            </a:r>
            <a:endParaRPr lang="en-GB" i="1" u="sng" dirty="0">
              <a:solidFill>
                <a:schemeClr val="accent1"/>
              </a:solidFill>
            </a:endParaRPr>
          </a:p>
          <a:p>
            <a:pPr marL="971550" lvl="1" indent="-514350" algn="ctr" eaLnBrk="1" fontAlgn="auto" hangingPunct="1">
              <a:spcAft>
                <a:spcPts val="0"/>
              </a:spcAft>
              <a:buFont typeface="+mj-lt"/>
              <a:buAutoNum type="arabicPeriod"/>
              <a:defRPr/>
            </a:pPr>
            <a:r>
              <a:rPr lang="en-GB" i="1" u="sng" dirty="0">
                <a:solidFill>
                  <a:schemeClr val="accent1"/>
                </a:solidFill>
              </a:rPr>
              <a:t>La </a:t>
            </a:r>
            <a:r>
              <a:rPr lang="en-GB" i="1" u="sng" dirty="0" err="1">
                <a:solidFill>
                  <a:schemeClr val="accent1"/>
                </a:solidFill>
              </a:rPr>
              <a:t>divulgazione</a:t>
            </a:r>
            <a:endParaRPr lang="en-GB" i="1" u="sng" dirty="0">
              <a:solidFill>
                <a:schemeClr val="accent1"/>
              </a:solidFill>
            </a:endParaRPr>
          </a:p>
          <a:p>
            <a:pPr marL="971550" lvl="1" indent="-514350" algn="ctr" eaLnBrk="1" fontAlgn="auto" hangingPunct="1">
              <a:spcAft>
                <a:spcPts val="0"/>
              </a:spcAft>
              <a:buFont typeface="+mj-lt"/>
              <a:buAutoNum type="arabicPeriod"/>
              <a:defRPr/>
            </a:pPr>
            <a:r>
              <a:rPr lang="en-GB" i="1" u="sng" dirty="0">
                <a:solidFill>
                  <a:schemeClr val="accent1"/>
                </a:solidFill>
              </a:rPr>
              <a:t>La </a:t>
            </a:r>
            <a:r>
              <a:rPr lang="en-GB" i="1" u="sng" dirty="0" err="1">
                <a:solidFill>
                  <a:schemeClr val="accent1"/>
                </a:solidFill>
              </a:rPr>
              <a:t>sponsorizzazione</a:t>
            </a:r>
            <a:endParaRPr lang="en-GB" i="1" u="sng" dirty="0">
              <a:solidFill>
                <a:schemeClr val="accent1"/>
              </a:solidFill>
            </a:endParaRPr>
          </a:p>
          <a:p>
            <a:pPr marL="971550" lvl="1" indent="-514350" algn="ctr" eaLnBrk="1" fontAlgn="auto" hangingPunct="1">
              <a:spcAft>
                <a:spcPts val="0"/>
              </a:spcAft>
              <a:buFont typeface="+mj-lt"/>
              <a:buAutoNum type="arabicPeriod"/>
              <a:defRPr/>
            </a:pPr>
            <a:r>
              <a:rPr lang="en-GB" i="1" u="sng" dirty="0">
                <a:solidFill>
                  <a:schemeClr val="accent1"/>
                </a:solidFill>
              </a:rPr>
              <a:t>Il marketing </a:t>
            </a:r>
            <a:r>
              <a:rPr lang="en-GB" i="1" u="sng" dirty="0" err="1">
                <a:solidFill>
                  <a:schemeClr val="accent1"/>
                </a:solidFill>
              </a:rPr>
              <a:t>diretto</a:t>
            </a:r>
            <a:endParaRPr lang="en-GB" i="1" u="sng" dirty="0">
              <a:solidFill>
                <a:schemeClr val="accent1"/>
              </a:solidFill>
            </a:endParaRPr>
          </a:p>
          <a:p>
            <a:pPr marL="971550" lvl="1" indent="-514350" algn="ctr" eaLnBrk="1" fontAlgn="auto" hangingPunct="1">
              <a:spcAft>
                <a:spcPts val="0"/>
              </a:spcAft>
              <a:buFont typeface="+mj-lt"/>
              <a:buAutoNum type="arabicPeriod"/>
              <a:defRPr/>
            </a:pPr>
            <a:r>
              <a:rPr lang="en-GB" i="1" u="sng" dirty="0">
                <a:solidFill>
                  <a:schemeClr val="accent1"/>
                </a:solidFill>
              </a:rPr>
              <a:t>Il marketing </a:t>
            </a:r>
            <a:r>
              <a:rPr lang="en-GB" i="1" u="sng" dirty="0" err="1">
                <a:solidFill>
                  <a:schemeClr val="accent1"/>
                </a:solidFill>
              </a:rPr>
              <a:t>digitale</a:t>
            </a:r>
            <a:endParaRPr lang="en-GB" i="1" u="sng" dirty="0">
              <a:solidFill>
                <a:schemeClr val="accent1"/>
              </a:solidFill>
            </a:endParaRPr>
          </a:p>
          <a:p>
            <a:pPr marL="971550" lvl="1" indent="-514350" algn="ctr" eaLnBrk="1" fontAlgn="auto" hangingPunct="1">
              <a:spcAft>
                <a:spcPts val="0"/>
              </a:spcAft>
              <a:buFont typeface="+mj-lt"/>
              <a:buAutoNum type="arabicPeriod"/>
              <a:defRPr/>
            </a:pPr>
            <a:r>
              <a:rPr lang="en-GB" i="1" u="sng" dirty="0">
                <a:solidFill>
                  <a:schemeClr val="accent1"/>
                </a:solidFill>
              </a:rPr>
              <a:t>La </a:t>
            </a:r>
            <a:r>
              <a:rPr lang="en-GB" i="1" u="sng" dirty="0" err="1">
                <a:solidFill>
                  <a:schemeClr val="accent1"/>
                </a:solidFill>
              </a:rPr>
              <a:t>vendita</a:t>
            </a:r>
            <a:r>
              <a:rPr lang="en-GB" i="1" u="sng" dirty="0">
                <a:solidFill>
                  <a:schemeClr val="accent1"/>
                </a:solidFill>
              </a:rPr>
              <a:t> </a:t>
            </a:r>
            <a:r>
              <a:rPr lang="en-GB" i="1" u="sng" dirty="0" err="1">
                <a:solidFill>
                  <a:schemeClr val="accent1"/>
                </a:solidFill>
              </a:rPr>
              <a:t>personale</a:t>
            </a:r>
            <a:endParaRPr lang="en-GB" i="1" u="sng" dirty="0">
              <a:solidFill>
                <a:schemeClr val="accent1"/>
              </a:solidFill>
            </a:endParaRPr>
          </a:p>
          <a:p>
            <a:pPr algn="ctr"/>
            <a:endParaRPr lang="it-IT" dirty="0"/>
          </a:p>
        </p:txBody>
      </p:sp>
    </p:spTree>
    <p:extLst>
      <p:ext uri="{BB962C8B-B14F-4D97-AF65-F5344CB8AC3E}">
        <p14:creationId xmlns:p14="http://schemas.microsoft.com/office/powerpoint/2010/main" val="1865940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E144212A-4076-DEEF-5E62-31D3310070D2}"/>
              </a:ext>
            </a:extLst>
          </p:cNvPr>
          <p:cNvGraphicFramePr/>
          <p:nvPr>
            <p:extLst>
              <p:ext uri="{D42A27DB-BD31-4B8C-83A1-F6EECF244321}">
                <p14:modId xmlns:p14="http://schemas.microsoft.com/office/powerpoint/2010/main" val="4285056928"/>
              </p:ext>
            </p:extLst>
          </p:nvPr>
        </p:nvGraphicFramePr>
        <p:xfrm>
          <a:off x="-64957" y="0"/>
          <a:ext cx="12321913" cy="658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019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E6BD3-2606-B636-5D08-DABEE99C2404}"/>
              </a:ext>
            </a:extLst>
          </p:cNvPr>
          <p:cNvSpPr>
            <a:spLocks noGrp="1"/>
          </p:cNvSpPr>
          <p:nvPr>
            <p:ph type="title"/>
          </p:nvPr>
        </p:nvSpPr>
        <p:spPr/>
        <p:txBody>
          <a:bodyPr/>
          <a:lstStyle/>
          <a:p>
            <a:pPr algn="ctr"/>
            <a:r>
              <a:rPr lang="it-IT" b="1" i="1" dirty="0"/>
              <a:t>Organizzazione e gestione</a:t>
            </a:r>
          </a:p>
        </p:txBody>
      </p:sp>
      <p:sp>
        <p:nvSpPr>
          <p:cNvPr id="3" name="Segnaposto contenuto 2">
            <a:extLst>
              <a:ext uri="{FF2B5EF4-FFF2-40B4-BE49-F238E27FC236}">
                <a16:creationId xmlns:a16="http://schemas.microsoft.com/office/drawing/2014/main" id="{C50F811C-6E37-B82F-58D2-249A5048CDC2}"/>
              </a:ext>
            </a:extLst>
          </p:cNvPr>
          <p:cNvSpPr>
            <a:spLocks noGrp="1"/>
          </p:cNvSpPr>
          <p:nvPr>
            <p:ph idx="1"/>
          </p:nvPr>
        </p:nvSpPr>
        <p:spPr>
          <a:xfrm>
            <a:off x="1066800" y="2132182"/>
            <a:ext cx="10058400" cy="3474411"/>
          </a:xfrm>
        </p:spPr>
        <p:txBody>
          <a:bodyPr/>
          <a:lstStyle/>
          <a:p>
            <a:pPr algn="ctr"/>
            <a:r>
              <a:rPr lang="it-IT" dirty="0"/>
              <a:t>Un inserzionista ha quattro opzioni per organizzare lo sviluppo di una campagna. </a:t>
            </a:r>
          </a:p>
          <a:p>
            <a:pPr algn="ctr"/>
            <a:r>
              <a:rPr lang="it-IT" dirty="0"/>
              <a:t>Innanzitutto, </a:t>
            </a:r>
            <a:r>
              <a:rPr lang="it-IT" i="1" u="sng" dirty="0">
                <a:solidFill>
                  <a:schemeClr val="accent1"/>
                </a:solidFill>
              </a:rPr>
              <a:t>le piccole imprese possono sviluppare la pubblicità in collaborazione con lo staff dei media.</a:t>
            </a:r>
            <a:r>
              <a:rPr lang="it-IT" dirty="0"/>
              <a:t> Per esempio, la pubblicità può essere scritta da qualcuno dell'impresa, ma il layout finale della pubblicità può essere creato dal giornale o dalla rivista selezionati. </a:t>
            </a:r>
          </a:p>
          <a:p>
            <a:pPr algn="ctr"/>
            <a:r>
              <a:rPr lang="it-IT" dirty="0"/>
              <a:t>In secondo luogo, </a:t>
            </a:r>
            <a:r>
              <a:rPr lang="it-IT" i="1" u="sng" dirty="0">
                <a:solidFill>
                  <a:schemeClr val="accent1"/>
                </a:solidFill>
              </a:rPr>
              <a:t>la funzione pubblicitaria può essere svolta internamente</a:t>
            </a:r>
            <a:r>
              <a:rPr lang="it-IT" dirty="0"/>
              <a:t>, creando un dipartimento pubblicitario con personale di copy-writer, media buyer e di produzione. Questa forma di organizzazione colloca il controllo totale della pubblicità all'interno dell'azienda. Aziende attente ai costi, come per esempio Ryanair, realizzano la maggior parte del lavoro sulla pubblicità internamente. </a:t>
            </a:r>
          </a:p>
        </p:txBody>
      </p:sp>
    </p:spTree>
    <p:extLst>
      <p:ext uri="{BB962C8B-B14F-4D97-AF65-F5344CB8AC3E}">
        <p14:creationId xmlns:p14="http://schemas.microsoft.com/office/powerpoint/2010/main" val="70907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C624779D-320E-04CF-B75F-BC05FD5DF5FF}"/>
              </a:ext>
            </a:extLst>
          </p:cNvPr>
          <p:cNvGraphicFramePr/>
          <p:nvPr>
            <p:extLst>
              <p:ext uri="{D42A27DB-BD31-4B8C-83A1-F6EECF244321}">
                <p14:modId xmlns:p14="http://schemas.microsoft.com/office/powerpoint/2010/main" val="1059878948"/>
              </p:ext>
            </p:extLst>
          </p:nvPr>
        </p:nvGraphicFramePr>
        <p:xfrm>
          <a:off x="575162" y="440620"/>
          <a:ext cx="11041675" cy="5225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56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B839BE9-A396-7FEA-8914-74F4FD359629}"/>
              </a:ext>
            </a:extLst>
          </p:cNvPr>
          <p:cNvSpPr txBox="1"/>
          <p:nvPr/>
        </p:nvSpPr>
        <p:spPr>
          <a:xfrm>
            <a:off x="2403763" y="1762358"/>
            <a:ext cx="7384473" cy="2585323"/>
          </a:xfrm>
          <a:prstGeom prst="rect">
            <a:avLst/>
          </a:prstGeom>
          <a:noFill/>
        </p:spPr>
        <p:txBody>
          <a:bodyPr wrap="square">
            <a:spAutoFit/>
          </a:bodyPr>
          <a:lstStyle/>
          <a:p>
            <a:pPr algn="ctr"/>
            <a:r>
              <a:rPr lang="it-IT" dirty="0"/>
              <a:t>Una quarta alternativa è quella di </a:t>
            </a:r>
            <a:r>
              <a:rPr lang="it-IT" i="1" u="sng" dirty="0">
                <a:solidFill>
                  <a:schemeClr val="accent1"/>
                </a:solidFill>
              </a:rPr>
              <a:t>utilizzare il personale interno </a:t>
            </a:r>
            <a:r>
              <a:rPr lang="it-IT" dirty="0"/>
              <a:t>(o la loro agenzia full-service) </a:t>
            </a:r>
            <a:r>
              <a:rPr lang="it-IT" i="1" u="sng" dirty="0">
                <a:solidFill>
                  <a:schemeClr val="accent1"/>
                </a:solidFill>
              </a:rPr>
              <a:t>per alcune funzioni pubblicitarie</a:t>
            </a:r>
            <a:r>
              <a:rPr lang="it-IT" dirty="0"/>
              <a:t>, </a:t>
            </a:r>
            <a:r>
              <a:rPr lang="it-IT" i="1" u="sng" dirty="0">
                <a:solidFill>
                  <a:schemeClr val="accent1"/>
                </a:solidFill>
              </a:rPr>
              <a:t>ma di utilizzare agenzie specializzate per altre </a:t>
            </a:r>
            <a:r>
              <a:rPr lang="it-IT" dirty="0"/>
              <a:t>(per es., creazione del messaggio). L'attrattiva dello specialista deriva in parte dal grande volume di affari che controlla. </a:t>
            </a:r>
          </a:p>
          <a:p>
            <a:pPr algn="ctr"/>
            <a:endParaRPr lang="it-IT" dirty="0"/>
          </a:p>
          <a:p>
            <a:pPr algn="ctr"/>
            <a:r>
              <a:rPr lang="it-IT" dirty="0"/>
              <a:t>Ciò implica che ha un enorme potere d'acquisto quando negozia i prezzi dei media, per esempio. In alternativa, un inserzionista può utilizzare i servizi di un "hot-shop creativo" per integrare le proprie competenze o quelle dell'agenzia full-service a cui si è rivolto.</a:t>
            </a:r>
          </a:p>
        </p:txBody>
      </p:sp>
    </p:spTree>
    <p:extLst>
      <p:ext uri="{BB962C8B-B14F-4D97-AF65-F5344CB8AC3E}">
        <p14:creationId xmlns:p14="http://schemas.microsoft.com/office/powerpoint/2010/main" val="3263512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36FEBB-1143-32CF-4E5C-7779EE24AB8E}"/>
              </a:ext>
            </a:extLst>
          </p:cNvPr>
          <p:cNvSpPr>
            <a:spLocks noGrp="1"/>
          </p:cNvSpPr>
          <p:nvPr>
            <p:ph type="title"/>
          </p:nvPr>
        </p:nvSpPr>
        <p:spPr/>
        <p:txBody>
          <a:bodyPr/>
          <a:lstStyle/>
          <a:p>
            <a:pPr algn="ctr"/>
            <a:r>
              <a:rPr lang="it-IT" b="1" i="1" dirty="0"/>
              <a:t>Esecuzione</a:t>
            </a:r>
          </a:p>
        </p:txBody>
      </p:sp>
      <p:sp>
        <p:nvSpPr>
          <p:cNvPr id="3" name="Segnaposto contenuto 2">
            <a:extLst>
              <a:ext uri="{FF2B5EF4-FFF2-40B4-BE49-F238E27FC236}">
                <a16:creationId xmlns:a16="http://schemas.microsoft.com/office/drawing/2014/main" id="{C074DEC5-1CB7-51ED-536D-677BE0560EA3}"/>
              </a:ext>
            </a:extLst>
          </p:cNvPr>
          <p:cNvSpPr>
            <a:spLocks noGrp="1"/>
          </p:cNvSpPr>
          <p:nvPr>
            <p:ph idx="1"/>
          </p:nvPr>
        </p:nvSpPr>
        <p:spPr>
          <a:xfrm>
            <a:off x="1097280" y="2907716"/>
            <a:ext cx="5123411" cy="2172084"/>
          </a:xfrm>
        </p:spPr>
        <p:txBody>
          <a:bodyPr/>
          <a:lstStyle/>
          <a:p>
            <a:pPr algn="ctr"/>
            <a:r>
              <a:rPr lang="it-IT" dirty="0"/>
              <a:t>Una volta creato il messaggio e selezionati i media, lo stesso sarà inviato al supporto prescelto perché lo pubblichi o lo trasmetta </a:t>
            </a:r>
            <a:r>
              <a:rPr lang="it-IT" i="1" u="sng" dirty="0">
                <a:solidFill>
                  <a:schemeClr val="accent1"/>
                </a:solidFill>
              </a:rPr>
              <a:t>"on air". </a:t>
            </a:r>
            <a:r>
              <a:rPr lang="it-IT" dirty="0"/>
              <a:t>Bisogna assicurarsi che l'annuncio giusto raggiunga il media giusto al momento giusto.</a:t>
            </a:r>
          </a:p>
        </p:txBody>
      </p:sp>
      <p:pic>
        <p:nvPicPr>
          <p:cNvPr id="6146" name="Picture 2">
            <a:extLst>
              <a:ext uri="{FF2B5EF4-FFF2-40B4-BE49-F238E27FC236}">
                <a16:creationId xmlns:a16="http://schemas.microsoft.com/office/drawing/2014/main" id="{1FDFE8B0-A79B-2A6F-B1F8-128E50CE7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889" y="2514970"/>
            <a:ext cx="4436364" cy="29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42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91722F-2D1C-9CFE-EA1B-12DB2A9780E5}"/>
              </a:ext>
            </a:extLst>
          </p:cNvPr>
          <p:cNvSpPr>
            <a:spLocks noGrp="1"/>
          </p:cNvSpPr>
          <p:nvPr>
            <p:ph type="title"/>
          </p:nvPr>
        </p:nvSpPr>
        <p:spPr/>
        <p:txBody>
          <a:bodyPr/>
          <a:lstStyle/>
          <a:p>
            <a:pPr algn="ctr"/>
            <a:r>
              <a:rPr lang="it-IT" b="1" i="1" dirty="0"/>
              <a:t>Valutazione dell'efficacia</a:t>
            </a:r>
          </a:p>
        </p:txBody>
      </p:sp>
      <p:sp>
        <p:nvSpPr>
          <p:cNvPr id="3" name="Segnaposto contenuto 2">
            <a:extLst>
              <a:ext uri="{FF2B5EF4-FFF2-40B4-BE49-F238E27FC236}">
                <a16:creationId xmlns:a16="http://schemas.microsoft.com/office/drawing/2014/main" id="{5600E238-AD2D-D40A-4027-CC7561AE3B7E}"/>
              </a:ext>
            </a:extLst>
          </p:cNvPr>
          <p:cNvSpPr>
            <a:spLocks noGrp="1"/>
          </p:cNvSpPr>
          <p:nvPr>
            <p:ph idx="1"/>
          </p:nvPr>
        </p:nvSpPr>
        <p:spPr>
          <a:xfrm>
            <a:off x="1097280" y="2275225"/>
            <a:ext cx="10058400" cy="3274907"/>
          </a:xfrm>
        </p:spPr>
        <p:txBody>
          <a:bodyPr/>
          <a:lstStyle/>
          <a:p>
            <a:pPr algn="ctr"/>
            <a:r>
              <a:rPr lang="it-IT" dirty="0"/>
              <a:t>La valutazione dell'efficacia può avvenire in tre diversi momenti: </a:t>
            </a:r>
            <a:r>
              <a:rPr lang="it-IT" i="1" u="sng" dirty="0">
                <a:solidFill>
                  <a:schemeClr val="accent1"/>
                </a:solidFill>
              </a:rPr>
              <a:t>prima, durante e dopo l'esecuzione della campagna. </a:t>
            </a:r>
          </a:p>
          <a:p>
            <a:pPr algn="ctr"/>
            <a:r>
              <a:rPr lang="it-IT" dirty="0"/>
              <a:t>Il </a:t>
            </a:r>
            <a:r>
              <a:rPr lang="it-IT" dirty="0" err="1"/>
              <a:t>pre</a:t>
            </a:r>
            <a:r>
              <a:rPr lang="it-IT" dirty="0"/>
              <a:t>-test viene svolto prima dell'esecuzione della campagna e fa parte del processo creativo. Nell'ambito della pubblicità televisiva, vengono creati degli annunci grezzi, che poi sono testati con i consumatori target. Questi test di solito vengono effettuati su </a:t>
            </a:r>
            <a:r>
              <a:rPr lang="it-IT" i="1" u="sng" dirty="0">
                <a:solidFill>
                  <a:schemeClr val="accent1"/>
                </a:solidFill>
              </a:rPr>
              <a:t>focus group</a:t>
            </a:r>
            <a:r>
              <a:rPr lang="it-IT" dirty="0"/>
              <a:t>, a cui vengono mostrati per esempio tre spot pubblicitari alternativi.</a:t>
            </a:r>
          </a:p>
          <a:p>
            <a:pPr algn="ctr"/>
            <a:r>
              <a:rPr lang="it-IT" dirty="0"/>
              <a:t> Successivamente, si chiede ai componenti del gruppo di discutere il contenuto dello spot. I risultati forniscono importanti input da parte dei consumatori target e permette alle aziende di non fare affidamento esclusivamente sulle opinioni delle agenzie pubblicitarie.</a:t>
            </a:r>
          </a:p>
        </p:txBody>
      </p:sp>
    </p:spTree>
    <p:extLst>
      <p:ext uri="{BB962C8B-B14F-4D97-AF65-F5344CB8AC3E}">
        <p14:creationId xmlns:p14="http://schemas.microsoft.com/office/powerpoint/2010/main" val="183836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5B0D73-0000-0B08-B228-36F236B72268}"/>
              </a:ext>
            </a:extLst>
          </p:cNvPr>
          <p:cNvSpPr>
            <a:spLocks noGrp="1"/>
          </p:cNvSpPr>
          <p:nvPr>
            <p:ph type="title"/>
          </p:nvPr>
        </p:nvSpPr>
        <p:spPr/>
        <p:txBody>
          <a:bodyPr>
            <a:normAutofit/>
          </a:bodyPr>
          <a:lstStyle/>
          <a:p>
            <a:pPr algn="ctr"/>
            <a:r>
              <a:rPr lang="it-IT" sz="4000" i="1" dirty="0"/>
              <a:t>Le principali ragioni della popolarità </a:t>
            </a:r>
            <a:br>
              <a:rPr lang="it-IT" sz="4000" i="1" dirty="0"/>
            </a:br>
            <a:r>
              <a:rPr lang="it-IT" sz="4000" i="1" dirty="0"/>
              <a:t>delle promozioni sono:</a:t>
            </a:r>
          </a:p>
        </p:txBody>
      </p:sp>
      <p:sp>
        <p:nvSpPr>
          <p:cNvPr id="3" name="Segnaposto contenuto 2">
            <a:extLst>
              <a:ext uri="{FF2B5EF4-FFF2-40B4-BE49-F238E27FC236}">
                <a16:creationId xmlns:a16="http://schemas.microsoft.com/office/drawing/2014/main" id="{98610F0F-0D35-9C87-6FBB-9F17D078D20B}"/>
              </a:ext>
            </a:extLst>
          </p:cNvPr>
          <p:cNvSpPr>
            <a:spLocks noGrp="1"/>
          </p:cNvSpPr>
          <p:nvPr>
            <p:ph idx="1"/>
          </p:nvPr>
        </p:nvSpPr>
        <p:spPr>
          <a:xfrm>
            <a:off x="1097280" y="2726884"/>
            <a:ext cx="10058400" cy="2393757"/>
          </a:xfrm>
        </p:spPr>
        <p:txBody>
          <a:bodyPr/>
          <a:lstStyle/>
          <a:p>
            <a:pPr algn="ctr"/>
            <a:r>
              <a:rPr lang="it-IT" i="1" u="sng" dirty="0">
                <a:solidFill>
                  <a:schemeClr val="accent1"/>
                </a:solidFill>
              </a:rPr>
              <a:t>- Aumento degli acquisti d'impulso: </a:t>
            </a:r>
            <a:r>
              <a:rPr lang="it-IT" dirty="0"/>
              <a:t>le promozioni in atto nel punto vendita favoriscono l'aumento degli acquisti d'impulso (decisi dunque in modo euristico).</a:t>
            </a:r>
          </a:p>
          <a:p>
            <a:pPr algn="ctr"/>
            <a:r>
              <a:rPr lang="it-IT" i="1" u="sng" dirty="0">
                <a:solidFill>
                  <a:schemeClr val="accent1"/>
                </a:solidFill>
              </a:rPr>
              <a:t>- Aumento del costo della pubblicità ed eccesso di pubblicità: </a:t>
            </a:r>
            <a:r>
              <a:rPr lang="it-IT" dirty="0"/>
              <a:t>questi fattori corrodono l'efficacia della pubblicità, dunque le promozioni rappresentano una valida alternativa.</a:t>
            </a:r>
          </a:p>
          <a:p>
            <a:pPr algn="ctr"/>
            <a:r>
              <a:rPr lang="it-IT" i="1" u="sng" dirty="0">
                <a:solidFill>
                  <a:schemeClr val="accent1"/>
                </a:solidFill>
              </a:rPr>
              <a:t>- Orizzonti temporali ridotti: </a:t>
            </a:r>
            <a:r>
              <a:rPr lang="it-IT" dirty="0"/>
              <a:t>l'attrattiva delle vendite flash legate a una promozione è rinforzata dall'intensa competizione e dalla riduzione del ciclo di vita dei prodotti (product life </a:t>
            </a:r>
            <a:r>
              <a:rPr lang="it-IT" dirty="0" err="1"/>
              <a:t>cycle</a:t>
            </a:r>
            <a:r>
              <a:rPr lang="it-IT" dirty="0"/>
              <a:t>).</a:t>
            </a:r>
          </a:p>
        </p:txBody>
      </p:sp>
    </p:spTree>
    <p:extLst>
      <p:ext uri="{BB962C8B-B14F-4D97-AF65-F5344CB8AC3E}">
        <p14:creationId xmlns:p14="http://schemas.microsoft.com/office/powerpoint/2010/main" val="3486008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A4FC145-026B-584D-2E13-100D8C427E6B}"/>
              </a:ext>
            </a:extLst>
          </p:cNvPr>
          <p:cNvSpPr txBox="1"/>
          <p:nvPr/>
        </p:nvSpPr>
        <p:spPr>
          <a:xfrm>
            <a:off x="2026227" y="2233274"/>
            <a:ext cx="8139546" cy="2031325"/>
          </a:xfrm>
          <a:prstGeom prst="rect">
            <a:avLst/>
          </a:prstGeom>
          <a:noFill/>
        </p:spPr>
        <p:txBody>
          <a:bodyPr wrap="square">
            <a:spAutoFit/>
          </a:bodyPr>
          <a:lstStyle/>
          <a:p>
            <a:pPr marL="285750" indent="-285750" algn="ctr">
              <a:buFontTx/>
              <a:buChar char="-"/>
            </a:pPr>
            <a:r>
              <a:rPr lang="it-IT" i="1" u="sng" dirty="0">
                <a:solidFill>
                  <a:schemeClr val="accent1"/>
                </a:solidFill>
              </a:rPr>
              <a:t>Attività dei competitor: </a:t>
            </a:r>
            <a:r>
              <a:rPr lang="it-IT" dirty="0"/>
              <a:t>in alcuni mercati, le promozioni sono utilizzate così spesso che tutti i concorrenti sono obbligati a offrire promozioni molto simili (per es., le promozioni offerte dagli operatori telefonici, come Tre, Vodafone e TIM).</a:t>
            </a:r>
          </a:p>
          <a:p>
            <a:pPr marL="285750" indent="-285750" algn="ctr">
              <a:buFontTx/>
              <a:buChar char="-"/>
            </a:pPr>
            <a:endParaRPr lang="it-IT" dirty="0"/>
          </a:p>
          <a:p>
            <a:pPr marL="285750" indent="-285750" algn="ctr">
              <a:buFontTx/>
              <a:buChar char="-"/>
            </a:pPr>
            <a:r>
              <a:rPr lang="it-IT" i="1" u="sng" dirty="0">
                <a:solidFill>
                  <a:schemeClr val="accent1"/>
                </a:solidFill>
              </a:rPr>
              <a:t> Misurabilità: </a:t>
            </a:r>
            <a:r>
              <a:rPr lang="it-IT" dirty="0"/>
              <a:t>misurare l'impatto delle promozioni sulle vendite è più facile che misurare l'impatto della pubblicità, poiché le promozioni hanno un effetto più diretto e, di solito, a breve termine.</a:t>
            </a:r>
          </a:p>
        </p:txBody>
      </p:sp>
    </p:spTree>
    <p:extLst>
      <p:ext uri="{BB962C8B-B14F-4D97-AF65-F5344CB8AC3E}">
        <p14:creationId xmlns:p14="http://schemas.microsoft.com/office/powerpoint/2010/main" val="1911959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998A4C3-3391-2AE1-90B4-60606DA4FAD3}"/>
              </a:ext>
            </a:extLst>
          </p:cNvPr>
          <p:cNvSpPr>
            <a:spLocks noGrp="1"/>
          </p:cNvSpPr>
          <p:nvPr>
            <p:ph type="title"/>
          </p:nvPr>
        </p:nvSpPr>
        <p:spPr/>
        <p:txBody>
          <a:bodyPr/>
          <a:lstStyle/>
          <a:p>
            <a:pPr algn="ctr"/>
            <a:r>
              <a:rPr lang="it-IT" b="1" i="1" dirty="0"/>
              <a:t>Individuazione degli obiettivi</a:t>
            </a:r>
          </a:p>
        </p:txBody>
      </p:sp>
      <p:sp>
        <p:nvSpPr>
          <p:cNvPr id="5" name="Segnaposto contenuto 4">
            <a:extLst>
              <a:ext uri="{FF2B5EF4-FFF2-40B4-BE49-F238E27FC236}">
                <a16:creationId xmlns:a16="http://schemas.microsoft.com/office/drawing/2014/main" id="{EFED5CCD-5AD7-38E1-FD6D-085476897AA7}"/>
              </a:ext>
            </a:extLst>
          </p:cNvPr>
          <p:cNvSpPr>
            <a:spLocks noGrp="1"/>
          </p:cNvSpPr>
          <p:nvPr>
            <p:ph idx="1"/>
          </p:nvPr>
        </p:nvSpPr>
        <p:spPr>
          <a:xfrm>
            <a:off x="1097280" y="2699175"/>
            <a:ext cx="10058400" cy="2421466"/>
          </a:xfrm>
        </p:spPr>
        <p:txBody>
          <a:bodyPr/>
          <a:lstStyle/>
          <a:p>
            <a:pPr algn="ctr"/>
            <a:r>
              <a:rPr lang="it-IT" dirty="0"/>
              <a:t>Le promozioni delle vendite possono avere diversi obiettivi. Il più comune è </a:t>
            </a:r>
            <a:r>
              <a:rPr lang="it-IT" i="1" u="sng" dirty="0">
                <a:solidFill>
                  <a:schemeClr val="accent1"/>
                </a:solidFill>
              </a:rPr>
              <a:t>incrementare le vendite nel breve periodo.</a:t>
            </a:r>
            <a:r>
              <a:rPr lang="it-IT" dirty="0"/>
              <a:t> Un aumento delle vendite a breve termine può essere necessario per numerosi motivi, tra cui la necessità di ridurre gli stock o di sanare il bilancio prima della fine dell'anno finanziario, di eliminare le scorte di un vecchio modello prima di sostituirlo o di aumentare la quantità di stock posseduta dai clienti e dai distributori per contrastare il lancio di un nuovo prodotto da parte di un concorrente. Un altro obiettivo è quello </a:t>
            </a:r>
            <a:r>
              <a:rPr lang="it-IT" i="1" u="sng" dirty="0">
                <a:solidFill>
                  <a:schemeClr val="accent1"/>
                </a:solidFill>
              </a:rPr>
              <a:t>d'incoraggiare la sperimentazione. </a:t>
            </a:r>
            <a:r>
              <a:rPr lang="it-IT" dirty="0"/>
              <a:t>La distribuzione di campioni è un modo particolarmente efficace per indurre i clienti a provare nuovi prodotti.</a:t>
            </a:r>
          </a:p>
        </p:txBody>
      </p:sp>
    </p:spTree>
    <p:extLst>
      <p:ext uri="{BB962C8B-B14F-4D97-AF65-F5344CB8AC3E}">
        <p14:creationId xmlns:p14="http://schemas.microsoft.com/office/powerpoint/2010/main" val="1173104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08FE49-269C-2B97-597E-260372C37321}"/>
              </a:ext>
            </a:extLst>
          </p:cNvPr>
          <p:cNvSpPr txBox="1"/>
          <p:nvPr/>
        </p:nvSpPr>
        <p:spPr>
          <a:xfrm>
            <a:off x="1901252" y="1889320"/>
            <a:ext cx="8389495" cy="2585323"/>
          </a:xfrm>
          <a:prstGeom prst="rect">
            <a:avLst/>
          </a:prstGeom>
          <a:noFill/>
        </p:spPr>
        <p:txBody>
          <a:bodyPr wrap="square">
            <a:spAutoFit/>
          </a:bodyPr>
          <a:lstStyle/>
          <a:p>
            <a:pPr algn="ctr"/>
            <a:r>
              <a:rPr lang="it-IT" dirty="0"/>
              <a:t>Ancora, alcune promozioni incoraggiano </a:t>
            </a:r>
            <a:r>
              <a:rPr lang="it-IT" i="1" u="sng" dirty="0">
                <a:solidFill>
                  <a:schemeClr val="accent1"/>
                </a:solidFill>
              </a:rPr>
              <a:t>l'acquisto ripetuto di un marchio per un determinato periodo di tempo. </a:t>
            </a:r>
            <a:r>
              <a:rPr lang="it-IT" dirty="0"/>
              <a:t>Qualsiasi promozione che richieda la raccolta di confezioni o di etichette (per es., promozioni come i sorteggi) cercano di aumentare la frequenza degli acquisti ripetuti durante il periodo promozionale. </a:t>
            </a:r>
          </a:p>
          <a:p>
            <a:pPr algn="ctr"/>
            <a:endParaRPr lang="it-IT" dirty="0"/>
          </a:p>
          <a:p>
            <a:pPr algn="ctr"/>
            <a:r>
              <a:rPr lang="it-IT" dirty="0"/>
              <a:t>Alcune promozioni sono progettate per incoraggiare i clienti ad acquistare confezioni più grandi. Infine, le promozioni commerciali possono essere </a:t>
            </a:r>
            <a:r>
              <a:rPr lang="it-IT" i="1" u="sng" dirty="0">
                <a:solidFill>
                  <a:schemeClr val="accent1"/>
                </a:solidFill>
              </a:rPr>
              <a:t>progettate per ottenere spazio sugli scaffali del distributore. </a:t>
            </a:r>
            <a:r>
              <a:rPr lang="it-IT" dirty="0"/>
              <a:t>Gli sconti, gli omaggi e le promozioni congiunte sono metodi utilizzati per incoraggiare i distributori a offrire i brand in questione.</a:t>
            </a:r>
          </a:p>
        </p:txBody>
      </p:sp>
    </p:spTree>
    <p:extLst>
      <p:ext uri="{BB962C8B-B14F-4D97-AF65-F5344CB8AC3E}">
        <p14:creationId xmlns:p14="http://schemas.microsoft.com/office/powerpoint/2010/main" val="129149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4FE2A3D8-0477-0F0E-AA94-37D80AC21A32}"/>
              </a:ext>
            </a:extLst>
          </p:cNvPr>
          <p:cNvGraphicFramePr/>
          <p:nvPr>
            <p:extLst>
              <p:ext uri="{D42A27DB-BD31-4B8C-83A1-F6EECF244321}">
                <p14:modId xmlns:p14="http://schemas.microsoft.com/office/powerpoint/2010/main" val="4060635297"/>
              </p:ext>
            </p:extLst>
          </p:nvPr>
        </p:nvGraphicFramePr>
        <p:xfrm>
          <a:off x="747010" y="750069"/>
          <a:ext cx="10697980" cy="4991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50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685FA-E5D3-9691-E12F-48F2B9BE1355}"/>
              </a:ext>
            </a:extLst>
          </p:cNvPr>
          <p:cNvSpPr>
            <a:spLocks noGrp="1"/>
          </p:cNvSpPr>
          <p:nvPr>
            <p:ph type="title"/>
          </p:nvPr>
        </p:nvSpPr>
        <p:spPr/>
        <p:txBody>
          <a:bodyPr>
            <a:normAutofit/>
          </a:bodyPr>
          <a:lstStyle/>
          <a:p>
            <a:pPr algn="ctr"/>
            <a:r>
              <a:rPr lang="it-IT" b="1" i="1" dirty="0"/>
              <a:t>Quale tipo di promozione scegliere?</a:t>
            </a:r>
          </a:p>
        </p:txBody>
      </p:sp>
      <p:sp>
        <p:nvSpPr>
          <p:cNvPr id="3" name="Segnaposto contenuto 2">
            <a:extLst>
              <a:ext uri="{FF2B5EF4-FFF2-40B4-BE49-F238E27FC236}">
                <a16:creationId xmlns:a16="http://schemas.microsoft.com/office/drawing/2014/main" id="{002F46D9-2F03-77FD-B08F-D0A88DF93D52}"/>
              </a:ext>
            </a:extLst>
          </p:cNvPr>
          <p:cNvSpPr>
            <a:spLocks noGrp="1"/>
          </p:cNvSpPr>
          <p:nvPr>
            <p:ph idx="1"/>
          </p:nvPr>
        </p:nvSpPr>
        <p:spPr>
          <a:xfrm>
            <a:off x="667789" y="2289080"/>
            <a:ext cx="4067490" cy="3114193"/>
          </a:xfrm>
        </p:spPr>
        <p:txBody>
          <a:bodyPr>
            <a:normAutofit/>
          </a:bodyPr>
          <a:lstStyle/>
          <a:p>
            <a:pPr algn="ctr"/>
            <a:r>
              <a:rPr lang="it-IT" dirty="0"/>
              <a:t>I marketer possono utilizzare una vasta gamma di tecniche promozionali. Le principali promozioni indirizzate ai consumatori (consumer promotion) sono: gli sconti, le confezioni bonus, gli extra, i campioni gratuiti, i coupon e i premi. Di contro, le promozioni rivolte ai distributori (trade promotion) includono sconti sui prezzi, articoli gratuiti, concorsi e indennità.</a:t>
            </a:r>
          </a:p>
        </p:txBody>
      </p:sp>
      <p:pic>
        <p:nvPicPr>
          <p:cNvPr id="4" name="Picture 3">
            <a:extLst>
              <a:ext uri="{FF2B5EF4-FFF2-40B4-BE49-F238E27FC236}">
                <a16:creationId xmlns:a16="http://schemas.microsoft.com/office/drawing/2014/main" id="{F69CF674-B559-3717-C026-65934CAC1D73}"/>
              </a:ext>
            </a:extLst>
          </p:cNvPr>
          <p:cNvPicPr>
            <a:picLocks noChangeAspect="1"/>
          </p:cNvPicPr>
          <p:nvPr/>
        </p:nvPicPr>
        <p:blipFill>
          <a:blip r:embed="rId2"/>
          <a:stretch>
            <a:fillRect/>
          </a:stretch>
        </p:blipFill>
        <p:spPr>
          <a:xfrm>
            <a:off x="4735279" y="1953249"/>
            <a:ext cx="7179630" cy="4213027"/>
          </a:xfrm>
          <a:prstGeom prst="rect">
            <a:avLst/>
          </a:prstGeom>
        </p:spPr>
      </p:pic>
    </p:spTree>
    <p:extLst>
      <p:ext uri="{BB962C8B-B14F-4D97-AF65-F5344CB8AC3E}">
        <p14:creationId xmlns:p14="http://schemas.microsoft.com/office/powerpoint/2010/main" val="4244455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8F72FF-E7F3-F94F-D946-0815A87B0941}"/>
              </a:ext>
            </a:extLst>
          </p:cNvPr>
          <p:cNvSpPr>
            <a:spLocks noGrp="1"/>
          </p:cNvSpPr>
          <p:nvPr>
            <p:ph type="title"/>
          </p:nvPr>
        </p:nvSpPr>
        <p:spPr/>
        <p:txBody>
          <a:bodyPr/>
          <a:lstStyle/>
          <a:p>
            <a:pPr algn="ctr"/>
            <a:r>
              <a:rPr lang="it-IT" b="1" i="1" dirty="0"/>
              <a:t>Le promozioni rivolte ai consumatori</a:t>
            </a:r>
          </a:p>
        </p:txBody>
      </p:sp>
      <p:sp>
        <p:nvSpPr>
          <p:cNvPr id="3" name="Segnaposto contenuto 2">
            <a:extLst>
              <a:ext uri="{FF2B5EF4-FFF2-40B4-BE49-F238E27FC236}">
                <a16:creationId xmlns:a16="http://schemas.microsoft.com/office/drawing/2014/main" id="{84E73695-282E-7DB3-9E83-85925974E34F}"/>
              </a:ext>
            </a:extLst>
          </p:cNvPr>
          <p:cNvSpPr>
            <a:spLocks noGrp="1"/>
          </p:cNvSpPr>
          <p:nvPr>
            <p:ph idx="1"/>
          </p:nvPr>
        </p:nvSpPr>
        <p:spPr>
          <a:xfrm>
            <a:off x="1066800" y="2815552"/>
            <a:ext cx="10058400" cy="2421465"/>
          </a:xfrm>
        </p:spPr>
        <p:txBody>
          <a:bodyPr/>
          <a:lstStyle/>
          <a:p>
            <a:pPr algn="ctr"/>
            <a:r>
              <a:rPr lang="it-IT" dirty="0"/>
              <a:t>Sono numerosi gli strumenti che possono essere utilizzati per le promozioni ai consumatori (B2C). La Figura precedente elenca i principali. </a:t>
            </a:r>
          </a:p>
          <a:p>
            <a:pPr algn="ctr"/>
            <a:r>
              <a:rPr lang="it-IT" i="1" u="sng" dirty="0">
                <a:solidFill>
                  <a:schemeClr val="accent1"/>
                </a:solidFill>
              </a:rPr>
              <a:t>Gli sconti </a:t>
            </a:r>
            <a:r>
              <a:rPr lang="it-IT" dirty="0"/>
              <a:t>offrono un valore diretto al cliente e quindi un incentivo inequivocabile all'acquisto; è dimostrato che stimolano l'aumento delle vendite a breve termine. Tuttavia, gli sconti possono essere facilmente eguagliati dai concorrenti e, se usati frequentemente, possono svalutare l'immagine del marchio. </a:t>
            </a:r>
          </a:p>
        </p:txBody>
      </p:sp>
    </p:spTree>
    <p:extLst>
      <p:ext uri="{BB962C8B-B14F-4D97-AF65-F5344CB8AC3E}">
        <p14:creationId xmlns:p14="http://schemas.microsoft.com/office/powerpoint/2010/main" val="1003085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2C05137C-48EB-5AA9-EF44-7922D6AE175E}"/>
              </a:ext>
            </a:extLst>
          </p:cNvPr>
          <p:cNvGraphicFramePr/>
          <p:nvPr>
            <p:extLst>
              <p:ext uri="{D42A27DB-BD31-4B8C-83A1-F6EECF244321}">
                <p14:modId xmlns:p14="http://schemas.microsoft.com/office/powerpoint/2010/main" val="1939071890"/>
              </p:ext>
            </p:extLst>
          </p:nvPr>
        </p:nvGraphicFramePr>
        <p:xfrm>
          <a:off x="1054308" y="412197"/>
          <a:ext cx="10083384" cy="561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948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A79A05F2-8B53-47F2-C539-9FAF556462B4}"/>
              </a:ext>
            </a:extLst>
          </p:cNvPr>
          <p:cNvGraphicFramePr/>
          <p:nvPr>
            <p:extLst>
              <p:ext uri="{D42A27DB-BD31-4B8C-83A1-F6EECF244321}">
                <p14:modId xmlns:p14="http://schemas.microsoft.com/office/powerpoint/2010/main" val="1187220937"/>
              </p:ext>
            </p:extLst>
          </p:nvPr>
        </p:nvGraphicFramePr>
        <p:xfrm>
          <a:off x="760842" y="1034213"/>
          <a:ext cx="10670316" cy="4347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09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C8C6A36-3C28-D71F-2088-88D7CC9B17EB}"/>
              </a:ext>
            </a:extLst>
          </p:cNvPr>
          <p:cNvSpPr txBox="1"/>
          <p:nvPr/>
        </p:nvSpPr>
        <p:spPr>
          <a:xfrm>
            <a:off x="1191491" y="1665559"/>
            <a:ext cx="9809018" cy="3139321"/>
          </a:xfrm>
          <a:prstGeom prst="rect">
            <a:avLst/>
          </a:prstGeom>
          <a:noFill/>
        </p:spPr>
        <p:txBody>
          <a:bodyPr wrap="square">
            <a:spAutoFit/>
          </a:bodyPr>
          <a:lstStyle/>
          <a:p>
            <a:pPr algn="ctr"/>
            <a:r>
              <a:rPr lang="it-IT" i="1" u="sng" dirty="0">
                <a:solidFill>
                  <a:schemeClr val="accent1"/>
                </a:solidFill>
              </a:rPr>
              <a:t>I campioni gratuiti </a:t>
            </a:r>
            <a:r>
              <a:rPr lang="it-IT" dirty="0"/>
              <a:t>di un brand possono essere distribuiti in un negozio e sono usati per incoraggiare la sperimentazione. Quindi, rappresenta uno strumento efficace, anche se a volte costoso, per indurre i consumatori a sperimentare nuovi brand o nuove brand extension. </a:t>
            </a:r>
          </a:p>
          <a:p>
            <a:pPr algn="ctr"/>
            <a:endParaRPr lang="it-IT" dirty="0"/>
          </a:p>
          <a:p>
            <a:pPr algn="ctr"/>
            <a:r>
              <a:rPr lang="it-IT" i="1" u="sng" dirty="0">
                <a:solidFill>
                  <a:schemeClr val="accent1"/>
                </a:solidFill>
              </a:rPr>
              <a:t>I coupon </a:t>
            </a:r>
            <a:r>
              <a:rPr lang="it-IT" dirty="0"/>
              <a:t>possono essere trovati su riviste o giornali, o sulle confezioni del prodotto offerto nel punto vendita e sono utilizzati per incoraggiare la sperimentazione o l'acquisto ripetuto. Si usano sempre di più i coupon online. I siti di deal giornalieri, come Groupon, sono diventati destinazioni online molto popolari per i consumatori che vanno a caccia di occasioni. I coupon sono una forma molto apprezzata di promozione delle vendite, anche se di solito sono meno efficaci nell'aumentare le vendite iniziali rispetto agli sconti perché non vi è un risparmio immediato e attraggono quasi esclusivamente i clienti attuali. </a:t>
            </a:r>
          </a:p>
        </p:txBody>
      </p:sp>
    </p:spTree>
    <p:extLst>
      <p:ext uri="{BB962C8B-B14F-4D97-AF65-F5344CB8AC3E}">
        <p14:creationId xmlns:p14="http://schemas.microsoft.com/office/powerpoint/2010/main" val="1257301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084396-CB80-EE44-E75E-1CA83023AA21}"/>
              </a:ext>
            </a:extLst>
          </p:cNvPr>
          <p:cNvSpPr>
            <a:spLocks noGrp="1"/>
          </p:cNvSpPr>
          <p:nvPr>
            <p:ph type="title"/>
          </p:nvPr>
        </p:nvSpPr>
        <p:spPr/>
        <p:txBody>
          <a:bodyPr>
            <a:normAutofit/>
          </a:bodyPr>
          <a:lstStyle/>
          <a:p>
            <a:pPr algn="ctr"/>
            <a:r>
              <a:rPr lang="it-IT" b="1" i="1" dirty="0"/>
              <a:t>La valutazione dell'efficacia </a:t>
            </a:r>
            <a:br>
              <a:rPr lang="it-IT" b="1" i="1" dirty="0"/>
            </a:br>
            <a:r>
              <a:rPr lang="it-IT" b="1" i="1" dirty="0"/>
              <a:t>della promozione</a:t>
            </a:r>
          </a:p>
        </p:txBody>
      </p:sp>
      <p:sp>
        <p:nvSpPr>
          <p:cNvPr id="3" name="Segnaposto contenuto 2">
            <a:extLst>
              <a:ext uri="{FF2B5EF4-FFF2-40B4-BE49-F238E27FC236}">
                <a16:creationId xmlns:a16="http://schemas.microsoft.com/office/drawing/2014/main" id="{6D23777D-8DAE-B653-6A49-070DEE63A5B4}"/>
              </a:ext>
            </a:extLst>
          </p:cNvPr>
          <p:cNvSpPr>
            <a:spLocks noGrp="1"/>
          </p:cNvSpPr>
          <p:nvPr>
            <p:ph idx="1"/>
          </p:nvPr>
        </p:nvSpPr>
        <p:spPr>
          <a:xfrm>
            <a:off x="1097280" y="2616048"/>
            <a:ext cx="10058400" cy="2504593"/>
          </a:xfrm>
        </p:spPr>
        <p:txBody>
          <a:bodyPr/>
          <a:lstStyle/>
          <a:p>
            <a:pPr algn="ctr"/>
            <a:r>
              <a:rPr lang="it-IT" dirty="0"/>
              <a:t>La fase finale di una campagna promozionale consiste nel valutarne l'efficacia. Come per la pubblicità, si possono fare sia </a:t>
            </a:r>
            <a:r>
              <a:rPr lang="it-IT" dirty="0" err="1"/>
              <a:t>pre</a:t>
            </a:r>
            <a:r>
              <a:rPr lang="it-IT" dirty="0"/>
              <a:t>-test sia post-test. Le principali tecniche di </a:t>
            </a:r>
            <a:r>
              <a:rPr lang="it-IT" dirty="0" err="1"/>
              <a:t>pre</a:t>
            </a:r>
            <a:r>
              <a:rPr lang="it-IT" dirty="0"/>
              <a:t>-test includono i </a:t>
            </a:r>
            <a:r>
              <a:rPr lang="it-IT" i="1" u="sng" dirty="0">
                <a:solidFill>
                  <a:schemeClr val="accent1"/>
                </a:solidFill>
              </a:rPr>
              <a:t>focus group</a:t>
            </a:r>
            <a:r>
              <a:rPr lang="it-IT" dirty="0"/>
              <a:t>, per testare le idee su target potenziali; </a:t>
            </a:r>
            <a:r>
              <a:rPr lang="it-IT" i="1" u="sng" dirty="0">
                <a:solidFill>
                  <a:schemeClr val="accent1"/>
                </a:solidFill>
              </a:rPr>
              <a:t>i test in sala, </a:t>
            </a:r>
            <a:r>
              <a:rPr lang="it-IT" dirty="0"/>
              <a:t>portando un campione di clienti in una stanza dove vengono testate varie promozioni alternative; e </a:t>
            </a:r>
            <a:r>
              <a:rPr lang="it-IT" i="1" u="sng" dirty="0">
                <a:solidFill>
                  <a:schemeClr val="accent1"/>
                </a:solidFill>
              </a:rPr>
              <a:t>la sperimentazione</a:t>
            </a:r>
            <a:r>
              <a:rPr lang="it-IT" dirty="0"/>
              <a:t>, utilizzando due negozi e sviluppando promozioni alternative in ognuno di essi. Una volta che la promozione delle vendite è stata implementata, se ne devono monitorare attentamente gli effetti.</a:t>
            </a:r>
          </a:p>
        </p:txBody>
      </p:sp>
    </p:spTree>
    <p:extLst>
      <p:ext uri="{BB962C8B-B14F-4D97-AF65-F5344CB8AC3E}">
        <p14:creationId xmlns:p14="http://schemas.microsoft.com/office/powerpoint/2010/main" val="841008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1766AE32-3F79-3751-123E-C4BC2B9F6688}"/>
              </a:ext>
            </a:extLst>
          </p:cNvPr>
          <p:cNvGraphicFramePr/>
          <p:nvPr>
            <p:extLst>
              <p:ext uri="{D42A27DB-BD31-4B8C-83A1-F6EECF244321}">
                <p14:modId xmlns:p14="http://schemas.microsoft.com/office/powerpoint/2010/main" val="2958172411"/>
              </p:ext>
            </p:extLst>
          </p:nvPr>
        </p:nvGraphicFramePr>
        <p:xfrm>
          <a:off x="873177" y="1217897"/>
          <a:ext cx="10445646" cy="442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102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03CD2A-7FBF-B8A6-B7B6-3F5658986457}"/>
              </a:ext>
            </a:extLst>
          </p:cNvPr>
          <p:cNvSpPr>
            <a:spLocks noGrp="1"/>
          </p:cNvSpPr>
          <p:nvPr>
            <p:ph type="title"/>
          </p:nvPr>
        </p:nvSpPr>
        <p:spPr/>
        <p:txBody>
          <a:bodyPr/>
          <a:lstStyle/>
          <a:p>
            <a:pPr algn="ctr"/>
            <a:r>
              <a:rPr lang="it-IT" b="1" i="1" dirty="0"/>
              <a:t>Le pubbliche relazioni</a:t>
            </a:r>
          </a:p>
        </p:txBody>
      </p:sp>
      <p:sp>
        <p:nvSpPr>
          <p:cNvPr id="3" name="Segnaposto contenuto 2">
            <a:extLst>
              <a:ext uri="{FF2B5EF4-FFF2-40B4-BE49-F238E27FC236}">
                <a16:creationId xmlns:a16="http://schemas.microsoft.com/office/drawing/2014/main" id="{259DEF13-A73F-F25D-A18B-DEBE37F3E86F}"/>
              </a:ext>
            </a:extLst>
          </p:cNvPr>
          <p:cNvSpPr>
            <a:spLocks noGrp="1"/>
          </p:cNvSpPr>
          <p:nvPr>
            <p:ph idx="1"/>
          </p:nvPr>
        </p:nvSpPr>
        <p:spPr>
          <a:xfrm>
            <a:off x="598517" y="2333414"/>
            <a:ext cx="6204065" cy="4023360"/>
          </a:xfrm>
        </p:spPr>
        <p:txBody>
          <a:bodyPr>
            <a:normAutofit/>
          </a:bodyPr>
          <a:lstStyle/>
          <a:p>
            <a:pPr algn="ctr"/>
            <a:r>
              <a:rPr lang="it-IT" sz="1800" dirty="0"/>
              <a:t>Tutte le aziende hanno molteplici stakeholder (i dipendenti, gli azionisti, la comunità locale, i media, il Governo e i gruppi di pressione) di cui devono prendere in conto le esigenze. Le pubbliche relazioni riguardano tutti questi gruppi essendo definite come una "forma di comunicazione non personale che tenta di incidere sull'immagine complessiva dell'azienda e dei beni e sevizi offerti presso i diversi gruppi di riferimento" </a:t>
            </a:r>
          </a:p>
          <a:p>
            <a:pPr algn="ctr"/>
            <a:r>
              <a:rPr lang="it-IT" sz="1800" dirty="0"/>
              <a:t>I principali strumenti delle pubbliche relazioni di marketing sono: le pubblicazioni, gli eventi (convegni, fiere, convention), le sponsorizzazioni, i rapporti con la stampa, le donazioni in beneficenza, il lobbismo, i mezzi per veicolare l'identità aziendale (biglietti da visita, divise ecc.).</a:t>
            </a:r>
          </a:p>
        </p:txBody>
      </p:sp>
      <p:pic>
        <p:nvPicPr>
          <p:cNvPr id="4" name="Picture 3">
            <a:extLst>
              <a:ext uri="{FF2B5EF4-FFF2-40B4-BE49-F238E27FC236}">
                <a16:creationId xmlns:a16="http://schemas.microsoft.com/office/drawing/2014/main" id="{F32A6400-20E6-0A97-9222-1BC7B4BAA2AE}"/>
              </a:ext>
            </a:extLst>
          </p:cNvPr>
          <p:cNvPicPr>
            <a:picLocks noChangeAspect="1"/>
          </p:cNvPicPr>
          <p:nvPr/>
        </p:nvPicPr>
        <p:blipFill>
          <a:blip r:embed="rId2"/>
          <a:stretch>
            <a:fillRect/>
          </a:stretch>
        </p:blipFill>
        <p:spPr>
          <a:xfrm>
            <a:off x="7073588" y="1928862"/>
            <a:ext cx="3417073" cy="4427912"/>
          </a:xfrm>
          <a:prstGeom prst="rect">
            <a:avLst/>
          </a:prstGeom>
        </p:spPr>
      </p:pic>
    </p:spTree>
    <p:extLst>
      <p:ext uri="{BB962C8B-B14F-4D97-AF65-F5344CB8AC3E}">
        <p14:creationId xmlns:p14="http://schemas.microsoft.com/office/powerpoint/2010/main" val="63139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40BD6-77CA-DC5E-BFA5-E39A82E4A922}"/>
              </a:ext>
            </a:extLst>
          </p:cNvPr>
          <p:cNvSpPr>
            <a:spLocks noGrp="1"/>
          </p:cNvSpPr>
          <p:nvPr>
            <p:ph type="title"/>
          </p:nvPr>
        </p:nvSpPr>
        <p:spPr/>
        <p:txBody>
          <a:bodyPr/>
          <a:lstStyle/>
          <a:p>
            <a:pPr algn="ctr"/>
            <a:r>
              <a:rPr lang="it-IT" b="1" i="1" dirty="0"/>
              <a:t>Le sponsorizzazioni</a:t>
            </a:r>
          </a:p>
        </p:txBody>
      </p:sp>
      <p:sp>
        <p:nvSpPr>
          <p:cNvPr id="3" name="Segnaposto contenuto 2">
            <a:extLst>
              <a:ext uri="{FF2B5EF4-FFF2-40B4-BE49-F238E27FC236}">
                <a16:creationId xmlns:a16="http://schemas.microsoft.com/office/drawing/2014/main" id="{22E721C7-8BE7-FE3E-0426-04542839CA72}"/>
              </a:ext>
            </a:extLst>
          </p:cNvPr>
          <p:cNvSpPr>
            <a:spLocks noGrp="1"/>
          </p:cNvSpPr>
          <p:nvPr>
            <p:ph idx="1"/>
          </p:nvPr>
        </p:nvSpPr>
        <p:spPr>
          <a:xfrm>
            <a:off x="1066800" y="2524606"/>
            <a:ext cx="10058400" cy="2767830"/>
          </a:xfrm>
        </p:spPr>
        <p:txBody>
          <a:bodyPr/>
          <a:lstStyle/>
          <a:p>
            <a:pPr algn="ctr"/>
            <a:r>
              <a:rPr lang="it-IT" dirty="0"/>
              <a:t>Uno strumento "classico" delle pubbliche relazioni, che merita un breve approfondimento è la sponsorizzazione, definita da </a:t>
            </a:r>
            <a:r>
              <a:rPr lang="it-IT" dirty="0" err="1"/>
              <a:t>Sleight</a:t>
            </a:r>
            <a:r>
              <a:rPr lang="it-IT" dirty="0"/>
              <a:t> come:</a:t>
            </a:r>
          </a:p>
          <a:p>
            <a:pPr algn="ctr"/>
            <a:r>
              <a:rPr lang="it-IT" i="1" u="sng" dirty="0">
                <a:solidFill>
                  <a:schemeClr val="accent1"/>
                </a:solidFill>
              </a:rPr>
              <a:t>una relazione commerciale tra un fornitore di fondi, risorse o servizi e un individuo, un evento o un'organizzazione che offre in cambio alcuni diritti e un'associazione che possono essere usati per un avere un vantaggio commerciale.</a:t>
            </a:r>
          </a:p>
          <a:p>
            <a:pPr algn="ctr"/>
            <a:r>
              <a:rPr lang="it-IT" dirty="0"/>
              <a:t>Gli sponsor potenziali possono scegliere tra una vasta gamma di enti e attività, tra cui sport, arte, attività comunitarie, squadre, tornei, individui o eventi, gare, fiere e spettacoli.</a:t>
            </a:r>
          </a:p>
        </p:txBody>
      </p:sp>
    </p:spTree>
    <p:extLst>
      <p:ext uri="{BB962C8B-B14F-4D97-AF65-F5344CB8AC3E}">
        <p14:creationId xmlns:p14="http://schemas.microsoft.com/office/powerpoint/2010/main" val="620425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BD14ECD-20C9-0FAF-4A51-F23421AB139E}"/>
              </a:ext>
            </a:extLst>
          </p:cNvPr>
          <p:cNvSpPr txBox="1"/>
          <p:nvPr/>
        </p:nvSpPr>
        <p:spPr>
          <a:xfrm>
            <a:off x="955964" y="1443841"/>
            <a:ext cx="5403273" cy="3970318"/>
          </a:xfrm>
          <a:prstGeom prst="rect">
            <a:avLst/>
          </a:prstGeom>
          <a:noFill/>
        </p:spPr>
        <p:txBody>
          <a:bodyPr wrap="square">
            <a:spAutoFit/>
          </a:bodyPr>
          <a:lstStyle/>
          <a:p>
            <a:pPr algn="ctr"/>
            <a:r>
              <a:rPr lang="it-IT" dirty="0"/>
              <a:t>La sponsorizzazione sportiva è di gran lunga la più popolare in quanto offre un'elevata visibilità attraverso un'ampia copertura televisiva, consente di attrarre una cospicua sezione trasversale della popolazione, ed è in grado di servire e attrarre nicchie specifiche nonché di abbattere barriere culturali. </a:t>
            </a:r>
            <a:r>
              <a:rPr lang="it-IT" i="1" dirty="0"/>
              <a:t>Per esempio</a:t>
            </a:r>
            <a:r>
              <a:rPr lang="it-IT" dirty="0"/>
              <a:t>, le Olimpiadi, il più grande evento sportivo globale, attraggono numerosi sponsor e nel 2015 Toyota è diventata un top sponsor del Comitato Olimpico Internazionale (CIO) con una sponsorizzazione, per i giochi invernali 2018, pari a 835 milioni di dollari. L'accordo, siglato nel 2015, è operativamente iniziato nel 2017 e durerà fino al 2024. Altri due grandi sponsor dei Giochi Olimpici Invernali 2018 sono stati Alibaba </a:t>
            </a:r>
            <a:r>
              <a:rPr lang="it-IT" dirty="0" err="1"/>
              <a:t>Goup</a:t>
            </a:r>
            <a:r>
              <a:rPr lang="it-IT" dirty="0"/>
              <a:t> e Intel.</a:t>
            </a:r>
          </a:p>
        </p:txBody>
      </p:sp>
      <p:pic>
        <p:nvPicPr>
          <p:cNvPr id="6" name="Picture 3">
            <a:extLst>
              <a:ext uri="{FF2B5EF4-FFF2-40B4-BE49-F238E27FC236}">
                <a16:creationId xmlns:a16="http://schemas.microsoft.com/office/drawing/2014/main" id="{BE360B06-D7CC-A339-423C-10253945D2F2}"/>
              </a:ext>
            </a:extLst>
          </p:cNvPr>
          <p:cNvPicPr>
            <a:picLocks noChangeAspect="1"/>
          </p:cNvPicPr>
          <p:nvPr/>
        </p:nvPicPr>
        <p:blipFill>
          <a:blip r:embed="rId2"/>
          <a:stretch>
            <a:fillRect/>
          </a:stretch>
        </p:blipFill>
        <p:spPr>
          <a:xfrm>
            <a:off x="6729085" y="1443841"/>
            <a:ext cx="4506951" cy="3743189"/>
          </a:xfrm>
          <a:prstGeom prst="rect">
            <a:avLst/>
          </a:prstGeom>
        </p:spPr>
      </p:pic>
    </p:spTree>
    <p:extLst>
      <p:ext uri="{BB962C8B-B14F-4D97-AF65-F5344CB8AC3E}">
        <p14:creationId xmlns:p14="http://schemas.microsoft.com/office/powerpoint/2010/main" val="56359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0BA5D872-CF26-FD49-4C3C-34A9EAF0376A}"/>
              </a:ext>
            </a:extLst>
          </p:cNvPr>
          <p:cNvGraphicFramePr/>
          <p:nvPr>
            <p:extLst>
              <p:ext uri="{D42A27DB-BD31-4B8C-83A1-F6EECF244321}">
                <p14:modId xmlns:p14="http://schemas.microsoft.com/office/powerpoint/2010/main" val="1762846029"/>
              </p:ext>
            </p:extLst>
          </p:nvPr>
        </p:nvGraphicFramePr>
        <p:xfrm>
          <a:off x="1249167" y="1404261"/>
          <a:ext cx="9693665" cy="3482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058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B025DF-561D-5010-28C7-D80A78F02EF7}"/>
              </a:ext>
            </a:extLst>
          </p:cNvPr>
          <p:cNvSpPr txBox="1"/>
          <p:nvPr/>
        </p:nvSpPr>
        <p:spPr>
          <a:xfrm>
            <a:off x="2102427" y="1457557"/>
            <a:ext cx="7987146" cy="3139321"/>
          </a:xfrm>
          <a:prstGeom prst="rect">
            <a:avLst/>
          </a:prstGeom>
          <a:noFill/>
        </p:spPr>
        <p:txBody>
          <a:bodyPr wrap="square">
            <a:spAutoFit/>
          </a:bodyPr>
          <a:lstStyle/>
          <a:p>
            <a:pPr algn="ctr"/>
            <a:r>
              <a:rPr lang="it-IT" dirty="0"/>
              <a:t>I cinque obiettivi principali della sponsorizzazione sono:</a:t>
            </a:r>
          </a:p>
          <a:p>
            <a:pPr algn="ctr"/>
            <a:endParaRPr lang="it-IT" dirty="0"/>
          </a:p>
          <a:p>
            <a:pPr marL="285750" indent="-285750" algn="ctr">
              <a:buFontTx/>
              <a:buChar char="-"/>
            </a:pPr>
            <a:r>
              <a:rPr lang="it-IT" i="1" u="sng" dirty="0">
                <a:solidFill>
                  <a:schemeClr val="accent1"/>
                </a:solidFill>
              </a:rPr>
              <a:t>ottenere uno spazio di divulgazione</a:t>
            </a:r>
          </a:p>
          <a:p>
            <a:pPr marL="285750" indent="-285750" algn="ctr">
              <a:buFontTx/>
              <a:buChar char="-"/>
            </a:pPr>
            <a:endParaRPr lang="it-IT" i="1" u="sng" dirty="0">
              <a:solidFill>
                <a:schemeClr val="accent1"/>
              </a:solidFill>
            </a:endParaRPr>
          </a:p>
          <a:p>
            <a:pPr marL="285750" indent="-285750" algn="ctr">
              <a:buFontTx/>
              <a:buChar char="-"/>
            </a:pPr>
            <a:r>
              <a:rPr lang="it-IT" i="1" u="sng" dirty="0">
                <a:solidFill>
                  <a:schemeClr val="accent1"/>
                </a:solidFill>
              </a:rPr>
              <a:t>creare opportunità d'intrattenimento</a:t>
            </a:r>
          </a:p>
          <a:p>
            <a:pPr marL="285750" indent="-285750" algn="ctr">
              <a:buFontTx/>
              <a:buChar char="-"/>
            </a:pPr>
            <a:endParaRPr lang="it-IT" i="1" u="sng" dirty="0">
              <a:solidFill>
                <a:schemeClr val="accent1"/>
              </a:solidFill>
            </a:endParaRPr>
          </a:p>
          <a:p>
            <a:pPr marL="285750" indent="-285750" algn="ctr">
              <a:buFontTx/>
              <a:buChar char="-"/>
            </a:pPr>
            <a:r>
              <a:rPr lang="it-IT" i="1" u="sng" dirty="0">
                <a:solidFill>
                  <a:schemeClr val="accent1"/>
                </a:solidFill>
              </a:rPr>
              <a:t>promuovere associazioni favorevoli legate al marchio e all'azienda</a:t>
            </a:r>
          </a:p>
          <a:p>
            <a:pPr marL="285750" indent="-285750" algn="ctr">
              <a:buFontTx/>
              <a:buChar char="-"/>
            </a:pPr>
            <a:endParaRPr lang="it-IT" i="1" u="sng" dirty="0">
              <a:solidFill>
                <a:schemeClr val="accent1"/>
              </a:solidFill>
            </a:endParaRPr>
          </a:p>
          <a:p>
            <a:pPr marL="285750" indent="-285750" algn="ctr">
              <a:buFontTx/>
              <a:buChar char="-"/>
            </a:pPr>
            <a:r>
              <a:rPr lang="it-IT" i="1" u="sng" dirty="0">
                <a:solidFill>
                  <a:schemeClr val="accent1"/>
                </a:solidFill>
              </a:rPr>
              <a:t>migliorare le relazioni con la comunità </a:t>
            </a:r>
          </a:p>
          <a:p>
            <a:pPr marL="285750" indent="-285750" algn="ctr">
              <a:buFontTx/>
              <a:buChar char="-"/>
            </a:pPr>
            <a:endParaRPr lang="it-IT" i="1" u="sng" dirty="0">
              <a:solidFill>
                <a:schemeClr val="accent1"/>
              </a:solidFill>
            </a:endParaRPr>
          </a:p>
          <a:p>
            <a:pPr marL="285750" indent="-285750" algn="ctr">
              <a:buFontTx/>
              <a:buChar char="-"/>
            </a:pPr>
            <a:r>
              <a:rPr lang="it-IT" i="1" u="sng" dirty="0">
                <a:solidFill>
                  <a:schemeClr val="accent1"/>
                </a:solidFill>
              </a:rPr>
              <a:t>creare opportunità promozionali</a:t>
            </a:r>
          </a:p>
        </p:txBody>
      </p:sp>
    </p:spTree>
    <p:extLst>
      <p:ext uri="{BB962C8B-B14F-4D97-AF65-F5344CB8AC3E}">
        <p14:creationId xmlns:p14="http://schemas.microsoft.com/office/powerpoint/2010/main" val="487101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394626-1BBB-C93D-CA57-21777EFEB91D}"/>
              </a:ext>
            </a:extLst>
          </p:cNvPr>
          <p:cNvSpPr>
            <a:spLocks noGrp="1"/>
          </p:cNvSpPr>
          <p:nvPr>
            <p:ph type="title"/>
          </p:nvPr>
        </p:nvSpPr>
        <p:spPr/>
        <p:txBody>
          <a:bodyPr/>
          <a:lstStyle/>
          <a:p>
            <a:pPr algn="ctr"/>
            <a:r>
              <a:rPr lang="it-IT" dirty="0"/>
              <a:t>Ottenere uno spazio di divulgazione</a:t>
            </a:r>
          </a:p>
        </p:txBody>
      </p:sp>
      <p:sp>
        <p:nvSpPr>
          <p:cNvPr id="3" name="Segnaposto contenuto 2">
            <a:extLst>
              <a:ext uri="{FF2B5EF4-FFF2-40B4-BE49-F238E27FC236}">
                <a16:creationId xmlns:a16="http://schemas.microsoft.com/office/drawing/2014/main" id="{E9166424-82F2-9A17-C9DB-CE40A386887A}"/>
              </a:ext>
            </a:extLst>
          </p:cNvPr>
          <p:cNvSpPr>
            <a:spLocks noGrp="1"/>
          </p:cNvSpPr>
          <p:nvPr>
            <p:ph idx="1"/>
          </p:nvPr>
        </p:nvSpPr>
        <p:spPr>
          <a:xfrm>
            <a:off x="875608" y="2196593"/>
            <a:ext cx="5954684" cy="3557539"/>
          </a:xfrm>
        </p:spPr>
        <p:txBody>
          <a:bodyPr>
            <a:normAutofit lnSpcReduction="10000"/>
          </a:bodyPr>
          <a:lstStyle/>
          <a:p>
            <a:pPr algn="ctr"/>
            <a:r>
              <a:rPr lang="it-IT" dirty="0"/>
              <a:t>La sponsorizzazione offre ampie opportunità di divulgazione nei mezzi d'informazione permettendo all'azienda di raggiungere milioni di persone. Eventi mondiali come i principali tornei di golf, di calcio e di tennis sono la piattaforma ideale per ottenere una copertura mediatica globale. </a:t>
            </a:r>
            <a:r>
              <a:rPr lang="it-IT" i="1" dirty="0"/>
              <a:t>Per esempio</a:t>
            </a:r>
            <a:r>
              <a:rPr lang="it-IT" dirty="0"/>
              <a:t>, DHL, il corriere tedesco, ha firmato un accordo per sponsorizzare la Major League di baseball negli Stati Uniti. Questa sponsorizzazione era parte della strategia messa in atto da DHL per aumentare la consapevolezza del proprio marchio (brand </a:t>
            </a:r>
            <a:r>
              <a:rPr lang="it-IT" dirty="0" err="1"/>
              <a:t>awareness</a:t>
            </a:r>
            <a:r>
              <a:rPr lang="it-IT" dirty="0"/>
              <a:t>) nel mercato statunitense, sede dei suoi due principali concorrenti globali, UPS e FedEx.</a:t>
            </a:r>
          </a:p>
        </p:txBody>
      </p:sp>
      <p:pic>
        <p:nvPicPr>
          <p:cNvPr id="4098" name="Picture 2">
            <a:extLst>
              <a:ext uri="{FF2B5EF4-FFF2-40B4-BE49-F238E27FC236}">
                <a16:creationId xmlns:a16="http://schemas.microsoft.com/office/drawing/2014/main" id="{C70D78DC-B3C1-0050-2823-7BE65D316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679" y="2307742"/>
            <a:ext cx="3541703" cy="31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84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EF737F-991A-CD7E-7AC1-D4D0492331A0}"/>
              </a:ext>
            </a:extLst>
          </p:cNvPr>
          <p:cNvSpPr>
            <a:spLocks noGrp="1"/>
          </p:cNvSpPr>
          <p:nvPr>
            <p:ph type="title"/>
          </p:nvPr>
        </p:nvSpPr>
        <p:spPr/>
        <p:txBody>
          <a:bodyPr/>
          <a:lstStyle/>
          <a:p>
            <a:pPr algn="ctr"/>
            <a:r>
              <a:rPr lang="it-IT" dirty="0"/>
              <a:t>Creare opportunità d'intrattenimento</a:t>
            </a:r>
          </a:p>
        </p:txBody>
      </p:sp>
      <p:sp>
        <p:nvSpPr>
          <p:cNvPr id="3" name="Segnaposto contenuto 2">
            <a:extLst>
              <a:ext uri="{FF2B5EF4-FFF2-40B4-BE49-F238E27FC236}">
                <a16:creationId xmlns:a16="http://schemas.microsoft.com/office/drawing/2014/main" id="{A6290400-1CAD-9025-C8A7-541EDCC865D6}"/>
              </a:ext>
            </a:extLst>
          </p:cNvPr>
          <p:cNvSpPr>
            <a:spLocks noGrp="1"/>
          </p:cNvSpPr>
          <p:nvPr>
            <p:ph idx="1"/>
          </p:nvPr>
        </p:nvSpPr>
        <p:spPr>
          <a:xfrm>
            <a:off x="1066800" y="2011989"/>
            <a:ext cx="10058400" cy="4023360"/>
          </a:xfrm>
        </p:spPr>
        <p:txBody>
          <a:bodyPr/>
          <a:lstStyle/>
          <a:p>
            <a:pPr algn="ctr"/>
            <a:r>
              <a:rPr lang="it-IT" dirty="0"/>
              <a:t>Uno degli obiettivi principali di molte sponsorizzazioni è ravvisabile nella creazione di opportunità d'intrattenimento per i clienti. La sponsorizzazione della musica, delle arti e degli eventi sportivi può essere particolarmente efficace. </a:t>
            </a:r>
          </a:p>
          <a:p>
            <a:pPr algn="ctr"/>
            <a:r>
              <a:rPr lang="it-IT" i="1" dirty="0"/>
              <a:t>Per esempio</a:t>
            </a:r>
            <a:r>
              <a:rPr lang="it-IT" dirty="0"/>
              <a:t>, Barclays Capital ha sponsorizzato una sfilata di moda al Museo di storia naturale di Londra, al quale hanno preso parte 450 dei suoi clienti che frequentavano un forum globale d'investitori e mutuatari. Spesso, personalità celebri sono invitate a unirsi agli ospiti dello sponsor per aumentare l'attrattiva dell'evento. </a:t>
            </a:r>
          </a:p>
          <a:p>
            <a:pPr algn="ctr"/>
            <a:r>
              <a:rPr lang="it-IT" dirty="0"/>
              <a:t>Allo stesso modo, gli sponsor della gara di yacht Global Challenge, come Norwich Union, BP e BT, utilizzano l'evento per intrattenere i loro migliori clienti a bordo d'imbarcazioni sponsorizzate in località desiderabili come Boston e Città del Capo.</a:t>
            </a:r>
          </a:p>
        </p:txBody>
      </p:sp>
    </p:spTree>
    <p:extLst>
      <p:ext uri="{BB962C8B-B14F-4D97-AF65-F5344CB8AC3E}">
        <p14:creationId xmlns:p14="http://schemas.microsoft.com/office/powerpoint/2010/main" val="3565836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2EA27-E83C-B528-1C1F-051F04EB3C81}"/>
              </a:ext>
            </a:extLst>
          </p:cNvPr>
          <p:cNvSpPr>
            <a:spLocks noGrp="1"/>
          </p:cNvSpPr>
          <p:nvPr>
            <p:ph type="title"/>
          </p:nvPr>
        </p:nvSpPr>
        <p:spPr/>
        <p:txBody>
          <a:bodyPr/>
          <a:lstStyle/>
          <a:p>
            <a:pPr algn="ctr"/>
            <a:r>
              <a:rPr lang="it-IT" b="1" i="1" dirty="0"/>
              <a:t>Promuovere associazioni favorevoli </a:t>
            </a:r>
            <a:br>
              <a:rPr lang="it-IT" b="1" i="1" dirty="0"/>
            </a:br>
            <a:r>
              <a:rPr lang="it-IT" b="1" i="1" dirty="0"/>
              <a:t>con il marchio e con l'azienda</a:t>
            </a:r>
          </a:p>
        </p:txBody>
      </p:sp>
      <p:sp>
        <p:nvSpPr>
          <p:cNvPr id="3" name="Segnaposto contenuto 2">
            <a:extLst>
              <a:ext uri="{FF2B5EF4-FFF2-40B4-BE49-F238E27FC236}">
                <a16:creationId xmlns:a16="http://schemas.microsoft.com/office/drawing/2014/main" id="{3461AB4F-97B9-791F-0EAB-2AB8E516DBE4}"/>
              </a:ext>
            </a:extLst>
          </p:cNvPr>
          <p:cNvSpPr>
            <a:spLocks noGrp="1"/>
          </p:cNvSpPr>
          <p:nvPr>
            <p:ph idx="1"/>
          </p:nvPr>
        </p:nvSpPr>
        <p:spPr>
          <a:xfrm>
            <a:off x="732212" y="2053552"/>
            <a:ext cx="5677593" cy="4023360"/>
          </a:xfrm>
        </p:spPr>
        <p:txBody>
          <a:bodyPr/>
          <a:lstStyle/>
          <a:p>
            <a:pPr algn="ctr"/>
            <a:r>
              <a:rPr lang="it-IT" dirty="0"/>
              <a:t>Il terzo obiettivo della sponsorizzazione è creare associazioni favorevoli per il marchio (brand </a:t>
            </a:r>
            <a:r>
              <a:rPr lang="it-IT" dirty="0" err="1"/>
              <a:t>association</a:t>
            </a:r>
            <a:r>
              <a:rPr lang="it-IT" dirty="0"/>
              <a:t>), affinché i consumatori associno al marchio stesso un'immagine positiva (brand image). Per esempio, Red Bull ha costruito un marchio globale grazie alla sponsorizzazione di vari eventi, dalle corse automobilistiche di Formula 1 agli sport estremi, come i tuffi dalle scogliere. Lo sponsor e l'attività sponsorizzata vengono coinvolti in una relazione che implica un trasferimento di valori. Il pubblico, trovando il nome dello sponsor, il suo logo e altri simboli nell'evento, finisce per associare lo sponsor all'attività erogata durante l'evento. </a:t>
            </a:r>
          </a:p>
        </p:txBody>
      </p:sp>
      <p:pic>
        <p:nvPicPr>
          <p:cNvPr id="5122" name="Picture 2">
            <a:extLst>
              <a:ext uri="{FF2B5EF4-FFF2-40B4-BE49-F238E27FC236}">
                <a16:creationId xmlns:a16="http://schemas.microsoft.com/office/drawing/2014/main" id="{EAB8B71D-5D2E-B5A7-E138-1D77E2356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33" y="2425132"/>
            <a:ext cx="4124953" cy="274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816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DDEA1EB-8DDC-F024-7027-CC971FF295C2}"/>
              </a:ext>
            </a:extLst>
          </p:cNvPr>
          <p:cNvSpPr>
            <a:spLocks noGrp="1"/>
          </p:cNvSpPr>
          <p:nvPr>
            <p:ph type="title"/>
          </p:nvPr>
        </p:nvSpPr>
        <p:spPr>
          <a:xfrm>
            <a:off x="5181601" y="634946"/>
            <a:ext cx="6368142" cy="1450757"/>
          </a:xfrm>
        </p:spPr>
        <p:txBody>
          <a:bodyPr>
            <a:normAutofit/>
          </a:bodyPr>
          <a:lstStyle/>
          <a:p>
            <a:pPr algn="ctr"/>
            <a:r>
              <a:rPr lang="it-IT" sz="5000" b="1" i="1" dirty="0">
                <a:solidFill>
                  <a:srgbClr val="3C5A5B"/>
                </a:solidFill>
              </a:rPr>
              <a:t>Migliorare le relazioni con la comunità</a:t>
            </a:r>
          </a:p>
        </p:txBody>
      </p:sp>
      <p:pic>
        <p:nvPicPr>
          <p:cNvPr id="5" name="Picture 4" descr="Vecchi schermi di computer">
            <a:extLst>
              <a:ext uri="{FF2B5EF4-FFF2-40B4-BE49-F238E27FC236}">
                <a16:creationId xmlns:a16="http://schemas.microsoft.com/office/drawing/2014/main" id="{471B4382-BEDA-9426-DED4-F3FFA8BD63D6}"/>
              </a:ext>
            </a:extLst>
          </p:cNvPr>
          <p:cNvPicPr>
            <a:picLocks noChangeAspect="1"/>
          </p:cNvPicPr>
          <p:nvPr/>
        </p:nvPicPr>
        <p:blipFill>
          <a:blip r:embed="rId2"/>
          <a:srcRect l="24292" r="30995"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27F94AD-7232-06CA-9439-07ED80B89955}"/>
              </a:ext>
            </a:extLst>
          </p:cNvPr>
          <p:cNvSpPr>
            <a:spLocks noGrp="1"/>
          </p:cNvSpPr>
          <p:nvPr>
            <p:ph idx="1"/>
          </p:nvPr>
        </p:nvSpPr>
        <p:spPr>
          <a:xfrm>
            <a:off x="5181601" y="2664137"/>
            <a:ext cx="6368142" cy="3670180"/>
          </a:xfrm>
        </p:spPr>
        <p:txBody>
          <a:bodyPr>
            <a:normAutofit/>
          </a:bodyPr>
          <a:lstStyle/>
          <a:p>
            <a:pPr algn="ctr"/>
            <a:r>
              <a:rPr lang="it-IT" dirty="0"/>
              <a:t>La sponsorizzazione di una scuola, per esempio fornendo computer a basso costo come ha fatto Tesco, e il sostegno a programmi comunitari di varia natura, possono promuovere la reputazione dell'azienda, che risulta essere socialmente responsabile e attenta ai bisogni della comunità.</a:t>
            </a:r>
          </a:p>
          <a:p>
            <a:pPr algn="ctr"/>
            <a:r>
              <a:rPr lang="it-IT" dirty="0"/>
              <a:t> Molte aziende multinazionali sono impegnate in iniziative comunitarie nei mercati locali. Per esempio, UBS sponsorizza istituzioni artistiche regionali e internazionali come Art Basel a Basi-lea, Garage Museum of Contemporary Art a Mosca, Nouveau Musée National de Monaco.</a:t>
            </a:r>
          </a:p>
        </p:txBody>
      </p:sp>
    </p:spTree>
    <p:extLst>
      <p:ext uri="{BB962C8B-B14F-4D97-AF65-F5344CB8AC3E}">
        <p14:creationId xmlns:p14="http://schemas.microsoft.com/office/powerpoint/2010/main" val="1738399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CDDBD-F483-63BA-A22C-12BAF816A57E}"/>
              </a:ext>
            </a:extLst>
          </p:cNvPr>
          <p:cNvSpPr>
            <a:spLocks noGrp="1"/>
          </p:cNvSpPr>
          <p:nvPr>
            <p:ph type="title"/>
          </p:nvPr>
        </p:nvSpPr>
        <p:spPr/>
        <p:txBody>
          <a:bodyPr/>
          <a:lstStyle/>
          <a:p>
            <a:pPr algn="ctr"/>
            <a:r>
              <a:rPr lang="it-IT" b="1" i="1" dirty="0"/>
              <a:t>I nuovi sviluppi della sponsorizzazione</a:t>
            </a:r>
          </a:p>
        </p:txBody>
      </p:sp>
      <p:sp>
        <p:nvSpPr>
          <p:cNvPr id="3" name="Segnaposto contenuto 2">
            <a:extLst>
              <a:ext uri="{FF2B5EF4-FFF2-40B4-BE49-F238E27FC236}">
                <a16:creationId xmlns:a16="http://schemas.microsoft.com/office/drawing/2014/main" id="{56EC315F-0EB4-F55E-3E24-D6E20824EF19}"/>
              </a:ext>
            </a:extLst>
          </p:cNvPr>
          <p:cNvSpPr>
            <a:spLocks noGrp="1"/>
          </p:cNvSpPr>
          <p:nvPr>
            <p:ph idx="1"/>
          </p:nvPr>
        </p:nvSpPr>
        <p:spPr>
          <a:xfrm>
            <a:off x="1066800" y="2344498"/>
            <a:ext cx="10058400" cy="3294302"/>
          </a:xfrm>
        </p:spPr>
        <p:txBody>
          <a:bodyPr>
            <a:normAutofit/>
          </a:bodyPr>
          <a:lstStyle/>
          <a:p>
            <a:pPr algn="ctr"/>
            <a:r>
              <a:rPr lang="it-IT" dirty="0"/>
              <a:t>La sponsorizzazione ha registrato una crescita importante negli ultimi vent'anni. Tra le ragioni di questa crescita citiamo l'aumento del costo della pubblicità sui media, le politiche governative restrittive sulla pubblicità di tabacco e bevande alcoliche, la frammentazione dei mass media tradizionali, il suo comprovato effetto e una maggiore copertura mediatica grazie agli eventi sponsorizzati. </a:t>
            </a:r>
          </a:p>
          <a:p>
            <a:pPr algn="ctr"/>
            <a:r>
              <a:rPr lang="it-IT" dirty="0"/>
              <a:t>La crescita della sponsorizzazione di eventi è stata accompagnata dal fenomeno </a:t>
            </a:r>
            <a:r>
              <a:rPr lang="it-IT" i="1" u="sng" dirty="0">
                <a:solidFill>
                  <a:schemeClr val="accent1"/>
                </a:solidFill>
              </a:rPr>
              <a:t>dell'</a:t>
            </a:r>
            <a:r>
              <a:rPr lang="it-IT" i="1" u="sng" dirty="0" err="1">
                <a:solidFill>
                  <a:schemeClr val="accent1"/>
                </a:solidFill>
              </a:rPr>
              <a:t>ambush</a:t>
            </a:r>
            <a:r>
              <a:rPr lang="it-IT" i="1" u="sng" dirty="0">
                <a:solidFill>
                  <a:schemeClr val="accent1"/>
                </a:solidFill>
              </a:rPr>
              <a:t> marketing</a:t>
            </a:r>
            <a:r>
              <a:rPr lang="it-IT" dirty="0">
                <a:solidFill>
                  <a:schemeClr val="accent1"/>
                </a:solidFill>
              </a:rPr>
              <a:t>. </a:t>
            </a:r>
          </a:p>
          <a:p>
            <a:pPr algn="ctr"/>
            <a:r>
              <a:rPr lang="it-IT" dirty="0"/>
              <a:t>Originariamente, il termine si riferiva alle attività dei brand che cercavano di associarsi a un evento senza pagare alcuna commissione al proprietario dell'evento.</a:t>
            </a:r>
          </a:p>
        </p:txBody>
      </p:sp>
    </p:spTree>
    <p:extLst>
      <p:ext uri="{BB962C8B-B14F-4D97-AF65-F5344CB8AC3E}">
        <p14:creationId xmlns:p14="http://schemas.microsoft.com/office/powerpoint/2010/main" val="3357817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53ED69-F80F-ED20-46CE-839FF1BBA1CD}"/>
              </a:ext>
            </a:extLst>
          </p:cNvPr>
          <p:cNvSpPr>
            <a:spLocks noGrp="1"/>
          </p:cNvSpPr>
          <p:nvPr>
            <p:ph type="title"/>
          </p:nvPr>
        </p:nvSpPr>
        <p:spPr/>
        <p:txBody>
          <a:bodyPr/>
          <a:lstStyle/>
          <a:p>
            <a:pPr algn="ctr"/>
            <a:r>
              <a:rPr lang="it-IT" b="1" i="1" dirty="0"/>
              <a:t>Gli eventi</a:t>
            </a:r>
          </a:p>
        </p:txBody>
      </p:sp>
      <p:sp>
        <p:nvSpPr>
          <p:cNvPr id="3" name="Segnaposto contenuto 2">
            <a:extLst>
              <a:ext uri="{FF2B5EF4-FFF2-40B4-BE49-F238E27FC236}">
                <a16:creationId xmlns:a16="http://schemas.microsoft.com/office/drawing/2014/main" id="{9ECCE0FF-4114-EA7B-9D29-EA8CF7F66C0F}"/>
              </a:ext>
            </a:extLst>
          </p:cNvPr>
          <p:cNvSpPr>
            <a:spLocks noGrp="1"/>
          </p:cNvSpPr>
          <p:nvPr>
            <p:ph idx="1"/>
          </p:nvPr>
        </p:nvSpPr>
        <p:spPr>
          <a:xfrm>
            <a:off x="1066800" y="2602193"/>
            <a:ext cx="10058400" cy="2629284"/>
          </a:xfrm>
        </p:spPr>
        <p:txBody>
          <a:bodyPr/>
          <a:lstStyle/>
          <a:p>
            <a:pPr algn="ctr"/>
            <a:r>
              <a:rPr lang="it-IT" dirty="0"/>
              <a:t>Gli eventi sono attività e programmi che l'impresa sponsorizza con lo scopo di generare interazioni (siano esse regolari o saltuarie) fra i consumatori e la marca. Come tutti gli strumenti di comunicazione, anche gli eventi devono essere attentamente pianificati. Cherubini e Pattuglia propongono un modello a 8 stadi, che identifica le principali attività da seguire per pianificare e </a:t>
            </a:r>
            <a:r>
              <a:rPr lang="it-IT" dirty="0">
                <a:solidFill>
                  <a:schemeClr val="tx1"/>
                </a:solidFill>
              </a:rPr>
              <a:t>organizzare un evento: </a:t>
            </a:r>
          </a:p>
          <a:p>
            <a:pPr algn="ctr"/>
            <a:r>
              <a:rPr lang="it-IT" i="1" u="sng" dirty="0">
                <a:solidFill>
                  <a:schemeClr val="accent1"/>
                </a:solidFill>
              </a:rPr>
              <a:t>(1) event idea; (2) service concept; (3) </a:t>
            </a:r>
            <a:r>
              <a:rPr lang="it-IT" i="1" u="sng" dirty="0" err="1">
                <a:solidFill>
                  <a:schemeClr val="accent1"/>
                </a:solidFill>
              </a:rPr>
              <a:t>economic</a:t>
            </a:r>
            <a:r>
              <a:rPr lang="it-IT" i="1" u="sng" dirty="0">
                <a:solidFill>
                  <a:schemeClr val="accent1"/>
                </a:solidFill>
              </a:rPr>
              <a:t> </a:t>
            </a:r>
            <a:r>
              <a:rPr lang="it-IT" i="1" u="sng" dirty="0" err="1">
                <a:solidFill>
                  <a:schemeClr val="accent1"/>
                </a:solidFill>
              </a:rPr>
              <a:t>analysis</a:t>
            </a:r>
            <a:r>
              <a:rPr lang="it-IT" i="1" u="sng" dirty="0">
                <a:solidFill>
                  <a:schemeClr val="accent1"/>
                </a:solidFill>
              </a:rPr>
              <a:t>; (4) fattibilità; (5) business plan e organizzazione; (6) esecuzione; (7) consuntivazione; (8) valutazione.</a:t>
            </a:r>
          </a:p>
        </p:txBody>
      </p:sp>
    </p:spTree>
    <p:extLst>
      <p:ext uri="{BB962C8B-B14F-4D97-AF65-F5344CB8AC3E}">
        <p14:creationId xmlns:p14="http://schemas.microsoft.com/office/powerpoint/2010/main" val="1460081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C98E16-9409-AB46-5F67-5D62E1E07EF4}"/>
              </a:ext>
            </a:extLst>
          </p:cNvPr>
          <p:cNvSpPr>
            <a:spLocks noGrp="1"/>
          </p:cNvSpPr>
          <p:nvPr>
            <p:ph type="title"/>
          </p:nvPr>
        </p:nvSpPr>
        <p:spPr/>
        <p:txBody>
          <a:bodyPr/>
          <a:lstStyle/>
          <a:p>
            <a:pPr algn="ctr"/>
            <a:r>
              <a:rPr lang="it-IT" b="1" i="1" dirty="0"/>
              <a:t>I contenuti creativi di TikTok</a:t>
            </a:r>
          </a:p>
        </p:txBody>
      </p:sp>
      <p:sp>
        <p:nvSpPr>
          <p:cNvPr id="3" name="Segnaposto contenuto 2">
            <a:extLst>
              <a:ext uri="{FF2B5EF4-FFF2-40B4-BE49-F238E27FC236}">
                <a16:creationId xmlns:a16="http://schemas.microsoft.com/office/drawing/2014/main" id="{AEC19A15-208D-DA30-B281-930788EB4BB4}"/>
              </a:ext>
            </a:extLst>
          </p:cNvPr>
          <p:cNvSpPr>
            <a:spLocks noGrp="1"/>
          </p:cNvSpPr>
          <p:nvPr>
            <p:ph idx="1"/>
          </p:nvPr>
        </p:nvSpPr>
        <p:spPr>
          <a:xfrm>
            <a:off x="5322917" y="2247515"/>
            <a:ext cx="6176355" cy="3696085"/>
          </a:xfrm>
        </p:spPr>
        <p:txBody>
          <a:bodyPr>
            <a:normAutofit/>
          </a:bodyPr>
          <a:lstStyle/>
          <a:p>
            <a:pPr algn="ctr"/>
            <a:r>
              <a:rPr lang="it-IT" dirty="0"/>
              <a:t>L'aumento della popolarità di TikTok ha creato nuove opportunità sia per i brand e sia per gli influencer di marketing. I brand globali hanno riconosciuto l'importanza di TikTok come mezzo per interagire con un pubblico giovane, incoraggiare i contenuti generati dagli utenti e collaborare con gli influencer di rilievo. Come dimostrano i suoi due hashtag più utilizzati (i.e., #entertainment e #dance), TikTok è diventata </a:t>
            </a:r>
            <a:r>
              <a:rPr lang="it-IT" dirty="0" err="1"/>
              <a:t>un'app</a:t>
            </a:r>
            <a:r>
              <a:rPr lang="it-IT" dirty="0"/>
              <a:t> popolare soprattutto per i contenuti che divertono gli utenti. Altre categorie popolari sull'app includono scherzi, fitness, ristrutturazione della casa, fai-da-te, bellezza e cura della pelle, moda, cucina, trucchi per la vita, consigli e animali domestici.</a:t>
            </a:r>
          </a:p>
        </p:txBody>
      </p:sp>
      <p:pic>
        <p:nvPicPr>
          <p:cNvPr id="12290" name="Picture 2">
            <a:extLst>
              <a:ext uri="{FF2B5EF4-FFF2-40B4-BE49-F238E27FC236}">
                <a16:creationId xmlns:a16="http://schemas.microsoft.com/office/drawing/2014/main" id="{BD1DBB7A-BB8B-86F5-BA66-EEBFC4943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571750"/>
            <a:ext cx="3823337" cy="254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61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FCB1DF3-9D13-656C-63B1-D2CF7E973FB6}"/>
              </a:ext>
            </a:extLst>
          </p:cNvPr>
          <p:cNvSpPr txBox="1"/>
          <p:nvPr/>
        </p:nvSpPr>
        <p:spPr>
          <a:xfrm>
            <a:off x="636061" y="1501976"/>
            <a:ext cx="5459939" cy="3416320"/>
          </a:xfrm>
          <a:prstGeom prst="rect">
            <a:avLst/>
          </a:prstGeom>
          <a:noFill/>
        </p:spPr>
        <p:txBody>
          <a:bodyPr wrap="square">
            <a:spAutoFit/>
          </a:bodyPr>
          <a:lstStyle/>
          <a:p>
            <a:pPr algn="ctr"/>
            <a:r>
              <a:rPr lang="it-IT" dirty="0"/>
              <a:t>I contenuti di successo su TikTok sono molto personali e guidati dai creatori stessi del contenuto. Nell'attuale panorama dei social media, i contenuti dei brand sono tipicamente presentati in "terza persona", cosa che va bene su Instagram e Twitter ma non su TikTok, dove gli utenti votano con il pollice e rifiutano i contenuti dei brand raffinati e "pubblicitari". </a:t>
            </a:r>
          </a:p>
          <a:p>
            <a:pPr algn="ctr"/>
            <a:r>
              <a:rPr lang="it-IT" dirty="0"/>
              <a:t>Gli influencer e i creatori, pagati per generare contenuti per i brand (brand </a:t>
            </a:r>
            <a:r>
              <a:rPr lang="it-IT" dirty="0" err="1"/>
              <a:t>content</a:t>
            </a:r>
            <a:r>
              <a:rPr lang="it-IT" dirty="0"/>
              <a:t>), conducono "recensioni unboxing" e prove di degustazione che fanno appello alla natura informale di TikTok, pur mantenendo l'identità visiva e comunicativa del brand. </a:t>
            </a:r>
          </a:p>
        </p:txBody>
      </p:sp>
      <p:pic>
        <p:nvPicPr>
          <p:cNvPr id="4" name="Picture 3">
            <a:extLst>
              <a:ext uri="{FF2B5EF4-FFF2-40B4-BE49-F238E27FC236}">
                <a16:creationId xmlns:a16="http://schemas.microsoft.com/office/drawing/2014/main" id="{837F4593-D418-6B85-1278-17CB846BA489}"/>
              </a:ext>
            </a:extLst>
          </p:cNvPr>
          <p:cNvPicPr>
            <a:picLocks noChangeAspect="1"/>
          </p:cNvPicPr>
          <p:nvPr/>
        </p:nvPicPr>
        <p:blipFill>
          <a:blip r:embed="rId2"/>
          <a:stretch>
            <a:fillRect/>
          </a:stretch>
        </p:blipFill>
        <p:spPr>
          <a:xfrm>
            <a:off x="6626633" y="1283112"/>
            <a:ext cx="4586976" cy="3854048"/>
          </a:xfrm>
          <a:prstGeom prst="rect">
            <a:avLst/>
          </a:prstGeom>
        </p:spPr>
      </p:pic>
    </p:spTree>
    <p:extLst>
      <p:ext uri="{BB962C8B-B14F-4D97-AF65-F5344CB8AC3E}">
        <p14:creationId xmlns:p14="http://schemas.microsoft.com/office/powerpoint/2010/main" val="241770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6E077C-64B7-FBFE-A98A-9025B8A3603F}"/>
              </a:ext>
            </a:extLst>
          </p:cNvPr>
          <p:cNvSpPr>
            <a:spLocks noGrp="1"/>
          </p:cNvSpPr>
          <p:nvPr>
            <p:ph type="title"/>
          </p:nvPr>
        </p:nvSpPr>
        <p:spPr>
          <a:xfrm>
            <a:off x="1097280" y="286603"/>
            <a:ext cx="10058400" cy="1450757"/>
          </a:xfrm>
        </p:spPr>
        <p:txBody>
          <a:bodyPr>
            <a:normAutofit/>
          </a:bodyPr>
          <a:lstStyle/>
          <a:p>
            <a:pPr algn="ctr"/>
            <a:r>
              <a:rPr lang="it-IT" b="1" i="1" dirty="0"/>
              <a:t>Le comunicazioni di </a:t>
            </a:r>
            <a:br>
              <a:rPr lang="it-IT" b="1" i="1" dirty="0"/>
            </a:br>
            <a:r>
              <a:rPr lang="it-IT" b="1" i="1" dirty="0"/>
              <a:t>marketing diretto di </a:t>
            </a:r>
            <a:r>
              <a:rPr lang="it-IT" b="1" i="1" dirty="0" err="1"/>
              <a:t>tiktok</a:t>
            </a:r>
            <a:endParaRPr lang="it-IT" b="1" i="1" dirty="0"/>
          </a:p>
        </p:txBody>
      </p:sp>
      <p:graphicFrame>
        <p:nvGraphicFramePr>
          <p:cNvPr id="5" name="Segnaposto contenuto 2">
            <a:extLst>
              <a:ext uri="{FF2B5EF4-FFF2-40B4-BE49-F238E27FC236}">
                <a16:creationId xmlns:a16="http://schemas.microsoft.com/office/drawing/2014/main" id="{70CE1832-C85B-2310-D5E9-28070A75CD77}"/>
              </a:ext>
            </a:extLst>
          </p:cNvPr>
          <p:cNvGraphicFramePr>
            <a:graphicFrameLocks noGrp="1"/>
          </p:cNvGraphicFramePr>
          <p:nvPr>
            <p:ph idx="1"/>
            <p:extLst>
              <p:ext uri="{D42A27DB-BD31-4B8C-83A1-F6EECF244321}">
                <p14:modId xmlns:p14="http://schemas.microsoft.com/office/powerpoint/2010/main" val="802955127"/>
              </p:ext>
            </p:extLst>
          </p:nvPr>
        </p:nvGraphicFramePr>
        <p:xfrm>
          <a:off x="745852" y="1993583"/>
          <a:ext cx="10700296"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61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CBA9F6BD-4BA9-D9B2-5E02-20B886F7DAAF}"/>
              </a:ext>
            </a:extLst>
          </p:cNvPr>
          <p:cNvGraphicFramePr/>
          <p:nvPr>
            <p:extLst>
              <p:ext uri="{D42A27DB-BD31-4B8C-83A1-F6EECF244321}">
                <p14:modId xmlns:p14="http://schemas.microsoft.com/office/powerpoint/2010/main" val="1484163393"/>
              </p:ext>
            </p:extLst>
          </p:nvPr>
        </p:nvGraphicFramePr>
        <p:xfrm>
          <a:off x="1066800" y="1633819"/>
          <a:ext cx="10058400" cy="3282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27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DE623EC-3544-0A75-88B5-F8C6D17D995D}"/>
              </a:ext>
            </a:extLst>
          </p:cNvPr>
          <p:cNvSpPr txBox="1"/>
          <p:nvPr/>
        </p:nvSpPr>
        <p:spPr>
          <a:xfrm>
            <a:off x="2576945" y="1970038"/>
            <a:ext cx="7038109" cy="2585323"/>
          </a:xfrm>
          <a:prstGeom prst="rect">
            <a:avLst/>
          </a:prstGeom>
          <a:noFill/>
        </p:spPr>
        <p:txBody>
          <a:bodyPr wrap="square">
            <a:spAutoFit/>
          </a:bodyPr>
          <a:lstStyle/>
          <a:p>
            <a:pPr algn="ctr"/>
            <a:r>
              <a:rPr lang="it-IT" dirty="0"/>
              <a:t>Per avere un posizionamento chiaro e privo di contraddizioni sul mercato, è fondamentale che un'azienda scelga uno strumento di comunicazione coerente con gli altri elementi del marketing, come il branding, il prezzo e la distribuzione. </a:t>
            </a:r>
          </a:p>
          <a:p>
            <a:pPr algn="ctr"/>
            <a:endParaRPr lang="it-IT" dirty="0"/>
          </a:p>
          <a:p>
            <a:pPr algn="ctr"/>
            <a:r>
              <a:rPr lang="it-IT" dirty="0"/>
              <a:t>Inoltre, se l'impresa usa simultaneamente diversi strumenti di comunicazione, è anche importante che essi siano coerenti e che si completino a vicenda. Questo è ciò che s'intende per </a:t>
            </a:r>
            <a:r>
              <a:rPr lang="it-IT" i="1" u="sng" dirty="0">
                <a:solidFill>
                  <a:schemeClr val="accent1"/>
                </a:solidFill>
              </a:rPr>
              <a:t>comunicazione integrata di marketing (CIM).</a:t>
            </a:r>
          </a:p>
        </p:txBody>
      </p:sp>
    </p:spTree>
    <p:extLst>
      <p:ext uri="{BB962C8B-B14F-4D97-AF65-F5344CB8AC3E}">
        <p14:creationId xmlns:p14="http://schemas.microsoft.com/office/powerpoint/2010/main" val="156879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EB68D44-DE3F-7B57-5172-030E24EA18CD}"/>
              </a:ext>
            </a:extLst>
          </p:cNvPr>
          <p:cNvSpPr>
            <a:spLocks noGrp="1"/>
          </p:cNvSpPr>
          <p:nvPr>
            <p:ph type="title"/>
          </p:nvPr>
        </p:nvSpPr>
        <p:spPr>
          <a:xfrm>
            <a:off x="5181601" y="634946"/>
            <a:ext cx="6368142" cy="1450757"/>
          </a:xfrm>
        </p:spPr>
        <p:txBody>
          <a:bodyPr>
            <a:normAutofit/>
          </a:bodyPr>
          <a:lstStyle/>
          <a:p>
            <a:pPr algn="ctr"/>
            <a:r>
              <a:rPr lang="it-IT" sz="5000" b="1" i="1" dirty="0">
                <a:solidFill>
                  <a:srgbClr val="363F4F"/>
                </a:solidFill>
              </a:rPr>
              <a:t>La comunicazione integrata di marketing</a:t>
            </a:r>
          </a:p>
        </p:txBody>
      </p:sp>
      <p:pic>
        <p:nvPicPr>
          <p:cNvPr id="5" name="Picture 4" descr="Spilli multicolori collegati da un filo nero">
            <a:extLst>
              <a:ext uri="{FF2B5EF4-FFF2-40B4-BE49-F238E27FC236}">
                <a16:creationId xmlns:a16="http://schemas.microsoft.com/office/drawing/2014/main" id="{33ECB53B-5133-38FE-6714-8220B340117D}"/>
              </a:ext>
            </a:extLst>
          </p:cNvPr>
          <p:cNvPicPr>
            <a:picLocks noChangeAspect="1"/>
          </p:cNvPicPr>
          <p:nvPr/>
        </p:nvPicPr>
        <p:blipFill>
          <a:blip r:embed="rId2"/>
          <a:srcRect l="6293" r="48486"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38E3AAA-8F1E-7B5B-0988-A6679936F000}"/>
              </a:ext>
            </a:extLst>
          </p:cNvPr>
          <p:cNvSpPr>
            <a:spLocks noGrp="1"/>
          </p:cNvSpPr>
          <p:nvPr>
            <p:ph idx="1"/>
          </p:nvPr>
        </p:nvSpPr>
        <p:spPr>
          <a:xfrm>
            <a:off x="5287617" y="3422934"/>
            <a:ext cx="6368142" cy="1708068"/>
          </a:xfrm>
        </p:spPr>
        <p:txBody>
          <a:bodyPr>
            <a:normAutofit/>
          </a:bodyPr>
          <a:lstStyle/>
          <a:p>
            <a:pPr algn="ctr"/>
            <a:r>
              <a:rPr lang="it-IT" dirty="0"/>
              <a:t>Ogni strumento di comunicazione ha i propri punti di forza e i propri limiti (si veda Tabella seguente). I marketer devono soppesare attentamente questi fattori rispetto agli obiettivi di comunicazione prefissati, per decidere quali e quante risorse investire in ogni strumento.</a:t>
            </a:r>
          </a:p>
        </p:txBody>
      </p:sp>
    </p:spTree>
    <p:extLst>
      <p:ext uri="{BB962C8B-B14F-4D97-AF65-F5344CB8AC3E}">
        <p14:creationId xmlns:p14="http://schemas.microsoft.com/office/powerpoint/2010/main" val="215896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4C4C3-4EC6-D641-5AB7-832F910C616F}"/>
              </a:ext>
            </a:extLst>
          </p:cNvPr>
          <p:cNvSpPr>
            <a:spLocks noGrp="1"/>
          </p:cNvSpPr>
          <p:nvPr>
            <p:ph type="title"/>
          </p:nvPr>
        </p:nvSpPr>
        <p:spPr/>
        <p:txBody>
          <a:bodyPr/>
          <a:lstStyle/>
          <a:p>
            <a:pPr algn="ctr"/>
            <a:r>
              <a:rPr lang="it-IT" b="1" i="1" dirty="0"/>
              <a:t>Il mix di marketing</a:t>
            </a:r>
          </a:p>
        </p:txBody>
      </p:sp>
      <p:sp>
        <p:nvSpPr>
          <p:cNvPr id="3" name="Segnaposto contenuto 2">
            <a:extLst>
              <a:ext uri="{FF2B5EF4-FFF2-40B4-BE49-F238E27FC236}">
                <a16:creationId xmlns:a16="http://schemas.microsoft.com/office/drawing/2014/main" id="{DA911A8E-8666-E002-8667-B07A8716339A}"/>
              </a:ext>
            </a:extLst>
          </p:cNvPr>
          <p:cNvSpPr>
            <a:spLocks noGrp="1"/>
          </p:cNvSpPr>
          <p:nvPr>
            <p:ph idx="1"/>
          </p:nvPr>
        </p:nvSpPr>
        <p:spPr>
          <a:xfrm>
            <a:off x="1097280" y="2621588"/>
            <a:ext cx="10058400" cy="2670848"/>
          </a:xfrm>
        </p:spPr>
        <p:txBody>
          <a:bodyPr/>
          <a:lstStyle/>
          <a:p>
            <a:pPr marL="0" indent="0" algn="ctr" eaLnBrk="1" hangingPunct="1">
              <a:buNone/>
            </a:pPr>
            <a:r>
              <a:rPr lang="en-GB" altLang="en-US" dirty="0" err="1"/>
              <a:t>Altre</a:t>
            </a:r>
            <a:r>
              <a:rPr lang="en-GB" altLang="en-US" dirty="0"/>
              <a:t> </a:t>
            </a:r>
            <a:r>
              <a:rPr lang="en-GB" altLang="en-US" dirty="0" err="1"/>
              <a:t>tecniche</a:t>
            </a:r>
            <a:r>
              <a:rPr lang="en-GB" altLang="en-US" dirty="0"/>
              <a:t> </a:t>
            </a:r>
            <a:r>
              <a:rPr lang="en-GB" altLang="en-US" dirty="0" err="1"/>
              <a:t>includono</a:t>
            </a:r>
            <a:r>
              <a:rPr lang="en-GB" altLang="en-US" dirty="0"/>
              <a:t>:</a:t>
            </a:r>
          </a:p>
          <a:p>
            <a:pPr marL="0" indent="0" algn="ctr" eaLnBrk="1" hangingPunct="1">
              <a:buNone/>
            </a:pPr>
            <a:endParaRPr lang="en-GB" altLang="en-US" dirty="0"/>
          </a:p>
          <a:p>
            <a:pPr lvl="1" algn="ctr" eaLnBrk="1" hangingPunct="1"/>
            <a:r>
              <a:rPr lang="en-GB" altLang="en-US" sz="2000" dirty="0" err="1"/>
              <a:t>Fiere</a:t>
            </a:r>
            <a:endParaRPr lang="en-GB" altLang="en-US" sz="2000" dirty="0"/>
          </a:p>
          <a:p>
            <a:pPr lvl="1" algn="ctr" eaLnBrk="1" hangingPunct="1"/>
            <a:r>
              <a:rPr lang="en-GB" altLang="en-US" sz="2000" dirty="0" err="1"/>
              <a:t>Eventi</a:t>
            </a:r>
            <a:endParaRPr lang="en-GB" altLang="en-US" sz="2000" dirty="0"/>
          </a:p>
          <a:p>
            <a:pPr lvl="1" algn="ctr" eaLnBrk="1" hangingPunct="1"/>
            <a:r>
              <a:rPr lang="en-GB" altLang="en-US" sz="2000" dirty="0" err="1"/>
              <a:t>Inserimento</a:t>
            </a:r>
            <a:r>
              <a:rPr lang="en-GB" altLang="en-US" sz="2000" dirty="0"/>
              <a:t> di </a:t>
            </a:r>
            <a:r>
              <a:rPr lang="en-GB" altLang="en-US" sz="2000" dirty="0" err="1"/>
              <a:t>prodotti</a:t>
            </a:r>
            <a:r>
              <a:rPr lang="en-GB" altLang="en-US" sz="2000" dirty="0"/>
              <a:t> in Film, Canzoni, Videogame</a:t>
            </a:r>
          </a:p>
          <a:p>
            <a:pPr lvl="1" algn="ctr" eaLnBrk="1" hangingPunct="1"/>
            <a:r>
              <a:rPr lang="en-GB" altLang="en-US" sz="2000" dirty="0" err="1"/>
              <a:t>Più</a:t>
            </a:r>
            <a:r>
              <a:rPr lang="en-GB" altLang="en-US" sz="2000" dirty="0"/>
              <a:t> </a:t>
            </a:r>
            <a:r>
              <a:rPr lang="en-GB" altLang="en-US" sz="2000" dirty="0" err="1"/>
              <a:t>recentemente</a:t>
            </a:r>
            <a:r>
              <a:rPr lang="en-GB" altLang="en-US" sz="2000" dirty="0"/>
              <a:t> </a:t>
            </a:r>
            <a:r>
              <a:rPr lang="en-GB" altLang="en-US" sz="2000" dirty="0" err="1"/>
              <a:t>anche</a:t>
            </a:r>
            <a:r>
              <a:rPr lang="en-GB" altLang="en-US" sz="2000" dirty="0"/>
              <a:t> </a:t>
            </a:r>
            <a:r>
              <a:rPr lang="en-GB" altLang="en-US" sz="2000" i="1" u="sng" dirty="0" err="1">
                <a:solidFill>
                  <a:schemeClr val="accent1"/>
                </a:solidFill>
              </a:rPr>
              <a:t>l’ambient</a:t>
            </a:r>
            <a:r>
              <a:rPr lang="en-GB" altLang="en-US" sz="2000" i="1" u="sng" dirty="0">
                <a:solidFill>
                  <a:schemeClr val="accent1"/>
                </a:solidFill>
              </a:rPr>
              <a:t> marketing, il guerrilla marketing e il buzz marketing</a:t>
            </a:r>
          </a:p>
          <a:p>
            <a:endParaRPr lang="it-IT" dirty="0"/>
          </a:p>
        </p:txBody>
      </p:sp>
    </p:spTree>
    <p:extLst>
      <p:ext uri="{BB962C8B-B14F-4D97-AF65-F5344CB8AC3E}">
        <p14:creationId xmlns:p14="http://schemas.microsoft.com/office/powerpoint/2010/main" val="722112376"/>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15593</TotalTime>
  <Words>5798</Words>
  <Application>Microsoft Office PowerPoint</Application>
  <PresentationFormat>Widescreen</PresentationFormat>
  <Paragraphs>174</Paragraphs>
  <Slides>59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59</vt:i4>
      </vt:variant>
    </vt:vector>
  </HeadingPairs>
  <TitlesOfParts>
    <vt:vector size="64" baseType="lpstr">
      <vt:lpstr>Aptos</vt:lpstr>
      <vt:lpstr>Calibri</vt:lpstr>
      <vt:lpstr>Calibri Light</vt:lpstr>
      <vt:lpstr>ProximaNova-Bold</vt:lpstr>
      <vt:lpstr>Retrospettivo</vt:lpstr>
      <vt:lpstr>Capitolo 11  La comunicazione integrata di marketing 1: gli strumenti di comunicazione di massa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comunicazione integrata di marketing</vt:lpstr>
      <vt:lpstr>Il mix di marketing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fasi dello sviluppo di una campagna di comunicazione integrata</vt:lpstr>
      <vt:lpstr>Presentazione standard di PowerPoint</vt:lpstr>
      <vt:lpstr>Presentazione standard di PowerPoint</vt:lpstr>
      <vt:lpstr>Presentazione standard di PowerPoint</vt:lpstr>
      <vt:lpstr>La pubblicità</vt:lpstr>
      <vt:lpstr>Sviluppare una strategia pubblicitaria</vt:lpstr>
      <vt:lpstr>Definizione degli obiettivi</vt:lpstr>
      <vt:lpstr>Creazione del messaggio</vt:lpstr>
      <vt:lpstr>Presentazione standard di PowerPoint</vt:lpstr>
      <vt:lpstr>Definizione del budget</vt:lpstr>
      <vt:lpstr>Selezione dei media</vt:lpstr>
      <vt:lpstr>Presentazione standard di PowerPoint</vt:lpstr>
      <vt:lpstr>Presentazione standard di PowerPoint</vt:lpstr>
      <vt:lpstr>Presentazione standard di PowerPoint</vt:lpstr>
      <vt:lpstr>Organizzazione e gestione</vt:lpstr>
      <vt:lpstr>Presentazione standard di PowerPoint</vt:lpstr>
      <vt:lpstr>Presentazione standard di PowerPoint</vt:lpstr>
      <vt:lpstr>Esecuzione</vt:lpstr>
      <vt:lpstr>Valutazione dell'efficacia</vt:lpstr>
      <vt:lpstr>Le principali ragioni della popolarità  delle promozioni sono:</vt:lpstr>
      <vt:lpstr>Presentazione standard di PowerPoint</vt:lpstr>
      <vt:lpstr>Individuazione degli obiettivi</vt:lpstr>
      <vt:lpstr>Presentazione standard di PowerPoint</vt:lpstr>
      <vt:lpstr>Quale tipo di promozione scegliere?</vt:lpstr>
      <vt:lpstr>Le promozioni rivolte ai consumatori</vt:lpstr>
      <vt:lpstr>Presentazione standard di PowerPoint</vt:lpstr>
      <vt:lpstr>Presentazione standard di PowerPoint</vt:lpstr>
      <vt:lpstr>Presentazione standard di PowerPoint</vt:lpstr>
      <vt:lpstr>La valutazione dell'efficacia  della promozione</vt:lpstr>
      <vt:lpstr>Presentazione standard di PowerPoint</vt:lpstr>
      <vt:lpstr>Le pubbliche relazioni</vt:lpstr>
      <vt:lpstr>Le sponsorizzazioni</vt:lpstr>
      <vt:lpstr>Presentazione standard di PowerPoint</vt:lpstr>
      <vt:lpstr>Presentazione standard di PowerPoint</vt:lpstr>
      <vt:lpstr>Ottenere uno spazio di divulgazione</vt:lpstr>
      <vt:lpstr>Creare opportunità d'intrattenimento</vt:lpstr>
      <vt:lpstr>Promuovere associazioni favorevoli  con il marchio e con l'azienda</vt:lpstr>
      <vt:lpstr>Migliorare le relazioni con la comunità</vt:lpstr>
      <vt:lpstr>I nuovi sviluppi della sponsorizzazione</vt:lpstr>
      <vt:lpstr>Gli eventi</vt:lpstr>
      <vt:lpstr>I contenuti creativi di TikTok</vt:lpstr>
      <vt:lpstr>Presentazione standard di PowerPoint</vt:lpstr>
      <vt:lpstr>Le comunicazioni di  marketing diretto di tiktok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11  La comunicazione integrata di marketing 1: gli strumenti di comunicazione di massa</dc:title>
  <dc:creator>Alice Barone</dc:creator>
  <cp:lastModifiedBy>Rossana Piccolo</cp:lastModifiedBy>
  <cp:revision>28</cp:revision>
  <dcterms:created xsi:type="dcterms:W3CDTF">2024-09-19T10:40:34Z</dcterms:created>
  <dcterms:modified xsi:type="dcterms:W3CDTF">2025-04-04T06:25:19Z</dcterms:modified>
</cp:coreProperties>
</file>