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2" r:id="rId5"/>
    <p:sldId id="259" r:id="rId6"/>
    <p:sldId id="261" r:id="rId7"/>
    <p:sldId id="260" r:id="rId8"/>
    <p:sldId id="263" r:id="rId9"/>
    <p:sldId id="265" r:id="rId10"/>
    <p:sldId id="264" r:id="rId11"/>
    <p:sldId id="266" r:id="rId12"/>
    <p:sldId id="267" r:id="rId13"/>
    <p:sldId id="26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6D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90" d="100"/>
          <a:sy n="90" d="100"/>
        </p:scale>
        <p:origin x="232" y="6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D66347-3C86-4763-8D08-95B0B5341302}"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ED9891-BF3F-4F33-B00B-7BE7FBD8B126}">
      <dgm:prSet/>
      <dgm:spPr/>
      <dgm:t>
        <a:bodyPr/>
        <a:lstStyle/>
        <a:p>
          <a:r>
            <a:rPr lang="it-IT" dirty="0"/>
            <a:t>Diverso dal viandante, che «oggi viene e domani va», lo straniero è colui che «oggi viene e domani rimane» </a:t>
          </a:r>
          <a:endParaRPr lang="en-US" dirty="0"/>
        </a:p>
      </dgm:t>
    </dgm:pt>
    <dgm:pt modelId="{4087181A-0BD7-443C-8824-BEC8244B6B3D}" type="parTrans" cxnId="{91855BFC-001D-4E96-AC1C-B2331C7A2C6E}">
      <dgm:prSet/>
      <dgm:spPr/>
      <dgm:t>
        <a:bodyPr/>
        <a:lstStyle/>
        <a:p>
          <a:endParaRPr lang="en-US"/>
        </a:p>
      </dgm:t>
    </dgm:pt>
    <dgm:pt modelId="{3D10CA4E-EA3C-47B7-9CFB-65546EE624BA}" type="sibTrans" cxnId="{91855BFC-001D-4E96-AC1C-B2331C7A2C6E}">
      <dgm:prSet/>
      <dgm:spPr/>
      <dgm:t>
        <a:bodyPr/>
        <a:lstStyle/>
        <a:p>
          <a:endParaRPr lang="en-US"/>
        </a:p>
      </dgm:t>
    </dgm:pt>
    <dgm:pt modelId="{09C95CBA-6EF7-4406-90C2-563019B4691D}">
      <dgm:prSet/>
      <dgm:spPr/>
      <dgm:t>
        <a:bodyPr/>
        <a:lstStyle/>
        <a:p>
          <a:r>
            <a:rPr lang="it-IT" dirty="0"/>
            <a:t>È un potenziale viandante: nonostante non si sposti non ha superato la libertà di andare e venire</a:t>
          </a:r>
          <a:endParaRPr lang="en-US" dirty="0"/>
        </a:p>
      </dgm:t>
    </dgm:pt>
    <dgm:pt modelId="{715AF5E3-2C1F-4F7C-8967-4A4A212CC351}" type="parTrans" cxnId="{2D1DC7F4-27CC-4384-B19E-9D30EE9D4214}">
      <dgm:prSet/>
      <dgm:spPr/>
      <dgm:t>
        <a:bodyPr/>
        <a:lstStyle/>
        <a:p>
          <a:endParaRPr lang="en-US"/>
        </a:p>
      </dgm:t>
    </dgm:pt>
    <dgm:pt modelId="{4AB01FE5-05C2-4DE6-86D3-7D070388AC64}" type="sibTrans" cxnId="{2D1DC7F4-27CC-4384-B19E-9D30EE9D4214}">
      <dgm:prSet/>
      <dgm:spPr/>
      <dgm:t>
        <a:bodyPr/>
        <a:lstStyle/>
        <a:p>
          <a:endParaRPr lang="en-US"/>
        </a:p>
      </dgm:t>
    </dgm:pt>
    <dgm:pt modelId="{53FE065A-FC33-E14F-9BB2-BC98A33AE220}" type="pres">
      <dgm:prSet presAssocID="{03D66347-3C86-4763-8D08-95B0B5341302}" presName="linear" presStyleCnt="0">
        <dgm:presLayoutVars>
          <dgm:animLvl val="lvl"/>
          <dgm:resizeHandles val="exact"/>
        </dgm:presLayoutVars>
      </dgm:prSet>
      <dgm:spPr/>
    </dgm:pt>
    <dgm:pt modelId="{58DD6298-79F9-7749-8585-C5145524C560}" type="pres">
      <dgm:prSet presAssocID="{DEED9891-BF3F-4F33-B00B-7BE7FBD8B126}" presName="parentText" presStyleLbl="node1" presStyleIdx="0" presStyleCnt="2">
        <dgm:presLayoutVars>
          <dgm:chMax val="0"/>
          <dgm:bulletEnabled val="1"/>
        </dgm:presLayoutVars>
      </dgm:prSet>
      <dgm:spPr/>
    </dgm:pt>
    <dgm:pt modelId="{230987F9-CD72-624C-9BE6-21931EAED407}" type="pres">
      <dgm:prSet presAssocID="{3D10CA4E-EA3C-47B7-9CFB-65546EE624BA}" presName="spacer" presStyleCnt="0"/>
      <dgm:spPr/>
    </dgm:pt>
    <dgm:pt modelId="{811326C8-3FA3-7F4D-A730-0EA5DF93D6A3}" type="pres">
      <dgm:prSet presAssocID="{09C95CBA-6EF7-4406-90C2-563019B4691D}" presName="parentText" presStyleLbl="node1" presStyleIdx="1" presStyleCnt="2">
        <dgm:presLayoutVars>
          <dgm:chMax val="0"/>
          <dgm:bulletEnabled val="1"/>
        </dgm:presLayoutVars>
      </dgm:prSet>
      <dgm:spPr/>
    </dgm:pt>
  </dgm:ptLst>
  <dgm:cxnLst>
    <dgm:cxn modelId="{E3BC2071-A3E3-9441-971A-A65A9BBC86BE}" type="presOf" srcId="{DEED9891-BF3F-4F33-B00B-7BE7FBD8B126}" destId="{58DD6298-79F9-7749-8585-C5145524C560}" srcOrd="0" destOrd="0" presId="urn:microsoft.com/office/officeart/2005/8/layout/vList2"/>
    <dgm:cxn modelId="{294027BB-8674-334A-BADE-BB450406AA91}" type="presOf" srcId="{09C95CBA-6EF7-4406-90C2-563019B4691D}" destId="{811326C8-3FA3-7F4D-A730-0EA5DF93D6A3}" srcOrd="0" destOrd="0" presId="urn:microsoft.com/office/officeart/2005/8/layout/vList2"/>
    <dgm:cxn modelId="{845530CE-4722-B74B-BB42-EEBC64F69F72}" type="presOf" srcId="{03D66347-3C86-4763-8D08-95B0B5341302}" destId="{53FE065A-FC33-E14F-9BB2-BC98A33AE220}" srcOrd="0" destOrd="0" presId="urn:microsoft.com/office/officeart/2005/8/layout/vList2"/>
    <dgm:cxn modelId="{2D1DC7F4-27CC-4384-B19E-9D30EE9D4214}" srcId="{03D66347-3C86-4763-8D08-95B0B5341302}" destId="{09C95CBA-6EF7-4406-90C2-563019B4691D}" srcOrd="1" destOrd="0" parTransId="{715AF5E3-2C1F-4F7C-8967-4A4A212CC351}" sibTransId="{4AB01FE5-05C2-4DE6-86D3-7D070388AC64}"/>
    <dgm:cxn modelId="{91855BFC-001D-4E96-AC1C-B2331C7A2C6E}" srcId="{03D66347-3C86-4763-8D08-95B0B5341302}" destId="{DEED9891-BF3F-4F33-B00B-7BE7FBD8B126}" srcOrd="0" destOrd="0" parTransId="{4087181A-0BD7-443C-8824-BEC8244B6B3D}" sibTransId="{3D10CA4E-EA3C-47B7-9CFB-65546EE624BA}"/>
    <dgm:cxn modelId="{171D01BC-6C85-D547-B70F-AB39B0CD3B53}" type="presParOf" srcId="{53FE065A-FC33-E14F-9BB2-BC98A33AE220}" destId="{58DD6298-79F9-7749-8585-C5145524C560}" srcOrd="0" destOrd="0" presId="urn:microsoft.com/office/officeart/2005/8/layout/vList2"/>
    <dgm:cxn modelId="{F77DDB33-2F7F-0348-913B-546FC068B4DE}" type="presParOf" srcId="{53FE065A-FC33-E14F-9BB2-BC98A33AE220}" destId="{230987F9-CD72-624C-9BE6-21931EAED407}" srcOrd="1" destOrd="0" presId="urn:microsoft.com/office/officeart/2005/8/layout/vList2"/>
    <dgm:cxn modelId="{30CA7B67-F2EA-0D48-99A0-FB6369B38193}" type="presParOf" srcId="{53FE065A-FC33-E14F-9BB2-BC98A33AE220}" destId="{811326C8-3FA3-7F4D-A730-0EA5DF93D6A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A1DF0CB-034E-4C81-B5BF-F5C893A7835A}"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3A2440BC-CD0E-4797-9D88-F9C7156D68F8}">
      <dgm:prSet custT="1"/>
      <dgm:spPr/>
      <dgm:t>
        <a:bodyPr/>
        <a:lstStyle/>
        <a:p>
          <a:r>
            <a:rPr lang="it-IT" sz="2400" dirty="0"/>
            <a:t>Chi commercia è straniero, e lo è quando l’attività̀ che svolge è un negozio monetario. </a:t>
          </a:r>
          <a:endParaRPr lang="en-US" sz="2400" dirty="0"/>
        </a:p>
      </dgm:t>
    </dgm:pt>
    <dgm:pt modelId="{9896A530-1A95-4AE2-838A-460D48E0109A}" type="parTrans" cxnId="{4A7935C4-2F18-4C57-A315-076C7D62D5BD}">
      <dgm:prSet/>
      <dgm:spPr/>
      <dgm:t>
        <a:bodyPr/>
        <a:lstStyle/>
        <a:p>
          <a:endParaRPr lang="en-US"/>
        </a:p>
      </dgm:t>
    </dgm:pt>
    <dgm:pt modelId="{C628A88E-B0BB-403E-9D7E-FBBCC3534404}" type="sibTrans" cxnId="{4A7935C4-2F18-4C57-A315-076C7D62D5BD}">
      <dgm:prSet/>
      <dgm:spPr/>
      <dgm:t>
        <a:bodyPr/>
        <a:lstStyle/>
        <a:p>
          <a:endParaRPr lang="en-US"/>
        </a:p>
      </dgm:t>
    </dgm:pt>
    <dgm:pt modelId="{17E9F007-EAA6-45B2-8516-C757D50A7216}">
      <dgm:prSet/>
      <dgm:spPr/>
      <dgm:t>
        <a:bodyPr/>
        <a:lstStyle/>
        <a:p>
          <a:r>
            <a:rPr lang="it-IT" dirty="0"/>
            <a:t>L’esempio storico ebreo, è infatti il soggetto pregiudizialmente privo di legami con i luoghi e le persone presso i quali vive e opera.</a:t>
          </a:r>
          <a:endParaRPr lang="en-US" dirty="0"/>
        </a:p>
      </dgm:t>
    </dgm:pt>
    <dgm:pt modelId="{AA2A8F8D-F47A-455A-B460-4341F0B02D6C}" type="parTrans" cxnId="{C776F54B-C189-4E8C-ACA1-3FD8E1432CF4}">
      <dgm:prSet/>
      <dgm:spPr/>
      <dgm:t>
        <a:bodyPr/>
        <a:lstStyle/>
        <a:p>
          <a:endParaRPr lang="en-US"/>
        </a:p>
      </dgm:t>
    </dgm:pt>
    <dgm:pt modelId="{126EC528-584E-4F36-AE1E-88252612901C}" type="sibTrans" cxnId="{C776F54B-C189-4E8C-ACA1-3FD8E1432CF4}">
      <dgm:prSet/>
      <dgm:spPr/>
      <dgm:t>
        <a:bodyPr/>
        <a:lstStyle/>
        <a:p>
          <a:endParaRPr lang="en-US"/>
        </a:p>
      </dgm:t>
    </dgm:pt>
    <dgm:pt modelId="{B49EFE61-89AD-4201-9F64-77CEFAE9A9E8}">
      <dgm:prSet/>
      <dgm:spPr/>
      <dgm:t>
        <a:bodyPr/>
        <a:lstStyle/>
        <a:p>
          <a:r>
            <a:rPr lang="it-IT" dirty="0"/>
            <a:t>Lo straniero NON è proprietario del suolo ed essendo la sua attività un commercio intermediario gli conferisce il carattere della MOBILITA’             fa di lui un soggetto al contempo lontano e vicino, mantiene relazioni con molti individui, ma è svincolato dall’appartenenza originaria alla cerchia e al territorio. </a:t>
          </a:r>
          <a:endParaRPr lang="en-US" dirty="0"/>
        </a:p>
      </dgm:t>
    </dgm:pt>
    <dgm:pt modelId="{DA35E814-C7E1-44A4-BCA9-5FA2B218EA2D}" type="parTrans" cxnId="{76A2F858-D3EB-4402-8145-F0F4FC3E6380}">
      <dgm:prSet/>
      <dgm:spPr/>
      <dgm:t>
        <a:bodyPr/>
        <a:lstStyle/>
        <a:p>
          <a:endParaRPr lang="en-US"/>
        </a:p>
      </dgm:t>
    </dgm:pt>
    <dgm:pt modelId="{4FA9D4F5-FF82-44A5-A141-96463CD0B39D}" type="sibTrans" cxnId="{76A2F858-D3EB-4402-8145-F0F4FC3E6380}">
      <dgm:prSet/>
      <dgm:spPr/>
      <dgm:t>
        <a:bodyPr/>
        <a:lstStyle/>
        <a:p>
          <a:endParaRPr lang="en-US"/>
        </a:p>
      </dgm:t>
    </dgm:pt>
    <dgm:pt modelId="{C938C204-4452-754E-BC1F-DFE6FA39A2AA}" type="pres">
      <dgm:prSet presAssocID="{7A1DF0CB-034E-4C81-B5BF-F5C893A7835A}" presName="linear" presStyleCnt="0">
        <dgm:presLayoutVars>
          <dgm:animLvl val="lvl"/>
          <dgm:resizeHandles val="exact"/>
        </dgm:presLayoutVars>
      </dgm:prSet>
      <dgm:spPr/>
    </dgm:pt>
    <dgm:pt modelId="{945074A8-DCF7-5441-A2E4-2372E6C0EBC9}" type="pres">
      <dgm:prSet presAssocID="{3A2440BC-CD0E-4797-9D88-F9C7156D68F8}" presName="parentText" presStyleLbl="node1" presStyleIdx="0" presStyleCnt="3" custScaleY="71714">
        <dgm:presLayoutVars>
          <dgm:chMax val="0"/>
          <dgm:bulletEnabled val="1"/>
        </dgm:presLayoutVars>
      </dgm:prSet>
      <dgm:spPr/>
    </dgm:pt>
    <dgm:pt modelId="{2716470E-6DDE-CD4A-94E8-07F456E415E3}" type="pres">
      <dgm:prSet presAssocID="{C628A88E-B0BB-403E-9D7E-FBBCC3534404}" presName="spacer" presStyleCnt="0"/>
      <dgm:spPr/>
    </dgm:pt>
    <dgm:pt modelId="{6BC468A4-7A2E-BF41-8F23-79EAD63F191F}" type="pres">
      <dgm:prSet presAssocID="{17E9F007-EAA6-45B2-8516-C757D50A7216}" presName="parentText" presStyleLbl="node1" presStyleIdx="1" presStyleCnt="3" custScaleY="76728">
        <dgm:presLayoutVars>
          <dgm:chMax val="0"/>
          <dgm:bulletEnabled val="1"/>
        </dgm:presLayoutVars>
      </dgm:prSet>
      <dgm:spPr/>
    </dgm:pt>
    <dgm:pt modelId="{E33B51A0-A8D8-2A40-B493-F4E1ECAFCEAE}" type="pres">
      <dgm:prSet presAssocID="{126EC528-584E-4F36-AE1E-88252612901C}" presName="spacer" presStyleCnt="0"/>
      <dgm:spPr/>
    </dgm:pt>
    <dgm:pt modelId="{F4682962-5BAF-A440-823D-2547D432E753}" type="pres">
      <dgm:prSet presAssocID="{B49EFE61-89AD-4201-9F64-77CEFAE9A9E8}" presName="parentText" presStyleLbl="node1" presStyleIdx="2" presStyleCnt="3">
        <dgm:presLayoutVars>
          <dgm:chMax val="0"/>
          <dgm:bulletEnabled val="1"/>
        </dgm:presLayoutVars>
      </dgm:prSet>
      <dgm:spPr/>
    </dgm:pt>
  </dgm:ptLst>
  <dgm:cxnLst>
    <dgm:cxn modelId="{20151D15-579D-2343-A8B3-D5A6E6F7A9D6}" type="presOf" srcId="{B49EFE61-89AD-4201-9F64-77CEFAE9A9E8}" destId="{F4682962-5BAF-A440-823D-2547D432E753}" srcOrd="0" destOrd="0" presId="urn:microsoft.com/office/officeart/2005/8/layout/vList2"/>
    <dgm:cxn modelId="{CD41B61D-8D50-DD45-91DC-05009C6F2987}" type="presOf" srcId="{7A1DF0CB-034E-4C81-B5BF-F5C893A7835A}" destId="{C938C204-4452-754E-BC1F-DFE6FA39A2AA}" srcOrd="0" destOrd="0" presId="urn:microsoft.com/office/officeart/2005/8/layout/vList2"/>
    <dgm:cxn modelId="{93B83732-12DE-FB42-AB28-EBC4403C9052}" type="presOf" srcId="{3A2440BC-CD0E-4797-9D88-F9C7156D68F8}" destId="{945074A8-DCF7-5441-A2E4-2372E6C0EBC9}" srcOrd="0" destOrd="0" presId="urn:microsoft.com/office/officeart/2005/8/layout/vList2"/>
    <dgm:cxn modelId="{113B313E-604A-F04B-B768-41154E25E857}" type="presOf" srcId="{17E9F007-EAA6-45B2-8516-C757D50A7216}" destId="{6BC468A4-7A2E-BF41-8F23-79EAD63F191F}" srcOrd="0" destOrd="0" presId="urn:microsoft.com/office/officeart/2005/8/layout/vList2"/>
    <dgm:cxn modelId="{C776F54B-C189-4E8C-ACA1-3FD8E1432CF4}" srcId="{7A1DF0CB-034E-4C81-B5BF-F5C893A7835A}" destId="{17E9F007-EAA6-45B2-8516-C757D50A7216}" srcOrd="1" destOrd="0" parTransId="{AA2A8F8D-F47A-455A-B460-4341F0B02D6C}" sibTransId="{126EC528-584E-4F36-AE1E-88252612901C}"/>
    <dgm:cxn modelId="{76A2F858-D3EB-4402-8145-F0F4FC3E6380}" srcId="{7A1DF0CB-034E-4C81-B5BF-F5C893A7835A}" destId="{B49EFE61-89AD-4201-9F64-77CEFAE9A9E8}" srcOrd="2" destOrd="0" parTransId="{DA35E814-C7E1-44A4-BCA9-5FA2B218EA2D}" sibTransId="{4FA9D4F5-FF82-44A5-A141-96463CD0B39D}"/>
    <dgm:cxn modelId="{4A7935C4-2F18-4C57-A315-076C7D62D5BD}" srcId="{7A1DF0CB-034E-4C81-B5BF-F5C893A7835A}" destId="{3A2440BC-CD0E-4797-9D88-F9C7156D68F8}" srcOrd="0" destOrd="0" parTransId="{9896A530-1A95-4AE2-838A-460D48E0109A}" sibTransId="{C628A88E-B0BB-403E-9D7E-FBBCC3534404}"/>
    <dgm:cxn modelId="{3F243EC1-C9F1-D241-8B5B-248B9161B621}" type="presParOf" srcId="{C938C204-4452-754E-BC1F-DFE6FA39A2AA}" destId="{945074A8-DCF7-5441-A2E4-2372E6C0EBC9}" srcOrd="0" destOrd="0" presId="urn:microsoft.com/office/officeart/2005/8/layout/vList2"/>
    <dgm:cxn modelId="{C342A438-C02D-C743-AB2F-A397CB002D0B}" type="presParOf" srcId="{C938C204-4452-754E-BC1F-DFE6FA39A2AA}" destId="{2716470E-6DDE-CD4A-94E8-07F456E415E3}" srcOrd="1" destOrd="0" presId="urn:microsoft.com/office/officeart/2005/8/layout/vList2"/>
    <dgm:cxn modelId="{69399347-728E-A24D-AF3D-1D60BC089B3A}" type="presParOf" srcId="{C938C204-4452-754E-BC1F-DFE6FA39A2AA}" destId="{6BC468A4-7A2E-BF41-8F23-79EAD63F191F}" srcOrd="2" destOrd="0" presId="urn:microsoft.com/office/officeart/2005/8/layout/vList2"/>
    <dgm:cxn modelId="{3D9A8CBF-E770-C44D-A471-A806E8D9857C}" type="presParOf" srcId="{C938C204-4452-754E-BC1F-DFE6FA39A2AA}" destId="{E33B51A0-A8D8-2A40-B493-F4E1ECAFCEAE}" srcOrd="3" destOrd="0" presId="urn:microsoft.com/office/officeart/2005/8/layout/vList2"/>
    <dgm:cxn modelId="{8F7B9705-F792-974F-9979-EEE39C2B66C2}" type="presParOf" srcId="{C938C204-4452-754E-BC1F-DFE6FA39A2AA}" destId="{F4682962-5BAF-A440-823D-2547D432E75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4C973C-8C7D-46AB-B4A8-28E4912AA617}"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A33E6588-31BB-4F38-B132-BEBCF45396EF}">
      <dgm:prSet custT="1"/>
      <dgm:spPr/>
      <dgm:t>
        <a:bodyPr/>
        <a:lstStyle/>
        <a:p>
          <a:r>
            <a:rPr lang="it-IT" sz="2800" dirty="0"/>
            <a:t>Giudice ideale perché è libero da parzialità            esempio giudice esterno nelle città italiane</a:t>
          </a:r>
          <a:endParaRPr lang="en-US" sz="2800" dirty="0"/>
        </a:p>
      </dgm:t>
    </dgm:pt>
    <dgm:pt modelId="{AB3CB1CA-2CE5-44F1-B9CB-20AFB1FA7EE9}" type="parTrans" cxnId="{EC3E4585-DAEB-4716-8C28-FBBE95040012}">
      <dgm:prSet/>
      <dgm:spPr/>
      <dgm:t>
        <a:bodyPr/>
        <a:lstStyle/>
        <a:p>
          <a:endParaRPr lang="en-US"/>
        </a:p>
      </dgm:t>
    </dgm:pt>
    <dgm:pt modelId="{24D5E3B9-ED6F-4D8B-81BB-8A12059B8003}" type="sibTrans" cxnId="{EC3E4585-DAEB-4716-8C28-FBBE95040012}">
      <dgm:prSet/>
      <dgm:spPr/>
      <dgm:t>
        <a:bodyPr/>
        <a:lstStyle/>
        <a:p>
          <a:endParaRPr lang="en-US"/>
        </a:p>
      </dgm:t>
    </dgm:pt>
    <dgm:pt modelId="{192F6185-7CC3-45C3-A6EF-83878C9A5BE7}">
      <dgm:prSet custT="1"/>
      <dgm:spPr/>
      <dgm:t>
        <a:bodyPr/>
        <a:lstStyle/>
        <a:p>
          <a:r>
            <a:rPr lang="it-IT" sz="2800" dirty="0"/>
            <a:t>Straniero trattato come confidente            il non trattenersi è sinonimo di massima riservatezza</a:t>
          </a:r>
          <a:endParaRPr lang="en-US" sz="2800" dirty="0"/>
        </a:p>
      </dgm:t>
    </dgm:pt>
    <dgm:pt modelId="{B8C4F92A-88A6-45A0-8C6A-A901CA4F85E4}" type="parTrans" cxnId="{E22953BC-1243-447E-A75C-178D4E1A523B}">
      <dgm:prSet/>
      <dgm:spPr/>
      <dgm:t>
        <a:bodyPr/>
        <a:lstStyle/>
        <a:p>
          <a:endParaRPr lang="en-US"/>
        </a:p>
      </dgm:t>
    </dgm:pt>
    <dgm:pt modelId="{C2BCDC92-E8E3-4A9D-A05D-9DD76F115471}" type="sibTrans" cxnId="{E22953BC-1243-447E-A75C-178D4E1A523B}">
      <dgm:prSet/>
      <dgm:spPr/>
      <dgm:t>
        <a:bodyPr/>
        <a:lstStyle/>
        <a:p>
          <a:endParaRPr lang="en-US"/>
        </a:p>
      </dgm:t>
    </dgm:pt>
    <dgm:pt modelId="{323ADEA7-6BAE-4AC6-9C43-3B0C2C237F71}">
      <dgm:prSet custT="1"/>
      <dgm:spPr>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dgm:spPr>
      <dgm:t>
        <a:bodyPr/>
        <a:lstStyle/>
        <a:p>
          <a:r>
            <a:rPr lang="it-IT" sz="2800" dirty="0"/>
            <a:t>L’oggettività NON è non partecipazione, MA una specifica forma positiva di partecipazione in cui un individuo agisce secondo le proprie leggi</a:t>
          </a:r>
          <a:endParaRPr lang="en-US" sz="2800" dirty="0"/>
        </a:p>
      </dgm:t>
    </dgm:pt>
    <dgm:pt modelId="{9F1E302B-9AB2-4954-AB59-8C253C82B8E5}" type="parTrans" cxnId="{357E2674-F0C8-4E7D-A3B0-CFF7E44E894B}">
      <dgm:prSet/>
      <dgm:spPr/>
      <dgm:t>
        <a:bodyPr/>
        <a:lstStyle/>
        <a:p>
          <a:endParaRPr lang="en-US"/>
        </a:p>
      </dgm:t>
    </dgm:pt>
    <dgm:pt modelId="{888535F9-9D52-4877-98B2-E67E9AB32F85}" type="sibTrans" cxnId="{357E2674-F0C8-4E7D-A3B0-CFF7E44E894B}">
      <dgm:prSet/>
      <dgm:spPr/>
      <dgm:t>
        <a:bodyPr/>
        <a:lstStyle/>
        <a:p>
          <a:endParaRPr lang="en-US"/>
        </a:p>
      </dgm:t>
    </dgm:pt>
    <dgm:pt modelId="{801FF3D9-8E45-6B4D-BBD6-A38CAAD898C7}" type="pres">
      <dgm:prSet presAssocID="{8E4C973C-8C7D-46AB-B4A8-28E4912AA617}" presName="linear" presStyleCnt="0">
        <dgm:presLayoutVars>
          <dgm:animLvl val="lvl"/>
          <dgm:resizeHandles val="exact"/>
        </dgm:presLayoutVars>
      </dgm:prSet>
      <dgm:spPr/>
    </dgm:pt>
    <dgm:pt modelId="{4D1D0A4D-A6AF-A249-B66F-B2B7D6278FAF}" type="pres">
      <dgm:prSet presAssocID="{323ADEA7-6BAE-4AC6-9C43-3B0C2C237F71}" presName="parentText" presStyleLbl="node1" presStyleIdx="0" presStyleCnt="3" custScaleY="115137">
        <dgm:presLayoutVars>
          <dgm:chMax val="0"/>
          <dgm:bulletEnabled val="1"/>
        </dgm:presLayoutVars>
      </dgm:prSet>
      <dgm:spPr/>
    </dgm:pt>
    <dgm:pt modelId="{DF2F0428-BFC9-8048-9C03-6DF755AA5F04}" type="pres">
      <dgm:prSet presAssocID="{888535F9-9D52-4877-98B2-E67E9AB32F85}" presName="spacer" presStyleCnt="0"/>
      <dgm:spPr/>
    </dgm:pt>
    <dgm:pt modelId="{626523CB-900B-7343-8013-06C2408F1E30}" type="pres">
      <dgm:prSet presAssocID="{A33E6588-31BB-4F38-B132-BEBCF45396EF}" presName="parentText" presStyleLbl="node1" presStyleIdx="1" presStyleCnt="3" custLinFactY="13" custLinFactNeighborX="-951" custLinFactNeighborY="100000">
        <dgm:presLayoutVars>
          <dgm:chMax val="0"/>
          <dgm:bulletEnabled val="1"/>
        </dgm:presLayoutVars>
      </dgm:prSet>
      <dgm:spPr/>
    </dgm:pt>
    <dgm:pt modelId="{5B2F2DFA-608F-7549-A731-5A6C972DB322}" type="pres">
      <dgm:prSet presAssocID="{24D5E3B9-ED6F-4D8B-81BB-8A12059B8003}" presName="spacer" presStyleCnt="0"/>
      <dgm:spPr/>
    </dgm:pt>
    <dgm:pt modelId="{2927AB0C-7264-C142-BD04-750BBEB8BE28}" type="pres">
      <dgm:prSet presAssocID="{192F6185-7CC3-45C3-A6EF-83878C9A5BE7}" presName="parentText" presStyleLbl="node1" presStyleIdx="2" presStyleCnt="3" custScaleY="97862">
        <dgm:presLayoutVars>
          <dgm:chMax val="0"/>
          <dgm:bulletEnabled val="1"/>
        </dgm:presLayoutVars>
      </dgm:prSet>
      <dgm:spPr/>
    </dgm:pt>
  </dgm:ptLst>
  <dgm:cxnLst>
    <dgm:cxn modelId="{7DB6B746-5A9B-DD4C-9D0A-05BFBF863596}" type="presOf" srcId="{A33E6588-31BB-4F38-B132-BEBCF45396EF}" destId="{626523CB-900B-7343-8013-06C2408F1E30}" srcOrd="0" destOrd="0" presId="urn:microsoft.com/office/officeart/2005/8/layout/vList2"/>
    <dgm:cxn modelId="{357E2674-F0C8-4E7D-A3B0-CFF7E44E894B}" srcId="{8E4C973C-8C7D-46AB-B4A8-28E4912AA617}" destId="{323ADEA7-6BAE-4AC6-9C43-3B0C2C237F71}" srcOrd="0" destOrd="0" parTransId="{9F1E302B-9AB2-4954-AB59-8C253C82B8E5}" sibTransId="{888535F9-9D52-4877-98B2-E67E9AB32F85}"/>
    <dgm:cxn modelId="{EC3E4585-DAEB-4716-8C28-FBBE95040012}" srcId="{8E4C973C-8C7D-46AB-B4A8-28E4912AA617}" destId="{A33E6588-31BB-4F38-B132-BEBCF45396EF}" srcOrd="1" destOrd="0" parTransId="{AB3CB1CA-2CE5-44F1-B9CB-20AFB1FA7EE9}" sibTransId="{24D5E3B9-ED6F-4D8B-81BB-8A12059B8003}"/>
    <dgm:cxn modelId="{3175A988-DBEB-9540-AF79-3AED37A603A7}" type="presOf" srcId="{192F6185-7CC3-45C3-A6EF-83878C9A5BE7}" destId="{2927AB0C-7264-C142-BD04-750BBEB8BE28}" srcOrd="0" destOrd="0" presId="urn:microsoft.com/office/officeart/2005/8/layout/vList2"/>
    <dgm:cxn modelId="{6C1FDA9D-0902-9846-A866-269570205D10}" type="presOf" srcId="{323ADEA7-6BAE-4AC6-9C43-3B0C2C237F71}" destId="{4D1D0A4D-A6AF-A249-B66F-B2B7D6278FAF}" srcOrd="0" destOrd="0" presId="urn:microsoft.com/office/officeart/2005/8/layout/vList2"/>
    <dgm:cxn modelId="{E22953BC-1243-447E-A75C-178D4E1A523B}" srcId="{8E4C973C-8C7D-46AB-B4A8-28E4912AA617}" destId="{192F6185-7CC3-45C3-A6EF-83878C9A5BE7}" srcOrd="2" destOrd="0" parTransId="{B8C4F92A-88A6-45A0-8C6A-A901CA4F85E4}" sibTransId="{C2BCDC92-E8E3-4A9D-A05D-9DD76F115471}"/>
    <dgm:cxn modelId="{8FD6DEE7-B0BB-6C40-8569-09DDD146AB0B}" type="presOf" srcId="{8E4C973C-8C7D-46AB-B4A8-28E4912AA617}" destId="{801FF3D9-8E45-6B4D-BBD6-A38CAAD898C7}" srcOrd="0" destOrd="0" presId="urn:microsoft.com/office/officeart/2005/8/layout/vList2"/>
    <dgm:cxn modelId="{42F71918-BF8B-6741-BC88-B7B64D9D267C}" type="presParOf" srcId="{801FF3D9-8E45-6B4D-BBD6-A38CAAD898C7}" destId="{4D1D0A4D-A6AF-A249-B66F-B2B7D6278FAF}" srcOrd="0" destOrd="0" presId="urn:microsoft.com/office/officeart/2005/8/layout/vList2"/>
    <dgm:cxn modelId="{2F17459D-95D2-FC4B-BB64-D49EA31E5021}" type="presParOf" srcId="{801FF3D9-8E45-6B4D-BBD6-A38CAAD898C7}" destId="{DF2F0428-BFC9-8048-9C03-6DF755AA5F04}" srcOrd="1" destOrd="0" presId="urn:microsoft.com/office/officeart/2005/8/layout/vList2"/>
    <dgm:cxn modelId="{6B2BE86D-6EAD-8C4D-A85A-6F78ABE05C06}" type="presParOf" srcId="{801FF3D9-8E45-6B4D-BBD6-A38CAAD898C7}" destId="{626523CB-900B-7343-8013-06C2408F1E30}" srcOrd="2" destOrd="0" presId="urn:microsoft.com/office/officeart/2005/8/layout/vList2"/>
    <dgm:cxn modelId="{76A76896-45E9-0744-8335-C7530D7B5291}" type="presParOf" srcId="{801FF3D9-8E45-6B4D-BBD6-A38CAAD898C7}" destId="{5B2F2DFA-608F-7549-A731-5A6C972DB322}" srcOrd="3" destOrd="0" presId="urn:microsoft.com/office/officeart/2005/8/layout/vList2"/>
    <dgm:cxn modelId="{4D25FDDC-1FB7-2D4E-8860-0484C40AC68A}" type="presParOf" srcId="{801FF3D9-8E45-6B4D-BBD6-A38CAAD898C7}" destId="{2927AB0C-7264-C142-BD04-750BBEB8BE2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7E9B00-8EB8-40D5-AC6A-4209131A8857}"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en-US"/>
        </a:p>
      </dgm:t>
    </dgm:pt>
    <dgm:pt modelId="{65137789-DBF0-4597-8710-54927CC7FFAA}">
      <dgm:prSet/>
      <dgm:spPr/>
      <dgm:t>
        <a:bodyPr/>
        <a:lstStyle/>
        <a:p>
          <a:r>
            <a:rPr lang="it-IT" dirty="0"/>
            <a:t>Lo straniero NON è legato da vincoli di nessun genere </a:t>
          </a:r>
          <a:endParaRPr lang="en-US" dirty="0"/>
        </a:p>
      </dgm:t>
    </dgm:pt>
    <dgm:pt modelId="{6A4EAA8C-5450-4B8F-9027-7C2E995DAE56}" type="parTrans" cxnId="{66F34401-B1C7-492C-8171-2AD8AC1F50B4}">
      <dgm:prSet/>
      <dgm:spPr/>
      <dgm:t>
        <a:bodyPr/>
        <a:lstStyle/>
        <a:p>
          <a:endParaRPr lang="en-US"/>
        </a:p>
      </dgm:t>
    </dgm:pt>
    <dgm:pt modelId="{2F810D46-3DA5-4B93-AFF8-C31E6D5A9AA6}" type="sibTrans" cxnId="{66F34401-B1C7-492C-8171-2AD8AC1F50B4}">
      <dgm:prSet/>
      <dgm:spPr/>
      <dgm:t>
        <a:bodyPr/>
        <a:lstStyle/>
        <a:p>
          <a:endParaRPr lang="en-US"/>
        </a:p>
      </dgm:t>
    </dgm:pt>
    <dgm:pt modelId="{C2849669-D1C0-4733-A3F8-21BC855C511A}">
      <dgm:prSet custT="1"/>
      <dgm:spPr/>
      <dgm:t>
        <a:bodyPr/>
        <a:lstStyle/>
        <a:p>
          <a:r>
            <a:rPr lang="it-IT" sz="2600" dirty="0"/>
            <a:t>Si attua un’esagerazione del ruolo dello straniero nelle rivolte            utilizzato per discolparsi</a:t>
          </a:r>
          <a:endParaRPr lang="en-US" sz="2600" dirty="0"/>
        </a:p>
      </dgm:t>
    </dgm:pt>
    <dgm:pt modelId="{0B7391DD-D06F-4420-85D9-8D56C684945C}" type="parTrans" cxnId="{78A08A08-731D-4960-B0EE-C48377DE2F32}">
      <dgm:prSet/>
      <dgm:spPr/>
      <dgm:t>
        <a:bodyPr/>
        <a:lstStyle/>
        <a:p>
          <a:endParaRPr lang="en-US"/>
        </a:p>
      </dgm:t>
    </dgm:pt>
    <dgm:pt modelId="{225B6B38-0AE1-4D24-978E-3843B3A792AE}" type="sibTrans" cxnId="{78A08A08-731D-4960-B0EE-C48377DE2F32}">
      <dgm:prSet/>
      <dgm:spPr/>
      <dgm:t>
        <a:bodyPr/>
        <a:lstStyle/>
        <a:p>
          <a:endParaRPr lang="en-US"/>
        </a:p>
      </dgm:t>
    </dgm:pt>
    <dgm:pt modelId="{5931AF4B-F92E-4E89-989E-7B700AB344E0}">
      <dgm:prSet/>
      <dgm:spPr/>
      <dgm:t>
        <a:bodyPr/>
        <a:lstStyle/>
        <a:p>
          <a:r>
            <a:rPr lang="it-IT" dirty="0"/>
            <a:t>Lo straniero è il più libero, ha una visione generale delle relazioni in modo più̀ spregiudicato e non è legato nel suo agire all’aggregazione, alla pietà, ai precedenti </a:t>
          </a:r>
          <a:endParaRPr lang="en-US" dirty="0"/>
        </a:p>
      </dgm:t>
    </dgm:pt>
    <dgm:pt modelId="{80D0A425-F01A-462E-9F66-73D4B069E36B}" type="parTrans" cxnId="{A462094B-2D57-46FE-AC4D-1D7DFB2B97FC}">
      <dgm:prSet/>
      <dgm:spPr/>
      <dgm:t>
        <a:bodyPr/>
        <a:lstStyle/>
        <a:p>
          <a:endParaRPr lang="en-US"/>
        </a:p>
      </dgm:t>
    </dgm:pt>
    <dgm:pt modelId="{2C381D9E-0265-4852-9586-B613B51265A1}" type="sibTrans" cxnId="{A462094B-2D57-46FE-AC4D-1D7DFB2B97FC}">
      <dgm:prSet/>
      <dgm:spPr/>
      <dgm:t>
        <a:bodyPr/>
        <a:lstStyle/>
        <a:p>
          <a:endParaRPr lang="en-US"/>
        </a:p>
      </dgm:t>
    </dgm:pt>
    <dgm:pt modelId="{683B511A-182E-7247-A5CE-FB27971E9413}" type="pres">
      <dgm:prSet presAssocID="{AA7E9B00-8EB8-40D5-AC6A-4209131A8857}" presName="linear" presStyleCnt="0">
        <dgm:presLayoutVars>
          <dgm:animLvl val="lvl"/>
          <dgm:resizeHandles val="exact"/>
        </dgm:presLayoutVars>
      </dgm:prSet>
      <dgm:spPr/>
    </dgm:pt>
    <dgm:pt modelId="{0C10AAC0-FCAD-404C-9782-04EBCD4105A0}" type="pres">
      <dgm:prSet presAssocID="{65137789-DBF0-4597-8710-54927CC7FFAA}" presName="parentText" presStyleLbl="node1" presStyleIdx="0" presStyleCnt="3" custScaleY="62169">
        <dgm:presLayoutVars>
          <dgm:chMax val="0"/>
          <dgm:bulletEnabled val="1"/>
        </dgm:presLayoutVars>
      </dgm:prSet>
      <dgm:spPr/>
    </dgm:pt>
    <dgm:pt modelId="{1D0BD38F-B3D5-0947-A831-7D58C0757145}" type="pres">
      <dgm:prSet presAssocID="{2F810D46-3DA5-4B93-AFF8-C31E6D5A9AA6}" presName="spacer" presStyleCnt="0"/>
      <dgm:spPr/>
    </dgm:pt>
    <dgm:pt modelId="{2BF423E2-F623-F547-A403-21B04D9C91BC}" type="pres">
      <dgm:prSet presAssocID="{C2849669-D1C0-4733-A3F8-21BC855C511A}" presName="parentText" presStyleLbl="node1" presStyleIdx="1" presStyleCnt="3" custScaleY="63132">
        <dgm:presLayoutVars>
          <dgm:chMax val="0"/>
          <dgm:bulletEnabled val="1"/>
        </dgm:presLayoutVars>
      </dgm:prSet>
      <dgm:spPr/>
    </dgm:pt>
    <dgm:pt modelId="{49C2D3CD-2565-AD41-9122-D5C383CC569F}" type="pres">
      <dgm:prSet presAssocID="{225B6B38-0AE1-4D24-978E-3843B3A792AE}" presName="spacer" presStyleCnt="0"/>
      <dgm:spPr/>
    </dgm:pt>
    <dgm:pt modelId="{E6C85CA9-1BB5-754A-AEAE-8EDB42B7F62B}" type="pres">
      <dgm:prSet presAssocID="{5931AF4B-F92E-4E89-989E-7B700AB344E0}" presName="parentText" presStyleLbl="node1" presStyleIdx="2" presStyleCnt="3">
        <dgm:presLayoutVars>
          <dgm:chMax val="0"/>
          <dgm:bulletEnabled val="1"/>
        </dgm:presLayoutVars>
      </dgm:prSet>
      <dgm:spPr/>
    </dgm:pt>
  </dgm:ptLst>
  <dgm:cxnLst>
    <dgm:cxn modelId="{66F34401-B1C7-492C-8171-2AD8AC1F50B4}" srcId="{AA7E9B00-8EB8-40D5-AC6A-4209131A8857}" destId="{65137789-DBF0-4597-8710-54927CC7FFAA}" srcOrd="0" destOrd="0" parTransId="{6A4EAA8C-5450-4B8F-9027-7C2E995DAE56}" sibTransId="{2F810D46-3DA5-4B93-AFF8-C31E6D5A9AA6}"/>
    <dgm:cxn modelId="{78A08A08-731D-4960-B0EE-C48377DE2F32}" srcId="{AA7E9B00-8EB8-40D5-AC6A-4209131A8857}" destId="{C2849669-D1C0-4733-A3F8-21BC855C511A}" srcOrd="1" destOrd="0" parTransId="{0B7391DD-D06F-4420-85D9-8D56C684945C}" sibTransId="{225B6B38-0AE1-4D24-978E-3843B3A792AE}"/>
    <dgm:cxn modelId="{3E50CF1E-62CA-294A-A3ED-266F3702D572}" type="presOf" srcId="{65137789-DBF0-4597-8710-54927CC7FFAA}" destId="{0C10AAC0-FCAD-404C-9782-04EBCD4105A0}" srcOrd="0" destOrd="0" presId="urn:microsoft.com/office/officeart/2005/8/layout/vList2"/>
    <dgm:cxn modelId="{A462094B-2D57-46FE-AC4D-1D7DFB2B97FC}" srcId="{AA7E9B00-8EB8-40D5-AC6A-4209131A8857}" destId="{5931AF4B-F92E-4E89-989E-7B700AB344E0}" srcOrd="2" destOrd="0" parTransId="{80D0A425-F01A-462E-9F66-73D4B069E36B}" sibTransId="{2C381D9E-0265-4852-9586-B613B51265A1}"/>
    <dgm:cxn modelId="{E4E95DB8-5915-9347-9240-19E9FC2D54F8}" type="presOf" srcId="{AA7E9B00-8EB8-40D5-AC6A-4209131A8857}" destId="{683B511A-182E-7247-A5CE-FB27971E9413}" srcOrd="0" destOrd="0" presId="urn:microsoft.com/office/officeart/2005/8/layout/vList2"/>
    <dgm:cxn modelId="{0A6BF6C5-9AAC-7146-AAB9-140DA49FA2BC}" type="presOf" srcId="{5931AF4B-F92E-4E89-989E-7B700AB344E0}" destId="{E6C85CA9-1BB5-754A-AEAE-8EDB42B7F62B}" srcOrd="0" destOrd="0" presId="urn:microsoft.com/office/officeart/2005/8/layout/vList2"/>
    <dgm:cxn modelId="{80FFBADB-FA90-CC4E-B863-7E7B4E781462}" type="presOf" srcId="{C2849669-D1C0-4733-A3F8-21BC855C511A}" destId="{2BF423E2-F623-F547-A403-21B04D9C91BC}" srcOrd="0" destOrd="0" presId="urn:microsoft.com/office/officeart/2005/8/layout/vList2"/>
    <dgm:cxn modelId="{2E892822-307F-6D44-B81E-D4C05BF6DA97}" type="presParOf" srcId="{683B511A-182E-7247-A5CE-FB27971E9413}" destId="{0C10AAC0-FCAD-404C-9782-04EBCD4105A0}" srcOrd="0" destOrd="0" presId="urn:microsoft.com/office/officeart/2005/8/layout/vList2"/>
    <dgm:cxn modelId="{06C1ACF4-777A-8747-BF1B-0DD5E29839AF}" type="presParOf" srcId="{683B511A-182E-7247-A5CE-FB27971E9413}" destId="{1D0BD38F-B3D5-0947-A831-7D58C0757145}" srcOrd="1" destOrd="0" presId="urn:microsoft.com/office/officeart/2005/8/layout/vList2"/>
    <dgm:cxn modelId="{F0201FA5-B496-D243-95D8-74AB219F6122}" type="presParOf" srcId="{683B511A-182E-7247-A5CE-FB27971E9413}" destId="{2BF423E2-F623-F547-A403-21B04D9C91BC}" srcOrd="2" destOrd="0" presId="urn:microsoft.com/office/officeart/2005/8/layout/vList2"/>
    <dgm:cxn modelId="{A3E2B1F7-BB6A-9348-9EEA-F9D3A3814A1D}" type="presParOf" srcId="{683B511A-182E-7247-A5CE-FB27971E9413}" destId="{49C2D3CD-2565-AD41-9122-D5C383CC569F}" srcOrd="3" destOrd="0" presId="urn:microsoft.com/office/officeart/2005/8/layout/vList2"/>
    <dgm:cxn modelId="{4A82C409-AB5A-EA4F-B5F4-CEB5326A3979}" type="presParOf" srcId="{683B511A-182E-7247-A5CE-FB27971E9413}" destId="{E6C85CA9-1BB5-754A-AEAE-8EDB42B7F62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6F47AB-A43E-1A44-80ED-66210E1BA820}" type="doc">
      <dgm:prSet loTypeId="urn:microsoft.com/office/officeart/2005/8/layout/chevron2" loCatId="list" qsTypeId="urn:microsoft.com/office/officeart/2005/8/quickstyle/3d3" qsCatId="3D" csTypeId="urn:microsoft.com/office/officeart/2005/8/colors/accent1_2" csCatId="accent1" phldr="1"/>
      <dgm:spPr/>
      <dgm:t>
        <a:bodyPr/>
        <a:lstStyle/>
        <a:p>
          <a:endParaRPr lang="it-IT"/>
        </a:p>
      </dgm:t>
    </dgm:pt>
    <dgm:pt modelId="{9C41170D-1C02-F34D-9476-8CBD4437F254}">
      <dgm:prSet phldrT="[Testo]"/>
      <dgm:spPr/>
      <dgm:t>
        <a:bodyPr/>
        <a:lstStyle/>
        <a:p>
          <a:r>
            <a:rPr lang="it-IT" b="1" dirty="0"/>
            <a:t>Prima fase</a:t>
          </a:r>
        </a:p>
      </dgm:t>
    </dgm:pt>
    <dgm:pt modelId="{86814E1F-9D1D-3A44-850A-748A83C4078E}" type="parTrans" cxnId="{FBE5A8AC-2674-AB44-88D4-286AB1C14B94}">
      <dgm:prSet/>
      <dgm:spPr/>
      <dgm:t>
        <a:bodyPr/>
        <a:lstStyle/>
        <a:p>
          <a:endParaRPr lang="it-IT"/>
        </a:p>
      </dgm:t>
    </dgm:pt>
    <dgm:pt modelId="{576355E9-37D2-924B-B39A-9DCFDC8840D9}" type="sibTrans" cxnId="{FBE5A8AC-2674-AB44-88D4-286AB1C14B94}">
      <dgm:prSet/>
      <dgm:spPr/>
      <dgm:t>
        <a:bodyPr/>
        <a:lstStyle/>
        <a:p>
          <a:endParaRPr lang="it-IT"/>
        </a:p>
      </dgm:t>
    </dgm:pt>
    <dgm:pt modelId="{0A928729-C690-D547-B9BB-2C44D317CF5C}">
      <dgm:prSet phldrT="[Testo]" custT="1"/>
      <dgm:spPr/>
      <dgm:t>
        <a:bodyPr/>
        <a:lstStyle/>
        <a:p>
          <a:r>
            <a:rPr lang="it-IT" sz="3000" dirty="0"/>
            <a:t>si rifiuta ogni generalizzazione</a:t>
          </a:r>
        </a:p>
      </dgm:t>
    </dgm:pt>
    <dgm:pt modelId="{3BD9AD38-18D0-0644-AA9C-8E2B11A3318D}" type="parTrans" cxnId="{0F43CF93-8874-2E49-81CC-3E518444E6AD}">
      <dgm:prSet/>
      <dgm:spPr/>
      <dgm:t>
        <a:bodyPr/>
        <a:lstStyle/>
        <a:p>
          <a:endParaRPr lang="it-IT"/>
        </a:p>
      </dgm:t>
    </dgm:pt>
    <dgm:pt modelId="{1EC97E35-6F0D-D64F-8251-F3564205056C}" type="sibTrans" cxnId="{0F43CF93-8874-2E49-81CC-3E518444E6AD}">
      <dgm:prSet/>
      <dgm:spPr/>
      <dgm:t>
        <a:bodyPr/>
        <a:lstStyle/>
        <a:p>
          <a:endParaRPr lang="it-IT"/>
        </a:p>
      </dgm:t>
    </dgm:pt>
    <dgm:pt modelId="{4A4479CE-E55B-C940-8716-6C19977A0A1D}">
      <dgm:prSet phldrT="[Testo]" custT="1"/>
      <dgm:spPr/>
      <dgm:t>
        <a:bodyPr/>
        <a:lstStyle/>
        <a:p>
          <a:r>
            <a:rPr lang="it-IT" sz="3000" dirty="0"/>
            <a:t>l’idea di unicità svanisce</a:t>
          </a:r>
        </a:p>
      </dgm:t>
    </dgm:pt>
    <dgm:pt modelId="{F688EA16-FFE4-1044-8A28-C9D659257B80}" type="parTrans" cxnId="{9AF46B8D-3E0F-F546-ACE5-C5E6E0E3D6FB}">
      <dgm:prSet/>
      <dgm:spPr/>
      <dgm:t>
        <a:bodyPr/>
        <a:lstStyle/>
        <a:p>
          <a:endParaRPr lang="it-IT"/>
        </a:p>
      </dgm:t>
    </dgm:pt>
    <dgm:pt modelId="{4E990E3C-6B07-9047-8314-75427B74BD0E}" type="sibTrans" cxnId="{9AF46B8D-3E0F-F546-ACE5-C5E6E0E3D6FB}">
      <dgm:prSet/>
      <dgm:spPr/>
      <dgm:t>
        <a:bodyPr/>
        <a:lstStyle/>
        <a:p>
          <a:endParaRPr lang="it-IT"/>
        </a:p>
      </dgm:t>
    </dgm:pt>
    <dgm:pt modelId="{30C6BA31-7178-9349-B575-DF7963D09FA4}">
      <dgm:prSet phldrT="[Testo]"/>
      <dgm:spPr/>
      <dgm:t>
        <a:bodyPr/>
        <a:lstStyle/>
        <a:p>
          <a:r>
            <a:rPr lang="it-IT" b="1" dirty="0"/>
            <a:t>Terza fase</a:t>
          </a:r>
        </a:p>
      </dgm:t>
    </dgm:pt>
    <dgm:pt modelId="{1862798A-F194-E644-8B2F-E31387F029D2}" type="parTrans" cxnId="{2104556B-3F6F-3743-8943-D9B447538468}">
      <dgm:prSet/>
      <dgm:spPr/>
      <dgm:t>
        <a:bodyPr/>
        <a:lstStyle/>
        <a:p>
          <a:endParaRPr lang="it-IT"/>
        </a:p>
      </dgm:t>
    </dgm:pt>
    <dgm:pt modelId="{237BC6F0-8C3B-8244-93E3-4BD4C6EED651}" type="sibTrans" cxnId="{2104556B-3F6F-3743-8943-D9B447538468}">
      <dgm:prSet/>
      <dgm:spPr/>
      <dgm:t>
        <a:bodyPr/>
        <a:lstStyle/>
        <a:p>
          <a:endParaRPr lang="it-IT"/>
        </a:p>
      </dgm:t>
    </dgm:pt>
    <dgm:pt modelId="{43AE9615-916A-C84A-845D-5A5EF2499DAA}">
      <dgm:prSet phldrT="[Testo]" custT="1"/>
      <dgm:spPr/>
      <dgm:t>
        <a:bodyPr/>
        <a:lstStyle/>
        <a:p>
          <a:r>
            <a:rPr lang="it-IT" sz="3000" dirty="0"/>
            <a:t>scetticismo sul suo valore </a:t>
          </a:r>
        </a:p>
      </dgm:t>
    </dgm:pt>
    <dgm:pt modelId="{0413AB3B-33B3-AE43-9D3C-01B520ABD5EA}" type="parTrans" cxnId="{467104F9-0B9A-2D4C-B73A-BC5B0328AE5C}">
      <dgm:prSet/>
      <dgm:spPr/>
      <dgm:t>
        <a:bodyPr/>
        <a:lstStyle/>
        <a:p>
          <a:endParaRPr lang="it-IT"/>
        </a:p>
      </dgm:t>
    </dgm:pt>
    <dgm:pt modelId="{E00FE5C6-4D4B-8D40-8D37-C05F6BD86943}" type="sibTrans" cxnId="{467104F9-0B9A-2D4C-B73A-BC5B0328AE5C}">
      <dgm:prSet/>
      <dgm:spPr/>
      <dgm:t>
        <a:bodyPr/>
        <a:lstStyle/>
        <a:p>
          <a:endParaRPr lang="it-IT"/>
        </a:p>
      </dgm:t>
    </dgm:pt>
    <dgm:pt modelId="{5D4D8BAD-637F-FF44-A8B8-6F61721A724B}">
      <dgm:prSet phldrT="[Testo]"/>
      <dgm:spPr/>
      <dgm:t>
        <a:bodyPr/>
        <a:lstStyle/>
        <a:p>
          <a:r>
            <a:rPr lang="it-IT" b="1" dirty="0"/>
            <a:t>Seconda fase</a:t>
          </a:r>
        </a:p>
      </dgm:t>
    </dgm:pt>
    <dgm:pt modelId="{D7F9FAB9-F3CD-594F-92B4-BB56CFE8F67C}" type="sibTrans" cxnId="{AB247802-1CA5-414E-A102-9F079388DDC6}">
      <dgm:prSet/>
      <dgm:spPr/>
      <dgm:t>
        <a:bodyPr/>
        <a:lstStyle/>
        <a:p>
          <a:endParaRPr lang="it-IT"/>
        </a:p>
      </dgm:t>
    </dgm:pt>
    <dgm:pt modelId="{71E155A6-9E1B-C64E-89FF-A44E6E7E2D29}" type="parTrans" cxnId="{AB247802-1CA5-414E-A102-9F079388DDC6}">
      <dgm:prSet/>
      <dgm:spPr/>
      <dgm:t>
        <a:bodyPr/>
        <a:lstStyle/>
        <a:p>
          <a:endParaRPr lang="it-IT"/>
        </a:p>
      </dgm:t>
    </dgm:pt>
    <dgm:pt modelId="{00FFAF5A-60A1-C34A-BEAC-7A25E04204EE}" type="pres">
      <dgm:prSet presAssocID="{896F47AB-A43E-1A44-80ED-66210E1BA820}" presName="linearFlow" presStyleCnt="0">
        <dgm:presLayoutVars>
          <dgm:dir/>
          <dgm:animLvl val="lvl"/>
          <dgm:resizeHandles val="exact"/>
        </dgm:presLayoutVars>
      </dgm:prSet>
      <dgm:spPr/>
    </dgm:pt>
    <dgm:pt modelId="{F613150E-7E57-7345-B07A-2E77A8A133CC}" type="pres">
      <dgm:prSet presAssocID="{9C41170D-1C02-F34D-9476-8CBD4437F254}" presName="composite" presStyleCnt="0"/>
      <dgm:spPr/>
    </dgm:pt>
    <dgm:pt modelId="{A0031A5D-96D1-D945-8B94-F1BCA7666F4A}" type="pres">
      <dgm:prSet presAssocID="{9C41170D-1C02-F34D-9476-8CBD4437F254}" presName="parentText" presStyleLbl="alignNode1" presStyleIdx="0" presStyleCnt="3">
        <dgm:presLayoutVars>
          <dgm:chMax val="1"/>
          <dgm:bulletEnabled val="1"/>
        </dgm:presLayoutVars>
      </dgm:prSet>
      <dgm:spPr/>
    </dgm:pt>
    <dgm:pt modelId="{528B8E89-14B5-4748-9AF9-69BCB0F7E820}" type="pres">
      <dgm:prSet presAssocID="{9C41170D-1C02-F34D-9476-8CBD4437F254}" presName="descendantText" presStyleLbl="alignAcc1" presStyleIdx="0" presStyleCnt="3">
        <dgm:presLayoutVars>
          <dgm:bulletEnabled val="1"/>
        </dgm:presLayoutVars>
      </dgm:prSet>
      <dgm:spPr/>
    </dgm:pt>
    <dgm:pt modelId="{77E15C93-B7FD-014E-B27D-7AB5FEC3B73D}" type="pres">
      <dgm:prSet presAssocID="{576355E9-37D2-924B-B39A-9DCFDC8840D9}" presName="sp" presStyleCnt="0"/>
      <dgm:spPr/>
    </dgm:pt>
    <dgm:pt modelId="{C5FB7C8B-F9B9-A845-BAD8-C1601A8458F8}" type="pres">
      <dgm:prSet presAssocID="{5D4D8BAD-637F-FF44-A8B8-6F61721A724B}" presName="composite" presStyleCnt="0"/>
      <dgm:spPr/>
    </dgm:pt>
    <dgm:pt modelId="{28FD60D4-80EC-6543-8FEB-D52613E04014}" type="pres">
      <dgm:prSet presAssocID="{5D4D8BAD-637F-FF44-A8B8-6F61721A724B}" presName="parentText" presStyleLbl="alignNode1" presStyleIdx="1" presStyleCnt="3">
        <dgm:presLayoutVars>
          <dgm:chMax val="1"/>
          <dgm:bulletEnabled val="1"/>
        </dgm:presLayoutVars>
      </dgm:prSet>
      <dgm:spPr/>
    </dgm:pt>
    <dgm:pt modelId="{0DC30BAB-99B7-EF40-B08F-8F1C613DF426}" type="pres">
      <dgm:prSet presAssocID="{5D4D8BAD-637F-FF44-A8B8-6F61721A724B}" presName="descendantText" presStyleLbl="alignAcc1" presStyleIdx="1" presStyleCnt="3">
        <dgm:presLayoutVars>
          <dgm:bulletEnabled val="1"/>
        </dgm:presLayoutVars>
      </dgm:prSet>
      <dgm:spPr/>
    </dgm:pt>
    <dgm:pt modelId="{1A3DAD1B-9C7B-834E-BD3D-22297C4D6633}" type="pres">
      <dgm:prSet presAssocID="{D7F9FAB9-F3CD-594F-92B4-BB56CFE8F67C}" presName="sp" presStyleCnt="0"/>
      <dgm:spPr/>
    </dgm:pt>
    <dgm:pt modelId="{3C3CC391-B8EE-C34B-BFE3-557CC16B6CD6}" type="pres">
      <dgm:prSet presAssocID="{30C6BA31-7178-9349-B575-DF7963D09FA4}" presName="composite" presStyleCnt="0"/>
      <dgm:spPr/>
    </dgm:pt>
    <dgm:pt modelId="{E50A985C-D23A-8D40-87ED-36CDFA21DEAC}" type="pres">
      <dgm:prSet presAssocID="{30C6BA31-7178-9349-B575-DF7963D09FA4}" presName="parentText" presStyleLbl="alignNode1" presStyleIdx="2" presStyleCnt="3">
        <dgm:presLayoutVars>
          <dgm:chMax val="1"/>
          <dgm:bulletEnabled val="1"/>
        </dgm:presLayoutVars>
      </dgm:prSet>
      <dgm:spPr/>
    </dgm:pt>
    <dgm:pt modelId="{B6572919-ED7E-5A43-9DF2-CDC582920CA1}" type="pres">
      <dgm:prSet presAssocID="{30C6BA31-7178-9349-B575-DF7963D09FA4}" presName="descendantText" presStyleLbl="alignAcc1" presStyleIdx="2" presStyleCnt="3">
        <dgm:presLayoutVars>
          <dgm:bulletEnabled val="1"/>
        </dgm:presLayoutVars>
      </dgm:prSet>
      <dgm:spPr/>
    </dgm:pt>
  </dgm:ptLst>
  <dgm:cxnLst>
    <dgm:cxn modelId="{AB247802-1CA5-414E-A102-9F079388DDC6}" srcId="{896F47AB-A43E-1A44-80ED-66210E1BA820}" destId="{5D4D8BAD-637F-FF44-A8B8-6F61721A724B}" srcOrd="1" destOrd="0" parTransId="{71E155A6-9E1B-C64E-89FF-A44E6E7E2D29}" sibTransId="{D7F9FAB9-F3CD-594F-92B4-BB56CFE8F67C}"/>
    <dgm:cxn modelId="{D08F5E0D-0E79-E845-9BDE-46B4A61BE468}" type="presOf" srcId="{0A928729-C690-D547-B9BB-2C44D317CF5C}" destId="{528B8E89-14B5-4748-9AF9-69BCB0F7E820}" srcOrd="0" destOrd="0" presId="urn:microsoft.com/office/officeart/2005/8/layout/chevron2"/>
    <dgm:cxn modelId="{4CC7BA4B-1030-1B4A-BBDA-7D2FFAF6D6F7}" type="presOf" srcId="{896F47AB-A43E-1A44-80ED-66210E1BA820}" destId="{00FFAF5A-60A1-C34A-BEAC-7A25E04204EE}" srcOrd="0" destOrd="0" presId="urn:microsoft.com/office/officeart/2005/8/layout/chevron2"/>
    <dgm:cxn modelId="{2104556B-3F6F-3743-8943-D9B447538468}" srcId="{896F47AB-A43E-1A44-80ED-66210E1BA820}" destId="{30C6BA31-7178-9349-B575-DF7963D09FA4}" srcOrd="2" destOrd="0" parTransId="{1862798A-F194-E644-8B2F-E31387F029D2}" sibTransId="{237BC6F0-8C3B-8244-93E3-4BD4C6EED651}"/>
    <dgm:cxn modelId="{FB4D5F6F-E924-1541-AA32-ECF953215799}" type="presOf" srcId="{9C41170D-1C02-F34D-9476-8CBD4437F254}" destId="{A0031A5D-96D1-D945-8B94-F1BCA7666F4A}" srcOrd="0" destOrd="0" presId="urn:microsoft.com/office/officeart/2005/8/layout/chevron2"/>
    <dgm:cxn modelId="{9AF46B8D-3E0F-F546-ACE5-C5E6E0E3D6FB}" srcId="{5D4D8BAD-637F-FF44-A8B8-6F61721A724B}" destId="{4A4479CE-E55B-C940-8716-6C19977A0A1D}" srcOrd="0" destOrd="0" parTransId="{F688EA16-FFE4-1044-8A28-C9D659257B80}" sibTransId="{4E990E3C-6B07-9047-8314-75427B74BD0E}"/>
    <dgm:cxn modelId="{0F43CF93-8874-2E49-81CC-3E518444E6AD}" srcId="{9C41170D-1C02-F34D-9476-8CBD4437F254}" destId="{0A928729-C690-D547-B9BB-2C44D317CF5C}" srcOrd="0" destOrd="0" parTransId="{3BD9AD38-18D0-0644-AA9C-8E2B11A3318D}" sibTransId="{1EC97E35-6F0D-D64F-8251-F3564205056C}"/>
    <dgm:cxn modelId="{FBE5A8AC-2674-AB44-88D4-286AB1C14B94}" srcId="{896F47AB-A43E-1A44-80ED-66210E1BA820}" destId="{9C41170D-1C02-F34D-9476-8CBD4437F254}" srcOrd="0" destOrd="0" parTransId="{86814E1F-9D1D-3A44-850A-748A83C4078E}" sibTransId="{576355E9-37D2-924B-B39A-9DCFDC8840D9}"/>
    <dgm:cxn modelId="{7E4D07BF-0385-BE4F-A31E-6DE175CD34EF}" type="presOf" srcId="{5D4D8BAD-637F-FF44-A8B8-6F61721A724B}" destId="{28FD60D4-80EC-6543-8FEB-D52613E04014}" srcOrd="0" destOrd="0" presId="urn:microsoft.com/office/officeart/2005/8/layout/chevron2"/>
    <dgm:cxn modelId="{287C01E3-50C5-9D47-8299-7FE31CB48C9B}" type="presOf" srcId="{43AE9615-916A-C84A-845D-5A5EF2499DAA}" destId="{B6572919-ED7E-5A43-9DF2-CDC582920CA1}" srcOrd="0" destOrd="0" presId="urn:microsoft.com/office/officeart/2005/8/layout/chevron2"/>
    <dgm:cxn modelId="{C5B202EA-2214-FF41-8369-3E81DFB0A109}" type="presOf" srcId="{30C6BA31-7178-9349-B575-DF7963D09FA4}" destId="{E50A985C-D23A-8D40-87ED-36CDFA21DEAC}" srcOrd="0" destOrd="0" presId="urn:microsoft.com/office/officeart/2005/8/layout/chevron2"/>
    <dgm:cxn modelId="{D52616EC-1BCE-7146-8042-94B5CD639591}" type="presOf" srcId="{4A4479CE-E55B-C940-8716-6C19977A0A1D}" destId="{0DC30BAB-99B7-EF40-B08F-8F1C613DF426}" srcOrd="0" destOrd="0" presId="urn:microsoft.com/office/officeart/2005/8/layout/chevron2"/>
    <dgm:cxn modelId="{467104F9-0B9A-2D4C-B73A-BC5B0328AE5C}" srcId="{30C6BA31-7178-9349-B575-DF7963D09FA4}" destId="{43AE9615-916A-C84A-845D-5A5EF2499DAA}" srcOrd="0" destOrd="0" parTransId="{0413AB3B-33B3-AE43-9D3C-01B520ABD5EA}" sibTransId="{E00FE5C6-4D4B-8D40-8D37-C05F6BD86943}"/>
    <dgm:cxn modelId="{4DC9F483-46E7-0F43-B1D0-579E8D932244}" type="presParOf" srcId="{00FFAF5A-60A1-C34A-BEAC-7A25E04204EE}" destId="{F613150E-7E57-7345-B07A-2E77A8A133CC}" srcOrd="0" destOrd="0" presId="urn:microsoft.com/office/officeart/2005/8/layout/chevron2"/>
    <dgm:cxn modelId="{06D6FD44-EC62-624A-B297-38C312026D07}" type="presParOf" srcId="{F613150E-7E57-7345-B07A-2E77A8A133CC}" destId="{A0031A5D-96D1-D945-8B94-F1BCA7666F4A}" srcOrd="0" destOrd="0" presId="urn:microsoft.com/office/officeart/2005/8/layout/chevron2"/>
    <dgm:cxn modelId="{1F854A0B-E4D6-4643-BB42-2A9708E2AD74}" type="presParOf" srcId="{F613150E-7E57-7345-B07A-2E77A8A133CC}" destId="{528B8E89-14B5-4748-9AF9-69BCB0F7E820}" srcOrd="1" destOrd="0" presId="urn:microsoft.com/office/officeart/2005/8/layout/chevron2"/>
    <dgm:cxn modelId="{F105C320-831E-8B41-AE77-719BF36D7226}" type="presParOf" srcId="{00FFAF5A-60A1-C34A-BEAC-7A25E04204EE}" destId="{77E15C93-B7FD-014E-B27D-7AB5FEC3B73D}" srcOrd="1" destOrd="0" presId="urn:microsoft.com/office/officeart/2005/8/layout/chevron2"/>
    <dgm:cxn modelId="{58F4A7EF-E301-E347-AD5C-9BD827B414B4}" type="presParOf" srcId="{00FFAF5A-60A1-C34A-BEAC-7A25E04204EE}" destId="{C5FB7C8B-F9B9-A845-BAD8-C1601A8458F8}" srcOrd="2" destOrd="0" presId="urn:microsoft.com/office/officeart/2005/8/layout/chevron2"/>
    <dgm:cxn modelId="{1AA732E8-F2B0-6545-8E00-770FE0A44C96}" type="presParOf" srcId="{C5FB7C8B-F9B9-A845-BAD8-C1601A8458F8}" destId="{28FD60D4-80EC-6543-8FEB-D52613E04014}" srcOrd="0" destOrd="0" presId="urn:microsoft.com/office/officeart/2005/8/layout/chevron2"/>
    <dgm:cxn modelId="{7E61A49A-B4E4-C944-8D48-8F3F8C72BA69}" type="presParOf" srcId="{C5FB7C8B-F9B9-A845-BAD8-C1601A8458F8}" destId="{0DC30BAB-99B7-EF40-B08F-8F1C613DF426}" srcOrd="1" destOrd="0" presId="urn:microsoft.com/office/officeart/2005/8/layout/chevron2"/>
    <dgm:cxn modelId="{AEAA2BA2-BBA8-8540-B2D2-2826B3913F9F}" type="presParOf" srcId="{00FFAF5A-60A1-C34A-BEAC-7A25E04204EE}" destId="{1A3DAD1B-9C7B-834E-BD3D-22297C4D6633}" srcOrd="3" destOrd="0" presId="urn:microsoft.com/office/officeart/2005/8/layout/chevron2"/>
    <dgm:cxn modelId="{3554BD3A-2708-B64A-9FB9-2A9AF29D0B65}" type="presParOf" srcId="{00FFAF5A-60A1-C34A-BEAC-7A25E04204EE}" destId="{3C3CC391-B8EE-C34B-BFE3-557CC16B6CD6}" srcOrd="4" destOrd="0" presId="urn:microsoft.com/office/officeart/2005/8/layout/chevron2"/>
    <dgm:cxn modelId="{49EA84A8-64CD-5C48-98EE-481F8F5C4DBA}" type="presParOf" srcId="{3C3CC391-B8EE-C34B-BFE3-557CC16B6CD6}" destId="{E50A985C-D23A-8D40-87ED-36CDFA21DEAC}" srcOrd="0" destOrd="0" presId="urn:microsoft.com/office/officeart/2005/8/layout/chevron2"/>
    <dgm:cxn modelId="{8FA6E5C8-C42D-8F47-AED7-EF6F87A8AA19}" type="presParOf" srcId="{3C3CC391-B8EE-C34B-BFE3-557CC16B6CD6}" destId="{B6572919-ED7E-5A43-9DF2-CDC582920CA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4C7EE1-CDC1-42B4-9A10-0D3C869F1488}"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en-US"/>
        </a:p>
      </dgm:t>
    </dgm:pt>
    <dgm:pt modelId="{DBA35320-4D11-4AE2-875E-1365F31BF300}">
      <dgm:prSet/>
      <dgm:spPr/>
      <dgm:t>
        <a:bodyPr/>
        <a:lstStyle/>
        <a:p>
          <a:r>
            <a:rPr lang="it-IT" dirty="0"/>
            <a:t>Esiste una specie di «estraneità» in cui proprio la comunanza è esclusa sul terreno di un elemento più generale delle parti.  </a:t>
          </a:r>
          <a:endParaRPr lang="en-US" dirty="0"/>
        </a:p>
      </dgm:t>
    </dgm:pt>
    <dgm:pt modelId="{F93A9A5F-C8D0-4895-BA71-3D895C23BCD2}" type="parTrans" cxnId="{6537C2DF-A744-4F8C-984E-84F1BA83C819}">
      <dgm:prSet/>
      <dgm:spPr/>
      <dgm:t>
        <a:bodyPr/>
        <a:lstStyle/>
        <a:p>
          <a:endParaRPr lang="en-US"/>
        </a:p>
      </dgm:t>
    </dgm:pt>
    <dgm:pt modelId="{328FDD5A-58B2-4334-BA97-0765013C6752}" type="sibTrans" cxnId="{6537C2DF-A744-4F8C-984E-84F1BA83C819}">
      <dgm:prSet/>
      <dgm:spPr/>
      <dgm:t>
        <a:bodyPr/>
        <a:lstStyle/>
        <a:p>
          <a:endParaRPr lang="en-US"/>
        </a:p>
      </dgm:t>
    </dgm:pt>
    <dgm:pt modelId="{DD4AC80E-3C85-4433-88D6-48958C2D5834}">
      <dgm:prSet/>
      <dgm:spPr/>
      <dgm:t>
        <a:bodyPr/>
        <a:lstStyle/>
        <a:p>
          <a:pPr algn="ctr"/>
          <a:r>
            <a:rPr lang="it-IT" dirty="0"/>
            <a:t>Esempio dei Greci e Barbari  in cui      vengono negati all’altro gli attributi specificatamente umani (generali)</a:t>
          </a:r>
        </a:p>
        <a:p>
          <a:pPr algn="ctr"/>
          <a:endParaRPr lang="it-IT" dirty="0"/>
        </a:p>
        <a:p>
          <a:pPr algn="ctr"/>
          <a:r>
            <a:rPr lang="it-IT" dirty="0"/>
            <a:t>Lo straniero NON ha nessuno connotazione positiva c’è una non-relazione, non è un membro del gruppo </a:t>
          </a:r>
          <a:endParaRPr lang="en-US" dirty="0"/>
        </a:p>
      </dgm:t>
    </dgm:pt>
    <dgm:pt modelId="{CE496BEF-76B4-4BD7-90C6-C479ED1D5A68}" type="parTrans" cxnId="{F04EA8E7-266D-4256-9915-7DC463855253}">
      <dgm:prSet/>
      <dgm:spPr/>
      <dgm:t>
        <a:bodyPr/>
        <a:lstStyle/>
        <a:p>
          <a:endParaRPr lang="en-US"/>
        </a:p>
      </dgm:t>
    </dgm:pt>
    <dgm:pt modelId="{943D57C0-1DD1-4F39-B7EA-9CC44C42E5FA}" type="sibTrans" cxnId="{F04EA8E7-266D-4256-9915-7DC463855253}">
      <dgm:prSet/>
      <dgm:spPr/>
      <dgm:t>
        <a:bodyPr/>
        <a:lstStyle/>
        <a:p>
          <a:endParaRPr lang="en-US"/>
        </a:p>
      </dgm:t>
    </dgm:pt>
    <dgm:pt modelId="{98D218E3-9DF7-9B4F-B0F6-0E0FC859933A}" type="pres">
      <dgm:prSet presAssocID="{844C7EE1-CDC1-42B4-9A10-0D3C869F1488}" presName="linear" presStyleCnt="0">
        <dgm:presLayoutVars>
          <dgm:animLvl val="lvl"/>
          <dgm:resizeHandles val="exact"/>
        </dgm:presLayoutVars>
      </dgm:prSet>
      <dgm:spPr/>
    </dgm:pt>
    <dgm:pt modelId="{939434B7-8C28-8E4A-835F-8BF5CE08ADA9}" type="pres">
      <dgm:prSet presAssocID="{DBA35320-4D11-4AE2-875E-1365F31BF300}" presName="parentText" presStyleLbl="node1" presStyleIdx="0" presStyleCnt="2" custScaleY="51784">
        <dgm:presLayoutVars>
          <dgm:chMax val="0"/>
          <dgm:bulletEnabled val="1"/>
        </dgm:presLayoutVars>
      </dgm:prSet>
      <dgm:spPr/>
    </dgm:pt>
    <dgm:pt modelId="{00164B3A-096B-684D-AC6B-0450B4775A41}" type="pres">
      <dgm:prSet presAssocID="{328FDD5A-58B2-4334-BA97-0765013C6752}" presName="spacer" presStyleCnt="0"/>
      <dgm:spPr/>
    </dgm:pt>
    <dgm:pt modelId="{5E553005-C975-0140-8090-513DD632D4FB}" type="pres">
      <dgm:prSet presAssocID="{DD4AC80E-3C85-4433-88D6-48958C2D5834}" presName="parentText" presStyleLbl="node1" presStyleIdx="1" presStyleCnt="2" custScaleY="124068">
        <dgm:presLayoutVars>
          <dgm:chMax val="0"/>
          <dgm:bulletEnabled val="1"/>
        </dgm:presLayoutVars>
      </dgm:prSet>
      <dgm:spPr/>
    </dgm:pt>
  </dgm:ptLst>
  <dgm:cxnLst>
    <dgm:cxn modelId="{D4943417-1F1D-8D4F-BDE8-E5F5BABDB089}" type="presOf" srcId="{DD4AC80E-3C85-4433-88D6-48958C2D5834}" destId="{5E553005-C975-0140-8090-513DD632D4FB}" srcOrd="0" destOrd="0" presId="urn:microsoft.com/office/officeart/2005/8/layout/vList2"/>
    <dgm:cxn modelId="{6537C2DF-A744-4F8C-984E-84F1BA83C819}" srcId="{844C7EE1-CDC1-42B4-9A10-0D3C869F1488}" destId="{DBA35320-4D11-4AE2-875E-1365F31BF300}" srcOrd="0" destOrd="0" parTransId="{F93A9A5F-C8D0-4895-BA71-3D895C23BCD2}" sibTransId="{328FDD5A-58B2-4334-BA97-0765013C6752}"/>
    <dgm:cxn modelId="{F04EA8E7-266D-4256-9915-7DC463855253}" srcId="{844C7EE1-CDC1-42B4-9A10-0D3C869F1488}" destId="{DD4AC80E-3C85-4433-88D6-48958C2D5834}" srcOrd="1" destOrd="0" parTransId="{CE496BEF-76B4-4BD7-90C6-C479ED1D5A68}" sibTransId="{943D57C0-1DD1-4F39-B7EA-9CC44C42E5FA}"/>
    <dgm:cxn modelId="{3CF919EC-533D-2E4F-A5C5-2E5ADC27C77E}" type="presOf" srcId="{DBA35320-4D11-4AE2-875E-1365F31BF300}" destId="{939434B7-8C28-8E4A-835F-8BF5CE08ADA9}" srcOrd="0" destOrd="0" presId="urn:microsoft.com/office/officeart/2005/8/layout/vList2"/>
    <dgm:cxn modelId="{278EECFD-B083-1443-93B0-241F70E1E7D0}" type="presOf" srcId="{844C7EE1-CDC1-42B4-9A10-0D3C869F1488}" destId="{98D218E3-9DF7-9B4F-B0F6-0E0FC859933A}" srcOrd="0" destOrd="0" presId="urn:microsoft.com/office/officeart/2005/8/layout/vList2"/>
    <dgm:cxn modelId="{4CA68F89-C253-9F44-8079-6F0496EC05D7}" type="presParOf" srcId="{98D218E3-9DF7-9B4F-B0F6-0E0FC859933A}" destId="{939434B7-8C28-8E4A-835F-8BF5CE08ADA9}" srcOrd="0" destOrd="0" presId="urn:microsoft.com/office/officeart/2005/8/layout/vList2"/>
    <dgm:cxn modelId="{D31D58B0-C2FE-E645-A3C7-73FD4C0179FB}" type="presParOf" srcId="{98D218E3-9DF7-9B4F-B0F6-0E0FC859933A}" destId="{00164B3A-096B-684D-AC6B-0450B4775A41}" srcOrd="1" destOrd="0" presId="urn:microsoft.com/office/officeart/2005/8/layout/vList2"/>
    <dgm:cxn modelId="{73142987-F07F-2B49-86AF-502F05453122}" type="presParOf" srcId="{98D218E3-9DF7-9B4F-B0F6-0E0FC859933A}" destId="{5E553005-C975-0140-8090-513DD632D4F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9A67EF-73BC-4DC8-BDC6-A4BE7C08117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C60E731-779A-4402-AB5D-5DF08BA32D9D}">
      <dgm:prSet/>
      <dgm:spPr>
        <a:solidFill>
          <a:schemeClr val="accent1">
            <a:lumMod val="40000"/>
            <a:lumOff val="60000"/>
          </a:schemeClr>
        </a:solidFill>
      </dgm:spPr>
      <dgm:t>
        <a:bodyPr/>
        <a:lstStyle/>
        <a:p>
          <a:r>
            <a:rPr lang="it-IT" dirty="0">
              <a:solidFill>
                <a:schemeClr val="tx1"/>
              </a:solidFill>
            </a:rPr>
            <a:t>Si crea una tensione particolare tra vicinanza e distanza, quando la coscienza di avere in comune SOLO ciò che è generale accentua quello che non è comune. </a:t>
          </a:r>
          <a:endParaRPr lang="en-US" dirty="0">
            <a:solidFill>
              <a:schemeClr val="tx1"/>
            </a:solidFill>
          </a:endParaRPr>
        </a:p>
      </dgm:t>
    </dgm:pt>
    <dgm:pt modelId="{F5D229C6-D456-46B7-92C5-6D82EFF172E0}" type="parTrans" cxnId="{B2697DC0-04B2-44CF-B428-CBFF8AD4DFC7}">
      <dgm:prSet/>
      <dgm:spPr/>
      <dgm:t>
        <a:bodyPr/>
        <a:lstStyle/>
        <a:p>
          <a:endParaRPr lang="en-US"/>
        </a:p>
      </dgm:t>
    </dgm:pt>
    <dgm:pt modelId="{1C3FA719-1FCF-4A39-9DF3-4E0A603E08D7}" type="sibTrans" cxnId="{B2697DC0-04B2-44CF-B428-CBFF8AD4DFC7}">
      <dgm:prSet/>
      <dgm:spPr/>
      <dgm:t>
        <a:bodyPr/>
        <a:lstStyle/>
        <a:p>
          <a:endParaRPr lang="en-US"/>
        </a:p>
      </dgm:t>
    </dgm:pt>
    <dgm:pt modelId="{664B112C-D42E-448F-B4B6-19BF7791A1AC}">
      <dgm:prSet/>
      <dgm:spPr>
        <a:solidFill>
          <a:schemeClr val="accent1">
            <a:lumMod val="40000"/>
            <a:lumOff val="60000"/>
          </a:schemeClr>
        </a:solidFill>
        <a:ln>
          <a:solidFill>
            <a:schemeClr val="accent1">
              <a:lumMod val="60000"/>
              <a:lumOff val="40000"/>
            </a:schemeClr>
          </a:solidFill>
        </a:ln>
      </dgm:spPr>
      <dgm:t>
        <a:bodyPr/>
        <a:lstStyle/>
        <a:p>
          <a:r>
            <a:rPr lang="it-IT" dirty="0">
              <a:solidFill>
                <a:schemeClr val="tx1"/>
              </a:solidFill>
            </a:rPr>
            <a:t>Nel caso della persona estranea alla città l’elemento non comune non è individuale ma dipende dalla sua origine, che potrebbe essere comune a molti estranei            Diventano estranei di un tipo particolare </a:t>
          </a:r>
          <a:endParaRPr lang="en-US" dirty="0">
            <a:solidFill>
              <a:schemeClr val="tx1"/>
            </a:solidFill>
          </a:endParaRPr>
        </a:p>
      </dgm:t>
    </dgm:pt>
    <dgm:pt modelId="{BF986B55-1BF6-4008-8799-515EF9537C70}" type="parTrans" cxnId="{5F182D39-7BA2-45DF-85F5-A7B37CD7B62A}">
      <dgm:prSet/>
      <dgm:spPr/>
      <dgm:t>
        <a:bodyPr/>
        <a:lstStyle/>
        <a:p>
          <a:endParaRPr lang="en-US"/>
        </a:p>
      </dgm:t>
    </dgm:pt>
    <dgm:pt modelId="{D66E6DAC-230F-4CA6-B626-0B9E36DA8E84}" type="sibTrans" cxnId="{5F182D39-7BA2-45DF-85F5-A7B37CD7B62A}">
      <dgm:prSet/>
      <dgm:spPr/>
      <dgm:t>
        <a:bodyPr/>
        <a:lstStyle/>
        <a:p>
          <a:endParaRPr lang="en-US"/>
        </a:p>
      </dgm:t>
    </dgm:pt>
    <dgm:pt modelId="{E4480BB4-7E00-46E8-86A9-D8D85DFC8A13}">
      <dgm:prSet/>
      <dgm:spPr>
        <a:solidFill>
          <a:schemeClr val="accent1">
            <a:lumMod val="40000"/>
            <a:lumOff val="60000"/>
          </a:schemeClr>
        </a:solidFill>
      </dgm:spPr>
      <dgm:t>
        <a:bodyPr/>
        <a:lstStyle/>
        <a:p>
          <a:r>
            <a:rPr lang="it-IT" dirty="0">
              <a:solidFill>
                <a:schemeClr val="tx1"/>
              </a:solidFill>
            </a:rPr>
            <a:t>Esempio la tassa  pagata dall’ebreo ebreo              L’attività dell’ebreo, costituita dalla pura finanza/commercio, imponeva una tassa fissa anche semplicemente perché era ebreo, mentre per gli altri cittadini la tassa dipendeva dalle proprietà. </a:t>
          </a:r>
          <a:endParaRPr lang="en-US" dirty="0">
            <a:solidFill>
              <a:schemeClr val="tx1"/>
            </a:solidFill>
          </a:endParaRPr>
        </a:p>
      </dgm:t>
    </dgm:pt>
    <dgm:pt modelId="{25FD1F89-04AC-458D-869F-4E30C2D70F6D}" type="parTrans" cxnId="{4F933A36-F6CF-45E7-B82D-6D5DBF25BFCA}">
      <dgm:prSet/>
      <dgm:spPr/>
      <dgm:t>
        <a:bodyPr/>
        <a:lstStyle/>
        <a:p>
          <a:endParaRPr lang="en-US"/>
        </a:p>
      </dgm:t>
    </dgm:pt>
    <dgm:pt modelId="{D090BFCC-69BC-4216-A865-14ED5FA34A5E}" type="sibTrans" cxnId="{4F933A36-F6CF-45E7-B82D-6D5DBF25BFCA}">
      <dgm:prSet/>
      <dgm:spPr/>
      <dgm:t>
        <a:bodyPr/>
        <a:lstStyle/>
        <a:p>
          <a:endParaRPr lang="en-US"/>
        </a:p>
      </dgm:t>
    </dgm:pt>
    <dgm:pt modelId="{79D397D5-685B-0C4E-A60C-91724F5D1609}" type="pres">
      <dgm:prSet presAssocID="{8C9A67EF-73BC-4DC8-BDC6-A4BE7C081171}" presName="linear" presStyleCnt="0">
        <dgm:presLayoutVars>
          <dgm:animLvl val="lvl"/>
          <dgm:resizeHandles val="exact"/>
        </dgm:presLayoutVars>
      </dgm:prSet>
      <dgm:spPr/>
    </dgm:pt>
    <dgm:pt modelId="{39D28D22-0AFE-1840-BCBD-FB685D77CB9C}" type="pres">
      <dgm:prSet presAssocID="{BC60E731-779A-4402-AB5D-5DF08BA32D9D}" presName="parentText" presStyleLbl="node1" presStyleIdx="0" presStyleCnt="3">
        <dgm:presLayoutVars>
          <dgm:chMax val="0"/>
          <dgm:bulletEnabled val="1"/>
        </dgm:presLayoutVars>
      </dgm:prSet>
      <dgm:spPr/>
    </dgm:pt>
    <dgm:pt modelId="{157E69B1-2E53-414F-95EB-809EBC8CEF25}" type="pres">
      <dgm:prSet presAssocID="{1C3FA719-1FCF-4A39-9DF3-4E0A603E08D7}" presName="spacer" presStyleCnt="0"/>
      <dgm:spPr/>
    </dgm:pt>
    <dgm:pt modelId="{55AB8B5F-B47E-6F44-A140-A0BF9371A30E}" type="pres">
      <dgm:prSet presAssocID="{664B112C-D42E-448F-B4B6-19BF7791A1AC}" presName="parentText" presStyleLbl="node1" presStyleIdx="1" presStyleCnt="3">
        <dgm:presLayoutVars>
          <dgm:chMax val="0"/>
          <dgm:bulletEnabled val="1"/>
        </dgm:presLayoutVars>
      </dgm:prSet>
      <dgm:spPr/>
    </dgm:pt>
    <dgm:pt modelId="{C9173D79-477A-B04B-B056-B8E835AAF4FD}" type="pres">
      <dgm:prSet presAssocID="{D66E6DAC-230F-4CA6-B626-0B9E36DA8E84}" presName="spacer" presStyleCnt="0"/>
      <dgm:spPr/>
    </dgm:pt>
    <dgm:pt modelId="{0310A398-BDBC-124E-8A23-D9B6A3C60700}" type="pres">
      <dgm:prSet presAssocID="{E4480BB4-7E00-46E8-86A9-D8D85DFC8A13}" presName="parentText" presStyleLbl="node1" presStyleIdx="2" presStyleCnt="3">
        <dgm:presLayoutVars>
          <dgm:chMax val="0"/>
          <dgm:bulletEnabled val="1"/>
        </dgm:presLayoutVars>
      </dgm:prSet>
      <dgm:spPr/>
    </dgm:pt>
  </dgm:ptLst>
  <dgm:cxnLst>
    <dgm:cxn modelId="{4F933A36-F6CF-45E7-B82D-6D5DBF25BFCA}" srcId="{8C9A67EF-73BC-4DC8-BDC6-A4BE7C081171}" destId="{E4480BB4-7E00-46E8-86A9-D8D85DFC8A13}" srcOrd="2" destOrd="0" parTransId="{25FD1F89-04AC-458D-869F-4E30C2D70F6D}" sibTransId="{D090BFCC-69BC-4216-A865-14ED5FA34A5E}"/>
    <dgm:cxn modelId="{5F182D39-7BA2-45DF-85F5-A7B37CD7B62A}" srcId="{8C9A67EF-73BC-4DC8-BDC6-A4BE7C081171}" destId="{664B112C-D42E-448F-B4B6-19BF7791A1AC}" srcOrd="1" destOrd="0" parTransId="{BF986B55-1BF6-4008-8799-515EF9537C70}" sibTransId="{D66E6DAC-230F-4CA6-B626-0B9E36DA8E84}"/>
    <dgm:cxn modelId="{CF3BF043-57B9-A246-BEF5-571AD890353D}" type="presOf" srcId="{E4480BB4-7E00-46E8-86A9-D8D85DFC8A13}" destId="{0310A398-BDBC-124E-8A23-D9B6A3C60700}" srcOrd="0" destOrd="0" presId="urn:microsoft.com/office/officeart/2005/8/layout/vList2"/>
    <dgm:cxn modelId="{196F8E83-D739-1D43-97F4-8FE389E792BE}" type="presOf" srcId="{8C9A67EF-73BC-4DC8-BDC6-A4BE7C081171}" destId="{79D397D5-685B-0C4E-A60C-91724F5D1609}" srcOrd="0" destOrd="0" presId="urn:microsoft.com/office/officeart/2005/8/layout/vList2"/>
    <dgm:cxn modelId="{8AA154AA-4E2A-AD46-9FB7-6800366C8365}" type="presOf" srcId="{BC60E731-779A-4402-AB5D-5DF08BA32D9D}" destId="{39D28D22-0AFE-1840-BCBD-FB685D77CB9C}" srcOrd="0" destOrd="0" presId="urn:microsoft.com/office/officeart/2005/8/layout/vList2"/>
    <dgm:cxn modelId="{B2697DC0-04B2-44CF-B428-CBFF8AD4DFC7}" srcId="{8C9A67EF-73BC-4DC8-BDC6-A4BE7C081171}" destId="{BC60E731-779A-4402-AB5D-5DF08BA32D9D}" srcOrd="0" destOrd="0" parTransId="{F5D229C6-D456-46B7-92C5-6D82EFF172E0}" sibTransId="{1C3FA719-1FCF-4A39-9DF3-4E0A603E08D7}"/>
    <dgm:cxn modelId="{5EDE7DEF-AF83-6F42-873F-59943CFC76D2}" type="presOf" srcId="{664B112C-D42E-448F-B4B6-19BF7791A1AC}" destId="{55AB8B5F-B47E-6F44-A140-A0BF9371A30E}" srcOrd="0" destOrd="0" presId="urn:microsoft.com/office/officeart/2005/8/layout/vList2"/>
    <dgm:cxn modelId="{D069215A-25DA-0248-9573-FCCD7D422575}" type="presParOf" srcId="{79D397D5-685B-0C4E-A60C-91724F5D1609}" destId="{39D28D22-0AFE-1840-BCBD-FB685D77CB9C}" srcOrd="0" destOrd="0" presId="urn:microsoft.com/office/officeart/2005/8/layout/vList2"/>
    <dgm:cxn modelId="{BA8F97A9-080E-1E41-A0BD-F7F079F79F33}" type="presParOf" srcId="{79D397D5-685B-0C4E-A60C-91724F5D1609}" destId="{157E69B1-2E53-414F-95EB-809EBC8CEF25}" srcOrd="1" destOrd="0" presId="urn:microsoft.com/office/officeart/2005/8/layout/vList2"/>
    <dgm:cxn modelId="{77103F76-3111-5040-BC18-3DE859BF14F2}" type="presParOf" srcId="{79D397D5-685B-0C4E-A60C-91724F5D1609}" destId="{55AB8B5F-B47E-6F44-A140-A0BF9371A30E}" srcOrd="2" destOrd="0" presId="urn:microsoft.com/office/officeart/2005/8/layout/vList2"/>
    <dgm:cxn modelId="{D4B4E020-1B05-2D40-B44E-456F76A99707}" type="presParOf" srcId="{79D397D5-685B-0C4E-A60C-91724F5D1609}" destId="{C9173D79-477A-B04B-B056-B8E835AAF4FD}" srcOrd="3" destOrd="0" presId="urn:microsoft.com/office/officeart/2005/8/layout/vList2"/>
    <dgm:cxn modelId="{3B5725E7-5F04-0A4B-8BE5-B04C2F7CBDC5}" type="presParOf" srcId="{79D397D5-685B-0C4E-A60C-91724F5D1609}" destId="{0310A398-BDBC-124E-8A23-D9B6A3C6070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C566B8-F2CB-4C18-8A17-97D427FECAB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789737C-9061-4F8C-BF71-A0F1CF548AF0}">
      <dgm:prSet/>
      <dgm:spPr>
        <a:solidFill>
          <a:schemeClr val="accent1">
            <a:lumMod val="40000"/>
            <a:lumOff val="60000"/>
          </a:schemeClr>
        </a:solidFill>
        <a:ln>
          <a:solidFill>
            <a:schemeClr val="accent1">
              <a:lumMod val="60000"/>
              <a:lumOff val="40000"/>
            </a:schemeClr>
          </a:solidFill>
        </a:ln>
      </dgm:spPr>
      <dgm:t>
        <a:bodyPr/>
        <a:lstStyle/>
        <a:p>
          <a:r>
            <a:rPr lang="it-IT" dirty="0">
              <a:solidFill>
                <a:schemeClr val="tx1"/>
              </a:solidFill>
            </a:rPr>
            <a:t>Lo straniero non è semplicemente qualcuno che sta ai margini o fuori dalla comunità in cui è ospite, ma è in relazione con essa.</a:t>
          </a:r>
          <a:endParaRPr lang="en-US" dirty="0">
            <a:solidFill>
              <a:schemeClr val="tx1"/>
            </a:solidFill>
          </a:endParaRPr>
        </a:p>
      </dgm:t>
    </dgm:pt>
    <dgm:pt modelId="{A81F2740-9FA8-405E-9751-5B8E1A2A5078}" type="parTrans" cxnId="{09E8E890-062B-4F7D-AD89-75C110FB7B01}">
      <dgm:prSet/>
      <dgm:spPr/>
      <dgm:t>
        <a:bodyPr/>
        <a:lstStyle/>
        <a:p>
          <a:endParaRPr lang="en-US"/>
        </a:p>
      </dgm:t>
    </dgm:pt>
    <dgm:pt modelId="{4BA13927-3AF9-4941-834D-C914AA90B4A9}" type="sibTrans" cxnId="{09E8E890-062B-4F7D-AD89-75C110FB7B01}">
      <dgm:prSet/>
      <dgm:spPr/>
      <dgm:t>
        <a:bodyPr/>
        <a:lstStyle/>
        <a:p>
          <a:endParaRPr lang="en-US"/>
        </a:p>
      </dgm:t>
    </dgm:pt>
    <dgm:pt modelId="{725E7B07-3945-4D8E-BBFE-74992D39E204}">
      <dgm:prSet/>
      <dgm:spPr>
        <a:solidFill>
          <a:schemeClr val="accent1">
            <a:lumMod val="40000"/>
            <a:lumOff val="60000"/>
          </a:schemeClr>
        </a:solidFill>
        <a:ln>
          <a:solidFill>
            <a:schemeClr val="accent1">
              <a:lumMod val="60000"/>
              <a:lumOff val="40000"/>
            </a:schemeClr>
          </a:solidFill>
        </a:ln>
      </dgm:spPr>
      <dgm:t>
        <a:bodyPr/>
        <a:lstStyle/>
        <a:p>
          <a:r>
            <a:rPr lang="it-IT" dirty="0">
              <a:solidFill>
                <a:schemeClr val="tx1"/>
              </a:solidFill>
            </a:rPr>
            <a:t>È relegato su un confine tra inclusione e esclusione e, questo confine, è lo specchio su cui si riflettono le tensioni culturali, sociali, umane.</a:t>
          </a:r>
          <a:endParaRPr lang="en-US" dirty="0">
            <a:solidFill>
              <a:schemeClr val="tx1"/>
            </a:solidFill>
          </a:endParaRPr>
        </a:p>
      </dgm:t>
    </dgm:pt>
    <dgm:pt modelId="{B25E9500-421E-4812-875D-5A896C0C254B}" type="parTrans" cxnId="{748C8532-93A7-4C6C-96F7-7168BA1A2300}">
      <dgm:prSet/>
      <dgm:spPr/>
      <dgm:t>
        <a:bodyPr/>
        <a:lstStyle/>
        <a:p>
          <a:endParaRPr lang="en-US"/>
        </a:p>
      </dgm:t>
    </dgm:pt>
    <dgm:pt modelId="{3CFD5BBE-B0DF-4061-BF2B-27E92E40B552}" type="sibTrans" cxnId="{748C8532-93A7-4C6C-96F7-7168BA1A2300}">
      <dgm:prSet/>
      <dgm:spPr/>
      <dgm:t>
        <a:bodyPr/>
        <a:lstStyle/>
        <a:p>
          <a:endParaRPr lang="en-US"/>
        </a:p>
      </dgm:t>
    </dgm:pt>
    <dgm:pt modelId="{38E0F97F-26E1-4137-A7B7-AC4AD8B2C60B}">
      <dgm:prSet/>
      <dgm:spPr>
        <a:solidFill>
          <a:schemeClr val="accent1">
            <a:lumMod val="40000"/>
            <a:lumOff val="60000"/>
          </a:schemeClr>
        </a:solidFill>
      </dgm:spPr>
      <dgm:t>
        <a:bodyPr/>
        <a:lstStyle/>
        <a:p>
          <a:r>
            <a:rPr lang="it-IT" dirty="0">
              <a:solidFill>
                <a:schemeClr val="tx1"/>
              </a:solidFill>
            </a:rPr>
            <a:t>Lo straniero è una sorta di banco di prova della qualità delle relazioni tra le persone, considerate dal punto di vista della loro socialità.</a:t>
          </a:r>
          <a:endParaRPr lang="en-US" dirty="0">
            <a:solidFill>
              <a:schemeClr val="tx1"/>
            </a:solidFill>
          </a:endParaRPr>
        </a:p>
      </dgm:t>
    </dgm:pt>
    <dgm:pt modelId="{F7D852F8-3E0A-4F9A-A4E9-4B2F6BFC6E8C}" type="parTrans" cxnId="{205D4146-1A01-4803-A6CB-90EA13BDD227}">
      <dgm:prSet/>
      <dgm:spPr/>
      <dgm:t>
        <a:bodyPr/>
        <a:lstStyle/>
        <a:p>
          <a:endParaRPr lang="en-US"/>
        </a:p>
      </dgm:t>
    </dgm:pt>
    <dgm:pt modelId="{048BA399-6E22-4C78-BCCF-1AE74D51DB4B}" type="sibTrans" cxnId="{205D4146-1A01-4803-A6CB-90EA13BDD227}">
      <dgm:prSet/>
      <dgm:spPr/>
      <dgm:t>
        <a:bodyPr/>
        <a:lstStyle/>
        <a:p>
          <a:endParaRPr lang="en-US"/>
        </a:p>
      </dgm:t>
    </dgm:pt>
    <dgm:pt modelId="{ADF77AD3-B921-2B42-A653-37882BB8D3AD}" type="pres">
      <dgm:prSet presAssocID="{F2C566B8-F2CB-4C18-8A17-97D427FECAB6}" presName="linear" presStyleCnt="0">
        <dgm:presLayoutVars>
          <dgm:animLvl val="lvl"/>
          <dgm:resizeHandles val="exact"/>
        </dgm:presLayoutVars>
      </dgm:prSet>
      <dgm:spPr/>
    </dgm:pt>
    <dgm:pt modelId="{7F6FB620-005D-C84D-A7CD-1F80D870874B}" type="pres">
      <dgm:prSet presAssocID="{1789737C-9061-4F8C-BF71-A0F1CF548AF0}" presName="parentText" presStyleLbl="node1" presStyleIdx="0" presStyleCnt="3">
        <dgm:presLayoutVars>
          <dgm:chMax val="0"/>
          <dgm:bulletEnabled val="1"/>
        </dgm:presLayoutVars>
      </dgm:prSet>
      <dgm:spPr/>
    </dgm:pt>
    <dgm:pt modelId="{838D5983-9B18-2F4C-A818-7EBB9E516CBC}" type="pres">
      <dgm:prSet presAssocID="{4BA13927-3AF9-4941-834D-C914AA90B4A9}" presName="spacer" presStyleCnt="0"/>
      <dgm:spPr/>
    </dgm:pt>
    <dgm:pt modelId="{4CDEB487-D9F9-4E41-99AD-5DEAD963545C}" type="pres">
      <dgm:prSet presAssocID="{725E7B07-3945-4D8E-BBFE-74992D39E204}" presName="parentText" presStyleLbl="node1" presStyleIdx="1" presStyleCnt="3">
        <dgm:presLayoutVars>
          <dgm:chMax val="0"/>
          <dgm:bulletEnabled val="1"/>
        </dgm:presLayoutVars>
      </dgm:prSet>
      <dgm:spPr/>
    </dgm:pt>
    <dgm:pt modelId="{9657BEAF-211F-B044-88DA-83D605A50EC8}" type="pres">
      <dgm:prSet presAssocID="{3CFD5BBE-B0DF-4061-BF2B-27E92E40B552}" presName="spacer" presStyleCnt="0"/>
      <dgm:spPr/>
    </dgm:pt>
    <dgm:pt modelId="{CB08DBFF-B2FE-B548-B67D-1C0367816E16}" type="pres">
      <dgm:prSet presAssocID="{38E0F97F-26E1-4137-A7B7-AC4AD8B2C60B}" presName="parentText" presStyleLbl="node1" presStyleIdx="2" presStyleCnt="3">
        <dgm:presLayoutVars>
          <dgm:chMax val="0"/>
          <dgm:bulletEnabled val="1"/>
        </dgm:presLayoutVars>
      </dgm:prSet>
      <dgm:spPr/>
    </dgm:pt>
  </dgm:ptLst>
  <dgm:cxnLst>
    <dgm:cxn modelId="{748C8532-93A7-4C6C-96F7-7168BA1A2300}" srcId="{F2C566B8-F2CB-4C18-8A17-97D427FECAB6}" destId="{725E7B07-3945-4D8E-BBFE-74992D39E204}" srcOrd="1" destOrd="0" parTransId="{B25E9500-421E-4812-875D-5A896C0C254B}" sibTransId="{3CFD5BBE-B0DF-4061-BF2B-27E92E40B552}"/>
    <dgm:cxn modelId="{205D4146-1A01-4803-A6CB-90EA13BDD227}" srcId="{F2C566B8-F2CB-4C18-8A17-97D427FECAB6}" destId="{38E0F97F-26E1-4137-A7B7-AC4AD8B2C60B}" srcOrd="2" destOrd="0" parTransId="{F7D852F8-3E0A-4F9A-A4E9-4B2F6BFC6E8C}" sibTransId="{048BA399-6E22-4C78-BCCF-1AE74D51DB4B}"/>
    <dgm:cxn modelId="{4FC6C655-2C22-F143-92AC-C365FBE36F6B}" type="presOf" srcId="{F2C566B8-F2CB-4C18-8A17-97D427FECAB6}" destId="{ADF77AD3-B921-2B42-A653-37882BB8D3AD}" srcOrd="0" destOrd="0" presId="urn:microsoft.com/office/officeart/2005/8/layout/vList2"/>
    <dgm:cxn modelId="{09E8E890-062B-4F7D-AD89-75C110FB7B01}" srcId="{F2C566B8-F2CB-4C18-8A17-97D427FECAB6}" destId="{1789737C-9061-4F8C-BF71-A0F1CF548AF0}" srcOrd="0" destOrd="0" parTransId="{A81F2740-9FA8-405E-9751-5B8E1A2A5078}" sibTransId="{4BA13927-3AF9-4941-834D-C914AA90B4A9}"/>
    <dgm:cxn modelId="{010435B6-5676-EC40-96D5-2E2317724D78}" type="presOf" srcId="{725E7B07-3945-4D8E-BBFE-74992D39E204}" destId="{4CDEB487-D9F9-4E41-99AD-5DEAD963545C}" srcOrd="0" destOrd="0" presId="urn:microsoft.com/office/officeart/2005/8/layout/vList2"/>
    <dgm:cxn modelId="{B6EA8DC4-AA23-7D4D-892C-D770B21E8496}" type="presOf" srcId="{38E0F97F-26E1-4137-A7B7-AC4AD8B2C60B}" destId="{CB08DBFF-B2FE-B548-B67D-1C0367816E16}" srcOrd="0" destOrd="0" presId="urn:microsoft.com/office/officeart/2005/8/layout/vList2"/>
    <dgm:cxn modelId="{385062F3-D52E-654E-8C93-F88162344854}" type="presOf" srcId="{1789737C-9061-4F8C-BF71-A0F1CF548AF0}" destId="{7F6FB620-005D-C84D-A7CD-1F80D870874B}" srcOrd="0" destOrd="0" presId="urn:microsoft.com/office/officeart/2005/8/layout/vList2"/>
    <dgm:cxn modelId="{535B22DF-1550-3443-82A2-80CA8E24CF5E}" type="presParOf" srcId="{ADF77AD3-B921-2B42-A653-37882BB8D3AD}" destId="{7F6FB620-005D-C84D-A7CD-1F80D870874B}" srcOrd="0" destOrd="0" presId="urn:microsoft.com/office/officeart/2005/8/layout/vList2"/>
    <dgm:cxn modelId="{8296FEB2-E2E0-2A40-8D45-82081B0AA591}" type="presParOf" srcId="{ADF77AD3-B921-2B42-A653-37882BB8D3AD}" destId="{838D5983-9B18-2F4C-A818-7EBB9E516CBC}" srcOrd="1" destOrd="0" presId="urn:microsoft.com/office/officeart/2005/8/layout/vList2"/>
    <dgm:cxn modelId="{4599065B-9F29-8544-AB12-67D2C6E93C0D}" type="presParOf" srcId="{ADF77AD3-B921-2B42-A653-37882BB8D3AD}" destId="{4CDEB487-D9F9-4E41-99AD-5DEAD963545C}" srcOrd="2" destOrd="0" presId="urn:microsoft.com/office/officeart/2005/8/layout/vList2"/>
    <dgm:cxn modelId="{CCD23BF0-F4F5-BB45-A356-B93EB1B1578F}" type="presParOf" srcId="{ADF77AD3-B921-2B42-A653-37882BB8D3AD}" destId="{9657BEAF-211F-B044-88DA-83D605A50EC8}" srcOrd="3" destOrd="0" presId="urn:microsoft.com/office/officeart/2005/8/layout/vList2"/>
    <dgm:cxn modelId="{D1697E14-2814-7946-83D5-B805157A0C44}" type="presParOf" srcId="{ADF77AD3-B921-2B42-A653-37882BB8D3AD}" destId="{CB08DBFF-B2FE-B548-B67D-1C0367816E1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DD6298-79F9-7749-8585-C5145524C560}">
      <dsp:nvSpPr>
        <dsp:cNvPr id="0" name=""/>
        <dsp:cNvSpPr/>
      </dsp:nvSpPr>
      <dsp:spPr>
        <a:xfrm>
          <a:off x="0" y="836"/>
          <a:ext cx="6589260" cy="2569319"/>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it-IT" sz="3600" kern="1200" dirty="0"/>
            <a:t>Diverso dal viandante, che «oggi viene e domani va», lo straniero è colui che «oggi viene e domani rimane» </a:t>
          </a:r>
          <a:endParaRPr lang="en-US" sz="3600" kern="1200" dirty="0"/>
        </a:p>
      </dsp:txBody>
      <dsp:txXfrm>
        <a:off x="125424" y="126260"/>
        <a:ext cx="6338412" cy="2318471"/>
      </dsp:txXfrm>
    </dsp:sp>
    <dsp:sp modelId="{811326C8-3FA3-7F4D-A730-0EA5DF93D6A3}">
      <dsp:nvSpPr>
        <dsp:cNvPr id="0" name=""/>
        <dsp:cNvSpPr/>
      </dsp:nvSpPr>
      <dsp:spPr>
        <a:xfrm>
          <a:off x="0" y="2673836"/>
          <a:ext cx="6589260" cy="2569319"/>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it-IT" sz="3600" kern="1200" dirty="0"/>
            <a:t>È un potenziale viandante: nonostante non si sposti non ha superato la libertà di andare e venire</a:t>
          </a:r>
          <a:endParaRPr lang="en-US" sz="3600" kern="1200" dirty="0"/>
        </a:p>
      </dsp:txBody>
      <dsp:txXfrm>
        <a:off x="125424" y="2799260"/>
        <a:ext cx="6338412" cy="23184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5074A8-DCF7-5441-A2E4-2372E6C0EBC9}">
      <dsp:nvSpPr>
        <dsp:cNvPr id="0" name=""/>
        <dsp:cNvSpPr/>
      </dsp:nvSpPr>
      <dsp:spPr>
        <a:xfrm>
          <a:off x="0" y="70831"/>
          <a:ext cx="6589260" cy="1613429"/>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dirty="0"/>
            <a:t>Chi commercia è straniero, e lo è quando l’attività̀ che svolge è un negozio monetario. </a:t>
          </a:r>
          <a:endParaRPr lang="en-US" sz="2400" kern="1200" dirty="0"/>
        </a:p>
      </dsp:txBody>
      <dsp:txXfrm>
        <a:off x="78761" y="149592"/>
        <a:ext cx="6431738" cy="1455907"/>
      </dsp:txXfrm>
    </dsp:sp>
    <dsp:sp modelId="{6BC468A4-7A2E-BF41-8F23-79EAD63F191F}">
      <dsp:nvSpPr>
        <dsp:cNvPr id="0" name=""/>
        <dsp:cNvSpPr/>
      </dsp:nvSpPr>
      <dsp:spPr>
        <a:xfrm>
          <a:off x="0" y="1747621"/>
          <a:ext cx="6589260" cy="1726235"/>
        </a:xfrm>
        <a:prstGeom prst="roundRect">
          <a:avLst/>
        </a:prstGeom>
        <a:gradFill rotWithShape="0">
          <a:gsLst>
            <a:gs pos="0">
              <a:schemeClr val="accent1">
                <a:shade val="80000"/>
                <a:hueOff val="174641"/>
                <a:satOff val="-3128"/>
                <a:lumOff val="13293"/>
                <a:alphaOff val="0"/>
                <a:lumMod val="110000"/>
                <a:satMod val="105000"/>
                <a:tint val="67000"/>
              </a:schemeClr>
            </a:gs>
            <a:gs pos="50000">
              <a:schemeClr val="accent1">
                <a:shade val="80000"/>
                <a:hueOff val="174641"/>
                <a:satOff val="-3128"/>
                <a:lumOff val="13293"/>
                <a:alphaOff val="0"/>
                <a:lumMod val="105000"/>
                <a:satMod val="103000"/>
                <a:tint val="73000"/>
              </a:schemeClr>
            </a:gs>
            <a:gs pos="100000">
              <a:schemeClr val="accent1">
                <a:shade val="80000"/>
                <a:hueOff val="174641"/>
                <a:satOff val="-3128"/>
                <a:lumOff val="1329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it-IT" sz="2200" kern="1200" dirty="0"/>
            <a:t>L’esempio storico ebreo, è infatti il soggetto pregiudizialmente privo di legami con i luoghi e le persone presso i quali vive e opera.</a:t>
          </a:r>
          <a:endParaRPr lang="en-US" sz="2200" kern="1200" dirty="0"/>
        </a:p>
      </dsp:txBody>
      <dsp:txXfrm>
        <a:off x="84268" y="1831889"/>
        <a:ext cx="6420724" cy="1557699"/>
      </dsp:txXfrm>
    </dsp:sp>
    <dsp:sp modelId="{F4682962-5BAF-A440-823D-2547D432E753}">
      <dsp:nvSpPr>
        <dsp:cNvPr id="0" name=""/>
        <dsp:cNvSpPr/>
      </dsp:nvSpPr>
      <dsp:spPr>
        <a:xfrm>
          <a:off x="0" y="3537217"/>
          <a:ext cx="6589260" cy="2249811"/>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it-IT" sz="2200" kern="1200" dirty="0"/>
            <a:t>Lo straniero NON è proprietario del suolo ed essendo la sua attività un commercio intermediario gli conferisce il carattere della MOBILITA’             fa di lui un soggetto al contempo lontano e vicino, mantiene relazioni con molti individui, ma è svincolato dall’appartenenza originaria alla cerchia e al territorio. </a:t>
          </a:r>
          <a:endParaRPr lang="en-US" sz="2200" kern="1200" dirty="0"/>
        </a:p>
      </dsp:txBody>
      <dsp:txXfrm>
        <a:off x="109827" y="3647044"/>
        <a:ext cx="6369606" cy="20301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D0A4D-A6AF-A249-B66F-B2B7D6278FAF}">
      <dsp:nvSpPr>
        <dsp:cNvPr id="0" name=""/>
        <dsp:cNvSpPr/>
      </dsp:nvSpPr>
      <dsp:spPr>
        <a:xfrm>
          <a:off x="0" y="395"/>
          <a:ext cx="10515600" cy="1778022"/>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it-IT" sz="2800" kern="1200" dirty="0"/>
            <a:t>L’oggettività NON è non partecipazione, MA una specifica forma positiva di partecipazione in cui un individuo agisce secondo le proprie leggi</a:t>
          </a:r>
          <a:endParaRPr lang="en-US" sz="2800" kern="1200" dirty="0"/>
        </a:p>
      </dsp:txBody>
      <dsp:txXfrm>
        <a:off x="86796" y="87191"/>
        <a:ext cx="10342008" cy="1604430"/>
      </dsp:txXfrm>
    </dsp:sp>
    <dsp:sp modelId="{626523CB-900B-7343-8013-06C2408F1E30}">
      <dsp:nvSpPr>
        <dsp:cNvPr id="0" name=""/>
        <dsp:cNvSpPr/>
      </dsp:nvSpPr>
      <dsp:spPr>
        <a:xfrm>
          <a:off x="0" y="1806800"/>
          <a:ext cx="10515600" cy="1544266"/>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it-IT" sz="2800" kern="1200" dirty="0"/>
            <a:t>Giudice ideale perché è libero da parzialità            esempio giudice esterno nelle città italiane</a:t>
          </a:r>
          <a:endParaRPr lang="en-US" sz="2800" kern="1200" dirty="0"/>
        </a:p>
      </dsp:txBody>
      <dsp:txXfrm>
        <a:off x="75385" y="1882185"/>
        <a:ext cx="10364830" cy="1393496"/>
      </dsp:txXfrm>
    </dsp:sp>
    <dsp:sp modelId="{2927AB0C-7264-C142-BD04-750BBEB8BE28}">
      <dsp:nvSpPr>
        <dsp:cNvPr id="0" name=""/>
        <dsp:cNvSpPr/>
      </dsp:nvSpPr>
      <dsp:spPr>
        <a:xfrm>
          <a:off x="0" y="3350866"/>
          <a:ext cx="10515600" cy="151125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it-IT" sz="2800" kern="1200" dirty="0"/>
            <a:t>Straniero trattato come confidente            il non trattenersi è sinonimo di massima riservatezza</a:t>
          </a:r>
          <a:endParaRPr lang="en-US" sz="2800" kern="1200" dirty="0"/>
        </a:p>
      </dsp:txBody>
      <dsp:txXfrm>
        <a:off x="73773" y="3424639"/>
        <a:ext cx="10368054" cy="13637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0AAC0-FCAD-404C-9782-04EBCD4105A0}">
      <dsp:nvSpPr>
        <dsp:cNvPr id="0" name=""/>
        <dsp:cNvSpPr/>
      </dsp:nvSpPr>
      <dsp:spPr>
        <a:xfrm>
          <a:off x="0" y="280607"/>
          <a:ext cx="6589260" cy="1247650"/>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it-IT" sz="2700" kern="1200" dirty="0"/>
            <a:t>Lo straniero NON è legato da vincoli di nessun genere </a:t>
          </a:r>
          <a:endParaRPr lang="en-US" sz="2700" kern="1200" dirty="0"/>
        </a:p>
      </dsp:txBody>
      <dsp:txXfrm>
        <a:off x="60905" y="341512"/>
        <a:ext cx="6467450" cy="1125840"/>
      </dsp:txXfrm>
    </dsp:sp>
    <dsp:sp modelId="{2BF423E2-F623-F547-A403-21B04D9C91BC}">
      <dsp:nvSpPr>
        <dsp:cNvPr id="0" name=""/>
        <dsp:cNvSpPr/>
      </dsp:nvSpPr>
      <dsp:spPr>
        <a:xfrm>
          <a:off x="0" y="1608898"/>
          <a:ext cx="6589260" cy="1266977"/>
        </a:xfrm>
        <a:prstGeom prst="roundRect">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t-IT" sz="2600" kern="1200" dirty="0"/>
            <a:t>Si attua un’esagerazione del ruolo dello straniero nelle rivolte            utilizzato per discolparsi</a:t>
          </a:r>
          <a:endParaRPr lang="en-US" sz="2600" kern="1200" dirty="0"/>
        </a:p>
      </dsp:txBody>
      <dsp:txXfrm>
        <a:off x="61849" y="1670747"/>
        <a:ext cx="6465562" cy="1143279"/>
      </dsp:txXfrm>
    </dsp:sp>
    <dsp:sp modelId="{E6C85CA9-1BB5-754A-AEAE-8EDB42B7F62B}">
      <dsp:nvSpPr>
        <dsp:cNvPr id="0" name=""/>
        <dsp:cNvSpPr/>
      </dsp:nvSpPr>
      <dsp:spPr>
        <a:xfrm>
          <a:off x="0" y="2956515"/>
          <a:ext cx="6589260" cy="2006869"/>
        </a:xfrm>
        <a:prstGeom prst="roundRect">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it-IT" sz="2700" kern="1200" dirty="0"/>
            <a:t>Lo straniero è il più libero, ha una visione generale delle relazioni in modo più̀ spregiudicato e non è legato nel suo agire all’aggregazione, alla pietà, ai precedenti </a:t>
          </a:r>
          <a:endParaRPr lang="en-US" sz="2700" kern="1200" dirty="0"/>
        </a:p>
      </dsp:txBody>
      <dsp:txXfrm>
        <a:off x="97967" y="3054482"/>
        <a:ext cx="6393326" cy="18109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31A5D-96D1-D945-8B94-F1BCA7666F4A}">
      <dsp:nvSpPr>
        <dsp:cNvPr id="0" name=""/>
        <dsp:cNvSpPr/>
      </dsp:nvSpPr>
      <dsp:spPr>
        <a:xfrm rot="5400000">
          <a:off x="-210126" y="210816"/>
          <a:ext cx="1400844" cy="980591"/>
        </a:xfrm>
        <a:prstGeom prst="chevron">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Prima fase</a:t>
          </a:r>
        </a:p>
      </dsp:txBody>
      <dsp:txXfrm rot="-5400000">
        <a:off x="1" y="490986"/>
        <a:ext cx="980591" cy="420253"/>
      </dsp:txXfrm>
    </dsp:sp>
    <dsp:sp modelId="{528B8E89-14B5-4748-9AF9-69BCB0F7E820}">
      <dsp:nvSpPr>
        <dsp:cNvPr id="0" name=""/>
        <dsp:cNvSpPr/>
      </dsp:nvSpPr>
      <dsp:spPr>
        <a:xfrm rot="5400000">
          <a:off x="4699889" y="-3718608"/>
          <a:ext cx="910549" cy="8349145"/>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it-IT" sz="3000" kern="1200" dirty="0"/>
            <a:t>si rifiuta ogni generalizzazione</a:t>
          </a:r>
        </a:p>
      </dsp:txBody>
      <dsp:txXfrm rot="-5400000">
        <a:off x="980592" y="45138"/>
        <a:ext cx="8304696" cy="821651"/>
      </dsp:txXfrm>
    </dsp:sp>
    <dsp:sp modelId="{28FD60D4-80EC-6543-8FEB-D52613E04014}">
      <dsp:nvSpPr>
        <dsp:cNvPr id="0" name=""/>
        <dsp:cNvSpPr/>
      </dsp:nvSpPr>
      <dsp:spPr>
        <a:xfrm rot="5400000">
          <a:off x="-210126" y="1414704"/>
          <a:ext cx="1400844" cy="980591"/>
        </a:xfrm>
        <a:prstGeom prst="chevron">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Seconda fase</a:t>
          </a:r>
        </a:p>
      </dsp:txBody>
      <dsp:txXfrm rot="-5400000">
        <a:off x="1" y="1694874"/>
        <a:ext cx="980591" cy="420253"/>
      </dsp:txXfrm>
    </dsp:sp>
    <dsp:sp modelId="{0DC30BAB-99B7-EF40-B08F-8F1C613DF426}">
      <dsp:nvSpPr>
        <dsp:cNvPr id="0" name=""/>
        <dsp:cNvSpPr/>
      </dsp:nvSpPr>
      <dsp:spPr>
        <a:xfrm rot="5400000">
          <a:off x="4699889" y="-2514720"/>
          <a:ext cx="910549" cy="8349145"/>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it-IT" sz="3000" kern="1200" dirty="0"/>
            <a:t>l’idea di unicità svanisce</a:t>
          </a:r>
        </a:p>
      </dsp:txBody>
      <dsp:txXfrm rot="-5400000">
        <a:off x="980592" y="1249026"/>
        <a:ext cx="8304696" cy="821651"/>
      </dsp:txXfrm>
    </dsp:sp>
    <dsp:sp modelId="{E50A985C-D23A-8D40-87ED-36CDFA21DEAC}">
      <dsp:nvSpPr>
        <dsp:cNvPr id="0" name=""/>
        <dsp:cNvSpPr/>
      </dsp:nvSpPr>
      <dsp:spPr>
        <a:xfrm rot="5400000">
          <a:off x="-210126" y="2618592"/>
          <a:ext cx="1400844" cy="980591"/>
        </a:xfrm>
        <a:prstGeom prst="chevron">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Terza fase</a:t>
          </a:r>
        </a:p>
      </dsp:txBody>
      <dsp:txXfrm rot="-5400000">
        <a:off x="1" y="2898762"/>
        <a:ext cx="980591" cy="420253"/>
      </dsp:txXfrm>
    </dsp:sp>
    <dsp:sp modelId="{B6572919-ED7E-5A43-9DF2-CDC582920CA1}">
      <dsp:nvSpPr>
        <dsp:cNvPr id="0" name=""/>
        <dsp:cNvSpPr/>
      </dsp:nvSpPr>
      <dsp:spPr>
        <a:xfrm rot="5400000">
          <a:off x="4699889" y="-1310832"/>
          <a:ext cx="910549" cy="8349145"/>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it-IT" sz="3000" kern="1200" dirty="0"/>
            <a:t>scetticismo sul suo valore </a:t>
          </a:r>
        </a:p>
      </dsp:txBody>
      <dsp:txXfrm rot="-5400000">
        <a:off x="980592" y="2452914"/>
        <a:ext cx="8304696" cy="8216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434B7-8C28-8E4A-835F-8BF5CE08ADA9}">
      <dsp:nvSpPr>
        <dsp:cNvPr id="0" name=""/>
        <dsp:cNvSpPr/>
      </dsp:nvSpPr>
      <dsp:spPr>
        <a:xfrm>
          <a:off x="0" y="56264"/>
          <a:ext cx="6696124" cy="1893655"/>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it-IT" sz="2800" kern="1200" dirty="0"/>
            <a:t>Esiste una specie di «estraneità» in cui proprio la comunanza è esclusa sul terreno di un elemento più generale delle parti.  </a:t>
          </a:r>
          <a:endParaRPr lang="en-US" sz="2800" kern="1200" dirty="0"/>
        </a:p>
      </dsp:txBody>
      <dsp:txXfrm>
        <a:off x="92441" y="148705"/>
        <a:ext cx="6511242" cy="1708773"/>
      </dsp:txXfrm>
    </dsp:sp>
    <dsp:sp modelId="{5E553005-C975-0140-8090-513DD632D4FB}">
      <dsp:nvSpPr>
        <dsp:cNvPr id="0" name=""/>
        <dsp:cNvSpPr/>
      </dsp:nvSpPr>
      <dsp:spPr>
        <a:xfrm>
          <a:off x="0" y="2030560"/>
          <a:ext cx="6696124" cy="4536962"/>
        </a:xfrm>
        <a:prstGeom prst="roundRect">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it-IT" sz="2800" kern="1200" dirty="0"/>
            <a:t>Esempio dei Greci e Barbari  in cui      vengono negati all’altro gli attributi specificatamente umani (generali)</a:t>
          </a:r>
        </a:p>
        <a:p>
          <a:pPr marL="0" lvl="0" indent="0" algn="ctr" defTabSz="1244600">
            <a:lnSpc>
              <a:spcPct val="90000"/>
            </a:lnSpc>
            <a:spcBef>
              <a:spcPct val="0"/>
            </a:spcBef>
            <a:spcAft>
              <a:spcPct val="35000"/>
            </a:spcAft>
            <a:buNone/>
          </a:pPr>
          <a:endParaRPr lang="it-IT" sz="2800" kern="1200" dirty="0"/>
        </a:p>
        <a:p>
          <a:pPr marL="0" lvl="0" indent="0" algn="ctr" defTabSz="1244600">
            <a:lnSpc>
              <a:spcPct val="90000"/>
            </a:lnSpc>
            <a:spcBef>
              <a:spcPct val="0"/>
            </a:spcBef>
            <a:spcAft>
              <a:spcPct val="35000"/>
            </a:spcAft>
            <a:buNone/>
          </a:pPr>
          <a:r>
            <a:rPr lang="it-IT" sz="2800" kern="1200" dirty="0"/>
            <a:t>Lo straniero NON ha nessuno connotazione positiva c’è una non-relazione, non è un membro del gruppo </a:t>
          </a:r>
          <a:endParaRPr lang="en-US" sz="2800" kern="1200" dirty="0"/>
        </a:p>
      </dsp:txBody>
      <dsp:txXfrm>
        <a:off x="221476" y="2252036"/>
        <a:ext cx="6253172" cy="40940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D28D22-0AFE-1840-BCBD-FB685D77CB9C}">
      <dsp:nvSpPr>
        <dsp:cNvPr id="0" name=""/>
        <dsp:cNvSpPr/>
      </dsp:nvSpPr>
      <dsp:spPr>
        <a:xfrm>
          <a:off x="0" y="255405"/>
          <a:ext cx="10515600" cy="1342574"/>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dirty="0">
              <a:solidFill>
                <a:schemeClr val="tx1"/>
              </a:solidFill>
            </a:rPr>
            <a:t>Si crea una tensione particolare tra vicinanza e distanza, quando la coscienza di avere in comune SOLO ciò che è generale accentua quello che non è comune. </a:t>
          </a:r>
          <a:endParaRPr lang="en-US" sz="2400" kern="1200" dirty="0">
            <a:solidFill>
              <a:schemeClr val="tx1"/>
            </a:solidFill>
          </a:endParaRPr>
        </a:p>
      </dsp:txBody>
      <dsp:txXfrm>
        <a:off x="65539" y="320944"/>
        <a:ext cx="10384522" cy="1211496"/>
      </dsp:txXfrm>
    </dsp:sp>
    <dsp:sp modelId="{55AB8B5F-B47E-6F44-A140-A0BF9371A30E}">
      <dsp:nvSpPr>
        <dsp:cNvPr id="0" name=""/>
        <dsp:cNvSpPr/>
      </dsp:nvSpPr>
      <dsp:spPr>
        <a:xfrm>
          <a:off x="0" y="1667100"/>
          <a:ext cx="10515600" cy="1342574"/>
        </a:xfrm>
        <a:prstGeom prst="roundRect">
          <a:avLst/>
        </a:prstGeom>
        <a:solidFill>
          <a:schemeClr val="accent1">
            <a:lumMod val="40000"/>
            <a:lumOff val="60000"/>
          </a:schemeClr>
        </a:solidFill>
        <a:ln w="12700" cap="flat" cmpd="sng" algn="ctr">
          <a:solidFill>
            <a:schemeClr val="accent1">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dirty="0">
              <a:solidFill>
                <a:schemeClr val="tx1"/>
              </a:solidFill>
            </a:rPr>
            <a:t>Nel caso della persona estranea alla città l’elemento non comune non è individuale ma dipende dalla sua origine, che potrebbe essere comune a molti estranei            Diventano estranei di un tipo particolare </a:t>
          </a:r>
          <a:endParaRPr lang="en-US" sz="2400" kern="1200" dirty="0">
            <a:solidFill>
              <a:schemeClr val="tx1"/>
            </a:solidFill>
          </a:endParaRPr>
        </a:p>
      </dsp:txBody>
      <dsp:txXfrm>
        <a:off x="65539" y="1732639"/>
        <a:ext cx="10384522" cy="1211496"/>
      </dsp:txXfrm>
    </dsp:sp>
    <dsp:sp modelId="{0310A398-BDBC-124E-8A23-D9B6A3C60700}">
      <dsp:nvSpPr>
        <dsp:cNvPr id="0" name=""/>
        <dsp:cNvSpPr/>
      </dsp:nvSpPr>
      <dsp:spPr>
        <a:xfrm>
          <a:off x="0" y="3078794"/>
          <a:ext cx="10515600" cy="1342574"/>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dirty="0">
              <a:solidFill>
                <a:schemeClr val="tx1"/>
              </a:solidFill>
            </a:rPr>
            <a:t>Esempio la tassa  pagata dall’ebreo ebreo              L’attività dell’ebreo, costituita dalla pura finanza/commercio, imponeva una tassa fissa anche semplicemente perché era ebreo, mentre per gli altri cittadini la tassa dipendeva dalle proprietà. </a:t>
          </a:r>
          <a:endParaRPr lang="en-US" sz="2400" kern="1200" dirty="0">
            <a:solidFill>
              <a:schemeClr val="tx1"/>
            </a:solidFill>
          </a:endParaRPr>
        </a:p>
      </dsp:txBody>
      <dsp:txXfrm>
        <a:off x="65539" y="3144333"/>
        <a:ext cx="10384522" cy="12114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FB620-005D-C84D-A7CD-1F80D870874B}">
      <dsp:nvSpPr>
        <dsp:cNvPr id="0" name=""/>
        <dsp:cNvSpPr/>
      </dsp:nvSpPr>
      <dsp:spPr>
        <a:xfrm>
          <a:off x="0" y="35692"/>
          <a:ext cx="10591799" cy="1814670"/>
        </a:xfrm>
        <a:prstGeom prst="roundRect">
          <a:avLst/>
        </a:prstGeom>
        <a:solidFill>
          <a:schemeClr val="accent1">
            <a:lumMod val="40000"/>
            <a:lumOff val="60000"/>
          </a:schemeClr>
        </a:solidFill>
        <a:ln w="12700" cap="flat" cmpd="sng" algn="ctr">
          <a:solidFill>
            <a:schemeClr val="accent1">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dirty="0">
              <a:solidFill>
                <a:schemeClr val="tx1"/>
              </a:solidFill>
            </a:rPr>
            <a:t>Lo straniero non è semplicemente qualcuno che sta ai margini o fuori dalla comunità in cui è ospite, ma è in relazione con essa.</a:t>
          </a:r>
          <a:endParaRPr lang="en-US" sz="3300" kern="1200" dirty="0">
            <a:solidFill>
              <a:schemeClr val="tx1"/>
            </a:solidFill>
          </a:endParaRPr>
        </a:p>
      </dsp:txBody>
      <dsp:txXfrm>
        <a:off x="88585" y="124277"/>
        <a:ext cx="10414629" cy="1637500"/>
      </dsp:txXfrm>
    </dsp:sp>
    <dsp:sp modelId="{4CDEB487-D9F9-4E41-99AD-5DEAD963545C}">
      <dsp:nvSpPr>
        <dsp:cNvPr id="0" name=""/>
        <dsp:cNvSpPr/>
      </dsp:nvSpPr>
      <dsp:spPr>
        <a:xfrm>
          <a:off x="0" y="1945402"/>
          <a:ext cx="10591799" cy="1814670"/>
        </a:xfrm>
        <a:prstGeom prst="roundRect">
          <a:avLst/>
        </a:prstGeom>
        <a:solidFill>
          <a:schemeClr val="accent1">
            <a:lumMod val="40000"/>
            <a:lumOff val="60000"/>
          </a:schemeClr>
        </a:solidFill>
        <a:ln w="12700" cap="flat" cmpd="sng" algn="ctr">
          <a:solidFill>
            <a:schemeClr val="accent1">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dirty="0">
              <a:solidFill>
                <a:schemeClr val="tx1"/>
              </a:solidFill>
            </a:rPr>
            <a:t>È relegato su un confine tra inclusione e esclusione e, questo confine, è lo specchio su cui si riflettono le tensioni culturali, sociali, umane.</a:t>
          </a:r>
          <a:endParaRPr lang="en-US" sz="3300" kern="1200" dirty="0">
            <a:solidFill>
              <a:schemeClr val="tx1"/>
            </a:solidFill>
          </a:endParaRPr>
        </a:p>
      </dsp:txBody>
      <dsp:txXfrm>
        <a:off x="88585" y="2033987"/>
        <a:ext cx="10414629" cy="1637500"/>
      </dsp:txXfrm>
    </dsp:sp>
    <dsp:sp modelId="{CB08DBFF-B2FE-B548-B67D-1C0367816E16}">
      <dsp:nvSpPr>
        <dsp:cNvPr id="0" name=""/>
        <dsp:cNvSpPr/>
      </dsp:nvSpPr>
      <dsp:spPr>
        <a:xfrm>
          <a:off x="0" y="3855112"/>
          <a:ext cx="10591799" cy="1814670"/>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dirty="0">
              <a:solidFill>
                <a:schemeClr val="tx1"/>
              </a:solidFill>
            </a:rPr>
            <a:t>Lo straniero è una sorta di banco di prova della qualità delle relazioni tra le persone, considerate dal punto di vista della loro socialità.</a:t>
          </a:r>
          <a:endParaRPr lang="en-US" sz="3300" kern="1200" dirty="0">
            <a:solidFill>
              <a:schemeClr val="tx1"/>
            </a:solidFill>
          </a:endParaRPr>
        </a:p>
      </dsp:txBody>
      <dsp:txXfrm>
        <a:off x="88585" y="3943697"/>
        <a:ext cx="10414629" cy="16375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97A0F-7C74-0745-98AF-8FDAD8A83CB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039B2D8-B82A-8840-8127-275831E2FD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A762891-3A1F-6143-BCD8-261B51F5C9E0}"/>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5" name="Segnaposto piè di pagina 4">
            <a:extLst>
              <a:ext uri="{FF2B5EF4-FFF2-40B4-BE49-F238E27FC236}">
                <a16:creationId xmlns:a16="http://schemas.microsoft.com/office/drawing/2014/main" id="{F171A291-1887-404F-AA4E-4D341E44D5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1C26D8-D804-574F-9EBB-70D17F9BA579}"/>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2038976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5FA013-F79F-2E4A-B538-4B5CFC044E3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3E306E8-17E8-A04E-81F1-FE04D22CA5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167DCE7-C2F2-824D-9081-601E5E9796F6}"/>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5" name="Segnaposto piè di pagina 4">
            <a:extLst>
              <a:ext uri="{FF2B5EF4-FFF2-40B4-BE49-F238E27FC236}">
                <a16:creationId xmlns:a16="http://schemas.microsoft.com/office/drawing/2014/main" id="{311535B0-8997-9940-A163-0C557424C49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6143260-0497-AB42-A1C0-46CA5E983E4E}"/>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2575205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2A9CCF2-C285-7D40-BA16-FA23E09E67C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36F5B75-FBB5-114A-8EDB-A2342A9A76F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FB535D7-592F-804F-845B-E063BE5AD254}"/>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5" name="Segnaposto piè di pagina 4">
            <a:extLst>
              <a:ext uri="{FF2B5EF4-FFF2-40B4-BE49-F238E27FC236}">
                <a16:creationId xmlns:a16="http://schemas.microsoft.com/office/drawing/2014/main" id="{B46ED38B-8D58-D64E-AD85-ABCA3C0395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E64B52E-1C2D-A345-BEBD-39AE056AF83F}"/>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114234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F4C980-FFA9-D046-AE75-9C2071D8521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19A8644-E2E2-714C-B5BF-1FEC86FB874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92FF350-8612-0042-89A9-165BCDA31524}"/>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5" name="Segnaposto piè di pagina 4">
            <a:extLst>
              <a:ext uri="{FF2B5EF4-FFF2-40B4-BE49-F238E27FC236}">
                <a16:creationId xmlns:a16="http://schemas.microsoft.com/office/drawing/2014/main" id="{C6DDB207-86B0-0649-ABF4-E3DD89ABA4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FD6F7A-A51B-0049-9EBE-474FBA0788D5}"/>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348624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CF4A08-262D-BF48-9A6E-F55EF7DE99A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1BA2F7E-74E0-4649-A648-317078108C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3DE7BD1-B789-4248-B23B-9127701039E5}"/>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5" name="Segnaposto piè di pagina 4">
            <a:extLst>
              <a:ext uri="{FF2B5EF4-FFF2-40B4-BE49-F238E27FC236}">
                <a16:creationId xmlns:a16="http://schemas.microsoft.com/office/drawing/2014/main" id="{70CA0DEA-9E29-924A-AC0A-F8F5567F9B7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B2BA23-6A0E-CC4E-8ADE-C57EE0793450}"/>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182156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C63F05-CC90-4846-ABCB-EE4CC885F9A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537282A-A5C5-5E44-B234-CB5E0EF6728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22160D9-4D00-9149-B720-247B09399E6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E4D0A09-2AA5-6D40-BA73-F20D8C24376B}"/>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6" name="Segnaposto piè di pagina 5">
            <a:extLst>
              <a:ext uri="{FF2B5EF4-FFF2-40B4-BE49-F238E27FC236}">
                <a16:creationId xmlns:a16="http://schemas.microsoft.com/office/drawing/2014/main" id="{CF30601A-E029-194E-8C97-965BCC62394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734D5B3-F312-D04E-A86E-0E1752FA320E}"/>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242208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44E6E2-6405-3747-B19C-F3D13F7180E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687924B-C239-AE4B-9B58-008307A963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349317E-5027-D447-AB5A-2667D539425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CD5BAA6-E95E-574A-AFCC-1C90DED893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D9CBF60-2274-974C-98E4-7FC5EA291B3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1831959-697D-FD4B-8046-FFA56BD2B71F}"/>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8" name="Segnaposto piè di pagina 7">
            <a:extLst>
              <a:ext uri="{FF2B5EF4-FFF2-40B4-BE49-F238E27FC236}">
                <a16:creationId xmlns:a16="http://schemas.microsoft.com/office/drawing/2014/main" id="{431ED896-A8F4-1C4F-98D4-7F027949B82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EAAF355-FF98-8842-A3F5-8C0B4500196F}"/>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953935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997E2B-A769-024F-B8FA-76AB4BC0431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E5A4FA3-F84A-F34D-B53B-0FC66864E403}"/>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4" name="Segnaposto piè di pagina 3">
            <a:extLst>
              <a:ext uri="{FF2B5EF4-FFF2-40B4-BE49-F238E27FC236}">
                <a16:creationId xmlns:a16="http://schemas.microsoft.com/office/drawing/2014/main" id="{03CBC45E-915D-B846-9E1E-3E38DCF3A00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67AC5D6-5FB1-D24D-A80C-7A22D17F7124}"/>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77403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C90412E-BB9F-9041-8EEE-16DAA803D1ED}"/>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3" name="Segnaposto piè di pagina 2">
            <a:extLst>
              <a:ext uri="{FF2B5EF4-FFF2-40B4-BE49-F238E27FC236}">
                <a16:creationId xmlns:a16="http://schemas.microsoft.com/office/drawing/2014/main" id="{19F13B6F-4C36-134F-860F-2665537A244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4D9638D-43B8-A94E-9C7B-D97F5B71CA1F}"/>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107244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3AB741-5EAC-3344-B18B-73BD868EE0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498B0AB-98C5-7E4D-8603-AE171035F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ECB1BB1-CA5B-394F-99B4-A25FC82828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19A6ABB-EEF0-9C4B-A2B2-629D83ABF513}"/>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6" name="Segnaposto piè di pagina 5">
            <a:extLst>
              <a:ext uri="{FF2B5EF4-FFF2-40B4-BE49-F238E27FC236}">
                <a16:creationId xmlns:a16="http://schemas.microsoft.com/office/drawing/2014/main" id="{721117D0-5D20-CE48-BA31-A233CBA1E3D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D65E2EE-5BFD-7741-ADDB-2D0F152681F5}"/>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71508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0AAF30-5841-D14F-A74F-5E03F8D7F1E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93B806D-3563-C445-B90F-FCC72E6B86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BF8A189-9709-5743-AF6D-7B5F586DB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7E4DE6F-2412-CE48-AB2E-111CC8565824}"/>
              </a:ext>
            </a:extLst>
          </p:cNvPr>
          <p:cNvSpPr>
            <a:spLocks noGrp="1"/>
          </p:cNvSpPr>
          <p:nvPr>
            <p:ph type="dt" sz="half" idx="10"/>
          </p:nvPr>
        </p:nvSpPr>
        <p:spPr/>
        <p:txBody>
          <a:bodyPr/>
          <a:lstStyle/>
          <a:p>
            <a:fld id="{4B0B7644-761D-F84B-A47E-9C3A598CBAB8}" type="datetimeFigureOut">
              <a:rPr lang="it-IT" smtClean="0"/>
              <a:t>22/11/21</a:t>
            </a:fld>
            <a:endParaRPr lang="it-IT"/>
          </a:p>
        </p:txBody>
      </p:sp>
      <p:sp>
        <p:nvSpPr>
          <p:cNvPr id="6" name="Segnaposto piè di pagina 5">
            <a:extLst>
              <a:ext uri="{FF2B5EF4-FFF2-40B4-BE49-F238E27FC236}">
                <a16:creationId xmlns:a16="http://schemas.microsoft.com/office/drawing/2014/main" id="{2056634D-2A13-0D4B-B0DB-7C64497276D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BBCC445-C824-4044-872A-6DABBEB7DB8A}"/>
              </a:ext>
            </a:extLst>
          </p:cNvPr>
          <p:cNvSpPr>
            <a:spLocks noGrp="1"/>
          </p:cNvSpPr>
          <p:nvPr>
            <p:ph type="sldNum" sz="quarter" idx="12"/>
          </p:nvPr>
        </p:nvSpPr>
        <p:spPr/>
        <p:txBody>
          <a:bodyPr/>
          <a:lstStyle/>
          <a:p>
            <a:fld id="{4EE73056-03DF-8047-AAEB-DB2A13D835B6}" type="slidenum">
              <a:rPr lang="it-IT" smtClean="0"/>
              <a:t>‹N›</a:t>
            </a:fld>
            <a:endParaRPr lang="it-IT"/>
          </a:p>
        </p:txBody>
      </p:sp>
    </p:spTree>
    <p:extLst>
      <p:ext uri="{BB962C8B-B14F-4D97-AF65-F5344CB8AC3E}">
        <p14:creationId xmlns:p14="http://schemas.microsoft.com/office/powerpoint/2010/main" val="2338918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F544D2F-B4CE-5944-BBFA-D2E33484F3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378D932-4481-4541-9AAA-F61EF3E06B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E1FB9F7-FBDC-4341-96A8-1A6FBD958C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B7644-761D-F84B-A47E-9C3A598CBAB8}" type="datetimeFigureOut">
              <a:rPr lang="it-IT" smtClean="0"/>
              <a:t>22/11/21</a:t>
            </a:fld>
            <a:endParaRPr lang="it-IT"/>
          </a:p>
        </p:txBody>
      </p:sp>
      <p:sp>
        <p:nvSpPr>
          <p:cNvPr id="5" name="Segnaposto piè di pagina 4">
            <a:extLst>
              <a:ext uri="{FF2B5EF4-FFF2-40B4-BE49-F238E27FC236}">
                <a16:creationId xmlns:a16="http://schemas.microsoft.com/office/drawing/2014/main" id="{13C9FB4D-EE72-574E-A1F0-EFD310BB31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84669BB-2CF8-414C-87E4-A853088AEA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73056-03DF-8047-AAEB-DB2A13D835B6}" type="slidenum">
              <a:rPr lang="it-IT" smtClean="0"/>
              <a:t>‹N›</a:t>
            </a:fld>
            <a:endParaRPr lang="it-IT"/>
          </a:p>
        </p:txBody>
      </p:sp>
    </p:spTree>
    <p:extLst>
      <p:ext uri="{BB962C8B-B14F-4D97-AF65-F5344CB8AC3E}">
        <p14:creationId xmlns:p14="http://schemas.microsoft.com/office/powerpoint/2010/main" val="2311384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A426893-BC91-834E-8425-E1412A176C3D}"/>
              </a:ext>
            </a:extLst>
          </p:cNvPr>
          <p:cNvSpPr>
            <a:spLocks noGrp="1"/>
          </p:cNvSpPr>
          <p:nvPr>
            <p:ph type="ctrTitle"/>
          </p:nvPr>
        </p:nvSpPr>
        <p:spPr>
          <a:xfrm>
            <a:off x="1366160" y="1660121"/>
            <a:ext cx="9623404" cy="3305493"/>
          </a:xfrm>
        </p:spPr>
        <p:style>
          <a:lnRef idx="3">
            <a:schemeClr val="lt1"/>
          </a:lnRef>
          <a:fillRef idx="1">
            <a:schemeClr val="accent1"/>
          </a:fillRef>
          <a:effectRef idx="1">
            <a:schemeClr val="accent1"/>
          </a:effectRef>
          <a:fontRef idx="minor">
            <a:schemeClr val="lt1"/>
          </a:fontRef>
        </p:style>
        <p:txBody>
          <a:bodyPr>
            <a:normAutofit/>
          </a:bodyPr>
          <a:lstStyle/>
          <a:p>
            <a:pPr algn="l"/>
            <a:r>
              <a:rPr lang="it-IT" sz="8800" dirty="0"/>
              <a:t>Lo Straniero</a:t>
            </a:r>
          </a:p>
        </p:txBody>
      </p:sp>
      <p:sp>
        <p:nvSpPr>
          <p:cNvPr id="3" name="Sottotitolo 2">
            <a:extLst>
              <a:ext uri="{FF2B5EF4-FFF2-40B4-BE49-F238E27FC236}">
                <a16:creationId xmlns:a16="http://schemas.microsoft.com/office/drawing/2014/main" id="{ADDB2160-1800-5847-A786-C99202A61FBA}"/>
              </a:ext>
            </a:extLst>
          </p:cNvPr>
          <p:cNvSpPr>
            <a:spLocks noGrp="1"/>
          </p:cNvSpPr>
          <p:nvPr>
            <p:ph type="subTitle" idx="1"/>
          </p:nvPr>
        </p:nvSpPr>
        <p:spPr>
          <a:xfrm>
            <a:off x="1366159" y="4965614"/>
            <a:ext cx="9623404" cy="834454"/>
          </a:xfrm>
        </p:spPr>
        <p:txBody>
          <a:bodyPr>
            <a:normAutofit/>
          </a:bodyPr>
          <a:lstStyle/>
          <a:p>
            <a:pPr algn="l"/>
            <a:r>
              <a:rPr lang="it-IT" b="1" dirty="0"/>
              <a:t>Georg </a:t>
            </a:r>
            <a:r>
              <a:rPr lang="it-IT" b="1" dirty="0" err="1"/>
              <a:t>Simmel</a:t>
            </a:r>
            <a:endParaRPr lang="it-IT" b="1" dirty="0"/>
          </a:p>
        </p:txBody>
      </p:sp>
    </p:spTree>
    <p:extLst>
      <p:ext uri="{BB962C8B-B14F-4D97-AF65-F5344CB8AC3E}">
        <p14:creationId xmlns:p14="http://schemas.microsoft.com/office/powerpoint/2010/main" val="13842017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ACD2FC0-A79D-FC49-A6EE-286495201BB7}"/>
              </a:ext>
            </a:extLst>
          </p:cNvPr>
          <p:cNvSpPr>
            <a:spLocks noGrp="1"/>
          </p:cNvSpPr>
          <p:nvPr>
            <p:ph type="title"/>
          </p:nvPr>
        </p:nvSpPr>
        <p:spPr>
          <a:xfrm>
            <a:off x="504967" y="675564"/>
            <a:ext cx="3609833" cy="5204085"/>
          </a:xfrm>
        </p:spPr>
        <p:txBody>
          <a:bodyPr>
            <a:normAutofit/>
          </a:bodyPr>
          <a:lstStyle/>
          <a:p>
            <a:r>
              <a:rPr lang="it-IT" b="1" dirty="0"/>
              <a:t>Straniero in senso negativo</a:t>
            </a:r>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Segnaposto contenuto 2">
            <a:extLst>
              <a:ext uri="{FF2B5EF4-FFF2-40B4-BE49-F238E27FC236}">
                <a16:creationId xmlns:a16="http://schemas.microsoft.com/office/drawing/2014/main" id="{B8E1ED77-F68E-4458-A66F-9BA7A630329F}"/>
              </a:ext>
            </a:extLst>
          </p:cNvPr>
          <p:cNvGraphicFramePr>
            <a:graphicFrameLocks noGrp="1"/>
          </p:cNvGraphicFramePr>
          <p:nvPr>
            <p:ph idx="1"/>
            <p:extLst>
              <p:ext uri="{D42A27DB-BD31-4B8C-83A1-F6EECF244321}">
                <p14:modId xmlns:p14="http://schemas.microsoft.com/office/powerpoint/2010/main" val="9605230"/>
              </p:ext>
            </p:extLst>
          </p:nvPr>
        </p:nvGraphicFramePr>
        <p:xfrm>
          <a:off x="4776730" y="228602"/>
          <a:ext cx="6696124" cy="662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reccia giù 3">
            <a:extLst>
              <a:ext uri="{FF2B5EF4-FFF2-40B4-BE49-F238E27FC236}">
                <a16:creationId xmlns:a16="http://schemas.microsoft.com/office/drawing/2014/main" id="{CB7CAE44-EEAD-EB43-A91C-A5000FBE0DC1}"/>
              </a:ext>
            </a:extLst>
          </p:cNvPr>
          <p:cNvSpPr/>
          <p:nvPr/>
        </p:nvSpPr>
        <p:spPr>
          <a:xfrm flipH="1">
            <a:off x="7687821" y="4229099"/>
            <a:ext cx="627503" cy="600043"/>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2298116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88F993-9601-5F49-B83C-660D6CB6CBCC}"/>
              </a:ext>
            </a:extLst>
          </p:cNvPr>
          <p:cNvSpPr>
            <a:spLocks noGrp="1"/>
          </p:cNvSpPr>
          <p:nvPr>
            <p:ph type="title"/>
          </p:nvPr>
        </p:nvSpPr>
        <p:spPr/>
        <p:txBody>
          <a:bodyPr/>
          <a:lstStyle/>
          <a:p>
            <a:pPr algn="ctr"/>
            <a:r>
              <a:rPr lang="it-IT" b="1" dirty="0">
                <a:solidFill>
                  <a:schemeClr val="accent1">
                    <a:lumMod val="75000"/>
                  </a:schemeClr>
                </a:solidFill>
              </a:rPr>
              <a:t>Rapporti fondati sulla comunanza umana</a:t>
            </a:r>
          </a:p>
        </p:txBody>
      </p:sp>
      <p:graphicFrame>
        <p:nvGraphicFramePr>
          <p:cNvPr id="5" name="Segnaposto contenuto 2">
            <a:extLst>
              <a:ext uri="{FF2B5EF4-FFF2-40B4-BE49-F238E27FC236}">
                <a16:creationId xmlns:a16="http://schemas.microsoft.com/office/drawing/2014/main" id="{3184BA35-3AE0-4BEE-9520-F5996A2AE100}"/>
              </a:ext>
            </a:extLst>
          </p:cNvPr>
          <p:cNvGraphicFramePr>
            <a:graphicFrameLocks noGrp="1"/>
          </p:cNvGraphicFramePr>
          <p:nvPr>
            <p:ph idx="1"/>
            <p:extLst>
              <p:ext uri="{D42A27DB-BD31-4B8C-83A1-F6EECF244321}">
                <p14:modId xmlns:p14="http://schemas.microsoft.com/office/powerpoint/2010/main" val="2376133873"/>
              </p:ext>
            </p:extLst>
          </p:nvPr>
        </p:nvGraphicFramePr>
        <p:xfrm>
          <a:off x="838200" y="1500188"/>
          <a:ext cx="10515600" cy="4676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reccia destra 5">
            <a:extLst>
              <a:ext uri="{FF2B5EF4-FFF2-40B4-BE49-F238E27FC236}">
                <a16:creationId xmlns:a16="http://schemas.microsoft.com/office/drawing/2014/main" id="{AD95CBF5-3DDB-DF46-9790-94E9ACBE4A8B}"/>
              </a:ext>
            </a:extLst>
          </p:cNvPr>
          <p:cNvSpPr/>
          <p:nvPr/>
        </p:nvSpPr>
        <p:spPr>
          <a:xfrm>
            <a:off x="2114551" y="3974490"/>
            <a:ext cx="614362" cy="41433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7" name="Freccia destra 6">
            <a:extLst>
              <a:ext uri="{FF2B5EF4-FFF2-40B4-BE49-F238E27FC236}">
                <a16:creationId xmlns:a16="http://schemas.microsoft.com/office/drawing/2014/main" id="{572D0BAE-276E-FB4F-9F78-9AC0D635ABDC}"/>
              </a:ext>
            </a:extLst>
          </p:cNvPr>
          <p:cNvSpPr/>
          <p:nvPr/>
        </p:nvSpPr>
        <p:spPr>
          <a:xfrm>
            <a:off x="6219827" y="4666518"/>
            <a:ext cx="720235" cy="4714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26360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CBC20966-3D6C-D04D-8B3F-9557484655D7}"/>
              </a:ext>
            </a:extLst>
          </p:cNvPr>
          <p:cNvSpPr>
            <a:spLocks noGrp="1"/>
          </p:cNvSpPr>
          <p:nvPr>
            <p:ph idx="1"/>
          </p:nvPr>
        </p:nvSpPr>
        <p:spPr>
          <a:xfrm>
            <a:off x="1524000" y="1185863"/>
            <a:ext cx="9465564" cy="4614205"/>
          </a:xfrm>
        </p:spPr>
        <p:txBody>
          <a:bodyPr>
            <a:normAutofit lnSpcReduction="10000"/>
          </a:bodyPr>
          <a:lstStyle/>
          <a:p>
            <a:pPr marL="0" indent="0" algn="ctr">
              <a:buNone/>
            </a:pPr>
            <a:r>
              <a:rPr lang="it-IT" sz="3000" dirty="0"/>
              <a:t>Nonostante sia INORGANICAMENTE AGGIUNTO, lo straniero è un membro organico del gruppo e la sua vita unitaria va a condizionarlo.</a:t>
            </a:r>
          </a:p>
          <a:p>
            <a:pPr marL="0" indent="0" algn="ctr">
              <a:buNone/>
            </a:pPr>
            <a:r>
              <a:rPr lang="it-IT" sz="3000" dirty="0"/>
              <a:t>Lo straniero importa nel gruppo delle qualità che non derivano dal gruppo stesso in quanto non ne faceva parte fin dall’inizio.</a:t>
            </a:r>
          </a:p>
          <a:p>
            <a:pPr marL="0" indent="0" algn="ctr">
              <a:buNone/>
            </a:pPr>
            <a:r>
              <a:rPr lang="it-IT" sz="3000" dirty="0"/>
              <a:t>Non sappiamo definire l’unità di questa posizione se non dicendo che essa è composta sia di vicinanza che di lontananza. Unità che caratterizza il rapporto verso lo straniero e lo pervade di una certa estraneità presente in maniera più forse rispetto agli altri rapporti.</a:t>
            </a:r>
          </a:p>
        </p:txBody>
      </p:sp>
    </p:spTree>
    <p:extLst>
      <p:ext uri="{BB962C8B-B14F-4D97-AF65-F5344CB8AC3E}">
        <p14:creationId xmlns:p14="http://schemas.microsoft.com/office/powerpoint/2010/main" val="199625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CFED89C6-5F7B-4E4F-BC5B-E71FFC1A112C}"/>
              </a:ext>
            </a:extLst>
          </p:cNvPr>
          <p:cNvSpPr>
            <a:spLocks noGrp="1"/>
          </p:cNvSpPr>
          <p:nvPr>
            <p:ph idx="1"/>
          </p:nvPr>
        </p:nvSpPr>
        <p:spPr>
          <a:xfrm>
            <a:off x="1524000" y="2399099"/>
            <a:ext cx="9465564" cy="3400969"/>
          </a:xfrm>
        </p:spPr>
        <p:txBody>
          <a:bodyPr>
            <a:normAutofit/>
          </a:bodyPr>
          <a:lstStyle/>
          <a:p>
            <a:pPr marL="0" indent="0" algn="ctr">
              <a:buNone/>
            </a:pPr>
            <a:r>
              <a:rPr lang="it-IT" sz="3000" dirty="0" err="1"/>
              <a:t>Simmel</a:t>
            </a:r>
            <a:r>
              <a:rPr lang="it-IT" sz="3000" dirty="0"/>
              <a:t> si rapporta al concetto dello straniero non come problematica sociale, ma come strumento di studio e di analisi delle strutture sociali. L’autore considera la società come un insieme di relazioni sociali attraverso le quali è possibile conoscere le sembianze della società stessa. Secondo </a:t>
            </a:r>
            <a:r>
              <a:rPr lang="it-IT" sz="3000" dirty="0" err="1"/>
              <a:t>Simmel</a:t>
            </a:r>
            <a:r>
              <a:rPr lang="it-IT" sz="3000" dirty="0"/>
              <a:t> l’oggettività dello straniero costituisce una peculiarità fondamentale di una società.</a:t>
            </a:r>
          </a:p>
        </p:txBody>
      </p:sp>
    </p:spTree>
    <p:extLst>
      <p:ext uri="{BB962C8B-B14F-4D97-AF65-F5344CB8AC3E}">
        <p14:creationId xmlns:p14="http://schemas.microsoft.com/office/powerpoint/2010/main" val="2609274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3" name="Freeform: Shape 12">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187F5C8B-4B11-4F77-ADC6-06899567A975}"/>
              </a:ext>
            </a:extLst>
          </p:cNvPr>
          <p:cNvGraphicFramePr>
            <a:graphicFrameLocks noGrp="1"/>
          </p:cNvGraphicFramePr>
          <p:nvPr>
            <p:ph idx="1"/>
            <p:extLst>
              <p:ext uri="{D42A27DB-BD31-4B8C-83A1-F6EECF244321}">
                <p14:modId xmlns:p14="http://schemas.microsoft.com/office/powerpoint/2010/main" val="1433982095"/>
              </p:ext>
            </p:extLst>
          </p:nvPr>
        </p:nvGraphicFramePr>
        <p:xfrm>
          <a:off x="838200" y="471488"/>
          <a:ext cx="10591800" cy="5705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131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alpha val="35000"/>
          </a:schemeClr>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1" name="Rectangle 4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3" name="Rectangle 4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20966EC-B62E-4341-8A71-CA8DEE1099D6}"/>
              </a:ext>
            </a:extLst>
          </p:cNvPr>
          <p:cNvSpPr>
            <a:spLocks noGrp="1"/>
          </p:cNvSpPr>
          <p:nvPr>
            <p:ph type="title"/>
          </p:nvPr>
        </p:nvSpPr>
        <p:spPr>
          <a:xfrm>
            <a:off x="504967" y="675564"/>
            <a:ext cx="3609833" cy="5204085"/>
          </a:xfrm>
          <a:ln>
            <a:solidFill>
              <a:schemeClr val="accent1"/>
            </a:solidFill>
          </a:ln>
        </p:spPr>
        <p:txBody>
          <a:bodyPr>
            <a:normAutofit/>
          </a:bodyPr>
          <a:lstStyle/>
          <a:p>
            <a:r>
              <a:rPr lang="it-IT" b="1" dirty="0"/>
              <a:t>Lo straniero</a:t>
            </a:r>
          </a:p>
        </p:txBody>
      </p:sp>
      <p:cxnSp>
        <p:nvCxnSpPr>
          <p:cNvPr id="47" name="Straight Connector 4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7" name="Segnaposto contenuto 2">
            <a:extLst>
              <a:ext uri="{FF2B5EF4-FFF2-40B4-BE49-F238E27FC236}">
                <a16:creationId xmlns:a16="http://schemas.microsoft.com/office/drawing/2014/main" id="{FC7A75FA-962E-460B-8683-2E69B2F9A952}"/>
              </a:ext>
            </a:extLst>
          </p:cNvPr>
          <p:cNvGraphicFramePr>
            <a:graphicFrameLocks noGrp="1"/>
          </p:cNvGraphicFramePr>
          <p:nvPr>
            <p:ph idx="1"/>
            <p:extLst>
              <p:ext uri="{D42A27DB-BD31-4B8C-83A1-F6EECF244321}">
                <p14:modId xmlns:p14="http://schemas.microsoft.com/office/powerpoint/2010/main" val="3629359024"/>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885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7CAEBC3-2033-6F48-AEC7-02F0CA97AA2C}"/>
              </a:ext>
            </a:extLst>
          </p:cNvPr>
          <p:cNvSpPr>
            <a:spLocks noGrp="1"/>
          </p:cNvSpPr>
          <p:nvPr>
            <p:ph idx="1"/>
          </p:nvPr>
        </p:nvSpPr>
        <p:spPr>
          <a:xfrm>
            <a:off x="1524001" y="1726610"/>
            <a:ext cx="9465564" cy="3400969"/>
          </a:xfrm>
        </p:spPr>
        <p:txBody>
          <a:bodyPr>
            <a:normAutofit fontScale="70000" lnSpcReduction="20000"/>
          </a:bodyPr>
          <a:lstStyle/>
          <a:p>
            <a:pPr marL="0" indent="0" algn="ctr">
              <a:buNone/>
            </a:pPr>
            <a:r>
              <a:rPr lang="it-IT" sz="4000" dirty="0"/>
              <a:t>L’essenza dello straniero è una forma specifica di relazione sociale contraddistinta dall’unità di vicinanza e lontananza, cioè un’unità dell’erranza e della fissazione in uno spazio. Egli non è estraneo alla società            </a:t>
            </a:r>
          </a:p>
          <a:p>
            <a:pPr marL="0" indent="0" algn="ctr">
              <a:buNone/>
            </a:pPr>
            <a:endParaRPr lang="it-IT" sz="4000" dirty="0"/>
          </a:p>
          <a:p>
            <a:pPr marL="0" indent="0" algn="ctr">
              <a:buNone/>
            </a:pPr>
            <a:endParaRPr lang="it-IT" sz="4000" dirty="0"/>
          </a:p>
          <a:p>
            <a:pPr marL="0" indent="0" algn="ctr">
              <a:buNone/>
            </a:pPr>
            <a:r>
              <a:rPr lang="it-IT" sz="4000" dirty="0"/>
              <a:t>È un elemento del gruppo e la cui posizione di membro implica contemporaneamente un di fuori e un di fronte (confronto). Essere straniero determina una relazione del tutto positiva</a:t>
            </a:r>
          </a:p>
          <a:p>
            <a:endParaRPr lang="it-IT" sz="2400" dirty="0"/>
          </a:p>
        </p:txBody>
      </p:sp>
      <p:sp>
        <p:nvSpPr>
          <p:cNvPr id="6" name="Freccia giù 5">
            <a:extLst>
              <a:ext uri="{FF2B5EF4-FFF2-40B4-BE49-F238E27FC236}">
                <a16:creationId xmlns:a16="http://schemas.microsoft.com/office/drawing/2014/main" id="{65F7C861-F307-D84C-A74E-50F8B009FC3A}"/>
              </a:ext>
            </a:extLst>
          </p:cNvPr>
          <p:cNvSpPr/>
          <p:nvPr/>
        </p:nvSpPr>
        <p:spPr>
          <a:xfrm>
            <a:off x="5943600" y="3057525"/>
            <a:ext cx="585788" cy="714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97937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B5A4C50-FFCD-9C4F-8C24-896FDFFE6EAF}"/>
              </a:ext>
            </a:extLst>
          </p:cNvPr>
          <p:cNvSpPr>
            <a:spLocks noGrp="1"/>
          </p:cNvSpPr>
          <p:nvPr>
            <p:ph type="title"/>
          </p:nvPr>
        </p:nvSpPr>
        <p:spPr>
          <a:xfrm>
            <a:off x="504967" y="675564"/>
            <a:ext cx="3609833" cy="5204085"/>
          </a:xfrm>
        </p:spPr>
        <p:txBody>
          <a:bodyPr>
            <a:normAutofit/>
          </a:bodyPr>
          <a:lstStyle/>
          <a:p>
            <a:r>
              <a:rPr lang="it-IT" b="1" dirty="0"/>
              <a:t>Straniero nella storia dell’economia</a:t>
            </a:r>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8" name="Segnaposto contenuto 2">
            <a:extLst>
              <a:ext uri="{FF2B5EF4-FFF2-40B4-BE49-F238E27FC236}">
                <a16:creationId xmlns:a16="http://schemas.microsoft.com/office/drawing/2014/main" id="{2B72CD00-D5C5-4BA1-87DA-1A75C7CB3646}"/>
              </a:ext>
            </a:extLst>
          </p:cNvPr>
          <p:cNvGraphicFramePr>
            <a:graphicFrameLocks noGrp="1"/>
          </p:cNvGraphicFramePr>
          <p:nvPr>
            <p:ph idx="1"/>
            <p:extLst>
              <p:ext uri="{D42A27DB-BD31-4B8C-83A1-F6EECF244321}">
                <p14:modId xmlns:p14="http://schemas.microsoft.com/office/powerpoint/2010/main" val="3541489149"/>
              </p:ext>
            </p:extLst>
          </p:nvPr>
        </p:nvGraphicFramePr>
        <p:xfrm>
          <a:off x="4776730" y="542938"/>
          <a:ext cx="6589260" cy="5857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reccia destra 7">
            <a:extLst>
              <a:ext uri="{FF2B5EF4-FFF2-40B4-BE49-F238E27FC236}">
                <a16:creationId xmlns:a16="http://schemas.microsoft.com/office/drawing/2014/main" id="{1BA6B9A0-F7BA-AB4D-905C-FB9240D5A8DC}"/>
              </a:ext>
            </a:extLst>
          </p:cNvPr>
          <p:cNvSpPr/>
          <p:nvPr/>
        </p:nvSpPr>
        <p:spPr>
          <a:xfrm>
            <a:off x="9314559" y="4929188"/>
            <a:ext cx="542913" cy="200025"/>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146438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E373F4E-EFF1-E343-B3B6-3E993A475159}"/>
              </a:ext>
            </a:extLst>
          </p:cNvPr>
          <p:cNvSpPr>
            <a:spLocks noGrp="1"/>
          </p:cNvSpPr>
          <p:nvPr>
            <p:ph type="title"/>
          </p:nvPr>
        </p:nvSpPr>
        <p:spPr>
          <a:xfrm>
            <a:off x="1523984" y="1054121"/>
            <a:ext cx="9465131" cy="1184111"/>
          </a:xfr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a:noAutofit/>
          </a:bodyPr>
          <a:lstStyle/>
          <a:p>
            <a:pPr algn="ctr"/>
            <a:br>
              <a:rPr lang="it-IT" sz="4000" dirty="0"/>
            </a:br>
            <a:r>
              <a:rPr lang="it-IT" sz="4000" b="1" dirty="0">
                <a:latin typeface="+mj-lt"/>
              </a:rPr>
              <a:t>Oggettività dello Straniero </a:t>
            </a:r>
            <a:br>
              <a:rPr lang="it-IT" sz="4000" dirty="0">
                <a:effectLst/>
              </a:rPr>
            </a:br>
            <a:endParaRPr lang="it-IT" sz="4000" dirty="0"/>
          </a:p>
        </p:txBody>
      </p:sp>
      <p:sp>
        <p:nvSpPr>
          <p:cNvPr id="3" name="Segnaposto contenuto 2">
            <a:extLst>
              <a:ext uri="{FF2B5EF4-FFF2-40B4-BE49-F238E27FC236}">
                <a16:creationId xmlns:a16="http://schemas.microsoft.com/office/drawing/2014/main" id="{771FFBA6-A2D9-8043-AF80-79E55B198815}"/>
              </a:ext>
            </a:extLst>
          </p:cNvPr>
          <p:cNvSpPr>
            <a:spLocks noGrp="1"/>
          </p:cNvSpPr>
          <p:nvPr>
            <p:ph idx="1"/>
          </p:nvPr>
        </p:nvSpPr>
        <p:spPr>
          <a:xfrm>
            <a:off x="1524000" y="2399099"/>
            <a:ext cx="9465564" cy="3400969"/>
          </a:xfrm>
        </p:spPr>
        <p:txBody>
          <a:bodyPr>
            <a:noAutofit/>
          </a:bodyPr>
          <a:lstStyle/>
          <a:p>
            <a:pPr marL="0" indent="0" algn="ctr">
              <a:buNone/>
            </a:pPr>
            <a:r>
              <a:rPr lang="it-IT" sz="3000" dirty="0"/>
              <a:t>Lo straniero non è radicato nelle tendenze del gruppo e così si trova davanti ad esso con un l’atteggiamento dell’OGGETTIVITÀ.  </a:t>
            </a:r>
          </a:p>
          <a:p>
            <a:pPr marL="0" indent="0" algn="ctr">
              <a:buNone/>
            </a:pPr>
            <a:endParaRPr lang="it-IT" sz="3000" dirty="0"/>
          </a:p>
          <a:p>
            <a:pPr marL="0" indent="0" algn="ctr">
              <a:buNone/>
            </a:pPr>
            <a:endParaRPr lang="it-IT" sz="3000" dirty="0"/>
          </a:p>
          <a:p>
            <a:pPr marL="0" indent="0" algn="ctr">
              <a:buNone/>
            </a:pPr>
            <a:r>
              <a:rPr lang="it-IT" sz="3000" dirty="0"/>
              <a:t>NON implica passività Ma una struttura di indifferenza e             coinvolgimento.     </a:t>
            </a:r>
          </a:p>
        </p:txBody>
      </p:sp>
      <p:sp>
        <p:nvSpPr>
          <p:cNvPr id="4" name="Freccia giù 3">
            <a:extLst>
              <a:ext uri="{FF2B5EF4-FFF2-40B4-BE49-F238E27FC236}">
                <a16:creationId xmlns:a16="http://schemas.microsoft.com/office/drawing/2014/main" id="{A6216C25-9D0A-944C-A46A-E16FC35E874B}"/>
              </a:ext>
            </a:extLst>
          </p:cNvPr>
          <p:cNvSpPr/>
          <p:nvPr/>
        </p:nvSpPr>
        <p:spPr>
          <a:xfrm flipH="1">
            <a:off x="5710720" y="3745791"/>
            <a:ext cx="770252" cy="11287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62679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5A4C50-FFCD-9C4F-8C24-896FDFFE6EAF}"/>
              </a:ext>
            </a:extLst>
          </p:cNvPr>
          <p:cNvSpPr>
            <a:spLocks noGrp="1"/>
          </p:cNvSpPr>
          <p:nvPr>
            <p:ph type="title"/>
          </p:nvPr>
        </p:nvSpPr>
        <p:spPr/>
        <p:txBody>
          <a:bodyPr>
            <a:normAutofit/>
          </a:bodyPr>
          <a:lstStyle/>
          <a:p>
            <a:pPr algn="ctr"/>
            <a:r>
              <a:rPr lang="it-IT" sz="4600" b="1" dirty="0">
                <a:solidFill>
                  <a:schemeClr val="accent1">
                    <a:lumMod val="75000"/>
                  </a:schemeClr>
                </a:solidFill>
              </a:rPr>
              <a:t>Posizioni dominanti dello Straniero</a:t>
            </a:r>
          </a:p>
        </p:txBody>
      </p:sp>
      <p:graphicFrame>
        <p:nvGraphicFramePr>
          <p:cNvPr id="5" name="Segnaposto contenuto 2">
            <a:extLst>
              <a:ext uri="{FF2B5EF4-FFF2-40B4-BE49-F238E27FC236}">
                <a16:creationId xmlns:a16="http://schemas.microsoft.com/office/drawing/2014/main" id="{282D3E11-5649-4F3B-A350-6F4BD560A255}"/>
              </a:ext>
            </a:extLst>
          </p:cNvPr>
          <p:cNvGraphicFramePr>
            <a:graphicFrameLocks noGrp="1"/>
          </p:cNvGraphicFramePr>
          <p:nvPr>
            <p:ph idx="1"/>
            <p:extLst>
              <p:ext uri="{D42A27DB-BD31-4B8C-83A1-F6EECF244321}">
                <p14:modId xmlns:p14="http://schemas.microsoft.com/office/powerpoint/2010/main" val="3722825989"/>
              </p:ext>
            </p:extLst>
          </p:nvPr>
        </p:nvGraphicFramePr>
        <p:xfrm>
          <a:off x="838200" y="1314450"/>
          <a:ext cx="10515600" cy="4862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reccia destra 3">
            <a:extLst>
              <a:ext uri="{FF2B5EF4-FFF2-40B4-BE49-F238E27FC236}">
                <a16:creationId xmlns:a16="http://schemas.microsoft.com/office/drawing/2014/main" id="{C39E6726-837A-604D-A4E6-88B13ECBD1C5}"/>
              </a:ext>
            </a:extLst>
          </p:cNvPr>
          <p:cNvSpPr/>
          <p:nvPr/>
        </p:nvSpPr>
        <p:spPr>
          <a:xfrm>
            <a:off x="7315201" y="3517106"/>
            <a:ext cx="671512" cy="45720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7" name="Freccia destra 6">
            <a:extLst>
              <a:ext uri="{FF2B5EF4-FFF2-40B4-BE49-F238E27FC236}">
                <a16:creationId xmlns:a16="http://schemas.microsoft.com/office/drawing/2014/main" id="{2263FD00-4EAE-3844-93B0-CF1BA5730244}"/>
              </a:ext>
            </a:extLst>
          </p:cNvPr>
          <p:cNvSpPr/>
          <p:nvPr/>
        </p:nvSpPr>
        <p:spPr>
          <a:xfrm flipV="1">
            <a:off x="6096000" y="4972049"/>
            <a:ext cx="862013" cy="47148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392838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B5A4C50-FFCD-9C4F-8C24-896FDFFE6EAF}"/>
              </a:ext>
            </a:extLst>
          </p:cNvPr>
          <p:cNvSpPr>
            <a:spLocks noGrp="1"/>
          </p:cNvSpPr>
          <p:nvPr>
            <p:ph type="title"/>
          </p:nvPr>
        </p:nvSpPr>
        <p:spPr>
          <a:xfrm>
            <a:off x="504967" y="675564"/>
            <a:ext cx="3609833" cy="5204085"/>
          </a:xfrm>
        </p:spPr>
        <p:txBody>
          <a:bodyPr>
            <a:normAutofit/>
          </a:bodyPr>
          <a:lstStyle/>
          <a:p>
            <a:r>
              <a:rPr lang="it-IT" b="1" dirty="0"/>
              <a:t>Oggettività come libertà </a:t>
            </a:r>
            <a:endParaRPr lang="it-IT" dirty="0"/>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Segnaposto contenuto 2">
            <a:extLst>
              <a:ext uri="{FF2B5EF4-FFF2-40B4-BE49-F238E27FC236}">
                <a16:creationId xmlns:a16="http://schemas.microsoft.com/office/drawing/2014/main" id="{7FE1F42D-AE6F-4EC0-B005-533EF2F2DFB8}"/>
              </a:ext>
            </a:extLst>
          </p:cNvPr>
          <p:cNvGraphicFramePr>
            <a:graphicFrameLocks noGrp="1"/>
          </p:cNvGraphicFramePr>
          <p:nvPr>
            <p:ph idx="1"/>
            <p:extLst>
              <p:ext uri="{D42A27DB-BD31-4B8C-83A1-F6EECF244321}">
                <p14:modId xmlns:p14="http://schemas.microsoft.com/office/powerpoint/2010/main" val="209369783"/>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reccia destra 5">
            <a:extLst>
              <a:ext uri="{FF2B5EF4-FFF2-40B4-BE49-F238E27FC236}">
                <a16:creationId xmlns:a16="http://schemas.microsoft.com/office/drawing/2014/main" id="{AB53243D-B23D-1843-BFB9-D905E183ECB5}"/>
              </a:ext>
            </a:extLst>
          </p:cNvPr>
          <p:cNvSpPr/>
          <p:nvPr/>
        </p:nvSpPr>
        <p:spPr>
          <a:xfrm>
            <a:off x="7915275" y="2877556"/>
            <a:ext cx="628650" cy="40005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355234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5B75059-DBC6-4846-BDBC-F079D443F283}"/>
              </a:ext>
            </a:extLst>
          </p:cNvPr>
          <p:cNvSpPr>
            <a:spLocks noGrp="1"/>
          </p:cNvSpPr>
          <p:nvPr>
            <p:ph type="title"/>
          </p:nvPr>
        </p:nvSpPr>
        <p:spPr>
          <a:xfrm>
            <a:off x="1523984" y="1054121"/>
            <a:ext cx="9465131" cy="946129"/>
          </a:xfrm>
          <a:solidFill>
            <a:schemeClr val="accent1">
              <a:lumMod val="40000"/>
              <a:lumOff val="60000"/>
            </a:schemeClr>
          </a:solidFill>
          <a:ln>
            <a:solidFill>
              <a:schemeClr val="accent1">
                <a:lumMod val="40000"/>
                <a:lumOff val="60000"/>
              </a:schemeClr>
            </a:solidFill>
          </a:ln>
        </p:spPr>
        <p:txBody>
          <a:bodyPr>
            <a:normAutofit/>
          </a:bodyPr>
          <a:lstStyle/>
          <a:p>
            <a:pPr algn="ctr"/>
            <a:r>
              <a:rPr lang="it-IT" b="1" dirty="0"/>
              <a:t>Rapporto con lo straniero</a:t>
            </a:r>
          </a:p>
        </p:txBody>
      </p:sp>
      <p:sp>
        <p:nvSpPr>
          <p:cNvPr id="3" name="Segnaposto contenuto 2">
            <a:extLst>
              <a:ext uri="{FF2B5EF4-FFF2-40B4-BE49-F238E27FC236}">
                <a16:creationId xmlns:a16="http://schemas.microsoft.com/office/drawing/2014/main" id="{0EC42AB9-777F-9D44-8B22-8253FCA8B688}"/>
              </a:ext>
            </a:extLst>
          </p:cNvPr>
          <p:cNvSpPr>
            <a:spLocks noGrp="1"/>
          </p:cNvSpPr>
          <p:nvPr>
            <p:ph idx="1"/>
          </p:nvPr>
        </p:nvSpPr>
        <p:spPr>
          <a:xfrm>
            <a:off x="1524000" y="2162831"/>
            <a:ext cx="9465564" cy="3637237"/>
          </a:xfrm>
        </p:spPr>
        <p:txBody>
          <a:bodyPr>
            <a:normAutofit fontScale="92500"/>
          </a:bodyPr>
          <a:lstStyle/>
          <a:p>
            <a:pPr marL="0" indent="0" algn="ctr">
              <a:buNone/>
            </a:pPr>
            <a:r>
              <a:rPr lang="it-IT" dirty="0"/>
              <a:t>Il carattere dell’OGGETTIVITÀ acquista un lato pratico nel carattere più astratto del rapporto VERSO lo straniero, cioè nel fatto che con lo straniero si hanno in comune solo qualità̀ più generali, solo i caratteri generali dell’essere umano.</a:t>
            </a:r>
          </a:p>
          <a:p>
            <a:pPr marL="0" indent="0" algn="ctr">
              <a:buNone/>
            </a:pPr>
            <a:endParaRPr lang="it-IT" dirty="0"/>
          </a:p>
          <a:p>
            <a:pPr marL="0" indent="0" algn="ctr">
              <a:buNone/>
            </a:pPr>
            <a:r>
              <a:rPr lang="it-IT" dirty="0"/>
              <a:t>Si ripresenta l’unitarietà di vicinanza e di lontananza     </a:t>
            </a:r>
          </a:p>
          <a:p>
            <a:pPr marL="0" indent="0" algn="ctr">
              <a:buNone/>
            </a:pPr>
            <a:r>
              <a:rPr lang="it-IT" dirty="0"/>
              <a:t> </a:t>
            </a:r>
          </a:p>
          <a:p>
            <a:pPr marL="0" indent="0" algn="ctr">
              <a:buNone/>
            </a:pPr>
            <a:r>
              <a:rPr lang="it-IT" dirty="0"/>
              <a:t>vicino perché “eguale a noi” e lontano perché “non è uno di noi” </a:t>
            </a:r>
          </a:p>
          <a:p>
            <a:pPr marL="0" indent="0">
              <a:buNone/>
            </a:pPr>
            <a:endParaRPr lang="it-IT" sz="2400" dirty="0"/>
          </a:p>
        </p:txBody>
      </p:sp>
      <p:sp>
        <p:nvSpPr>
          <p:cNvPr id="4" name="Freccia giù 3">
            <a:extLst>
              <a:ext uri="{FF2B5EF4-FFF2-40B4-BE49-F238E27FC236}">
                <a16:creationId xmlns:a16="http://schemas.microsoft.com/office/drawing/2014/main" id="{FAC731D0-BDB8-2F41-AC0E-BA4D710B0C1F}"/>
              </a:ext>
            </a:extLst>
          </p:cNvPr>
          <p:cNvSpPr/>
          <p:nvPr/>
        </p:nvSpPr>
        <p:spPr>
          <a:xfrm>
            <a:off x="5775330" y="4629151"/>
            <a:ext cx="641031" cy="5572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80816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61B318-900C-4D49-BECE-9E127BDBF152}"/>
              </a:ext>
            </a:extLst>
          </p:cNvPr>
          <p:cNvSpPr>
            <a:spLocks noGrp="1"/>
          </p:cNvSpPr>
          <p:nvPr>
            <p:ph type="title"/>
          </p:nvPr>
        </p:nvSpPr>
        <p:spPr>
          <a:xfrm>
            <a:off x="838200" y="176823"/>
            <a:ext cx="10515600" cy="1325563"/>
          </a:xfrm>
          <a:solidFill>
            <a:schemeClr val="accent1">
              <a:lumMod val="40000"/>
              <a:lumOff val="60000"/>
            </a:schemeClr>
          </a:solidFill>
          <a:ln>
            <a:solidFill>
              <a:schemeClr val="accent1">
                <a:lumMod val="60000"/>
                <a:lumOff val="40000"/>
              </a:schemeClr>
            </a:solidFill>
          </a:ln>
        </p:spPr>
        <p:txBody>
          <a:bodyPr/>
          <a:lstStyle/>
          <a:p>
            <a:pPr algn="ctr"/>
            <a:r>
              <a:rPr lang="it-IT" b="1" dirty="0"/>
              <a:t>Estraneità nelle relazioni intime</a:t>
            </a:r>
          </a:p>
        </p:txBody>
      </p:sp>
      <p:sp>
        <p:nvSpPr>
          <p:cNvPr id="3" name="Segnaposto contenuto 2">
            <a:extLst>
              <a:ext uri="{FF2B5EF4-FFF2-40B4-BE49-F238E27FC236}">
                <a16:creationId xmlns:a16="http://schemas.microsoft.com/office/drawing/2014/main" id="{93A46376-25EB-3B42-8BF8-F67F3D679F2A}"/>
              </a:ext>
            </a:extLst>
          </p:cNvPr>
          <p:cNvSpPr>
            <a:spLocks noGrp="1"/>
          </p:cNvSpPr>
          <p:nvPr>
            <p:ph idx="1"/>
          </p:nvPr>
        </p:nvSpPr>
        <p:spPr>
          <a:xfrm>
            <a:off x="561975" y="5095345"/>
            <a:ext cx="10791825" cy="1039549"/>
          </a:xfrm>
        </p:spPr>
        <p:txBody>
          <a:bodyPr>
            <a:normAutofit fontScale="47500" lnSpcReduction="20000"/>
          </a:bodyPr>
          <a:lstStyle/>
          <a:p>
            <a:pPr marL="0" indent="0">
              <a:buNone/>
            </a:pPr>
            <a:endParaRPr lang="it-IT" dirty="0"/>
          </a:p>
          <a:p>
            <a:pPr marL="0" indent="0" algn="ctr">
              <a:buNone/>
            </a:pPr>
            <a:r>
              <a:rPr lang="it-IT" sz="5500" dirty="0"/>
              <a:t>Una certa estraneità è presente in ogni rapporto perché ciò che è comune a due non è mai comune solo a loro  e vi sono tante possibilità di uguaglianza</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graphicFrame>
        <p:nvGraphicFramePr>
          <p:cNvPr id="4" name="Diagramma 3">
            <a:extLst>
              <a:ext uri="{FF2B5EF4-FFF2-40B4-BE49-F238E27FC236}">
                <a16:creationId xmlns:a16="http://schemas.microsoft.com/office/drawing/2014/main" id="{8DF9E0F8-BA87-3044-8181-83D32FFE0D8D}"/>
              </a:ext>
            </a:extLst>
          </p:cNvPr>
          <p:cNvGraphicFramePr/>
          <p:nvPr>
            <p:extLst>
              <p:ext uri="{D42A27DB-BD31-4B8C-83A1-F6EECF244321}">
                <p14:modId xmlns:p14="http://schemas.microsoft.com/office/powerpoint/2010/main" val="2353092394"/>
              </p:ext>
            </p:extLst>
          </p:nvPr>
        </p:nvGraphicFramePr>
        <p:xfrm>
          <a:off x="1616868" y="1490663"/>
          <a:ext cx="9329737"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53314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868</Words>
  <Application>Microsoft Macintosh PowerPoint</Application>
  <PresentationFormat>Widescreen</PresentationFormat>
  <Paragraphs>60</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Lo Straniero</vt:lpstr>
      <vt:lpstr>Lo straniero</vt:lpstr>
      <vt:lpstr>Presentazione standard di PowerPoint</vt:lpstr>
      <vt:lpstr>Straniero nella storia dell’economia</vt:lpstr>
      <vt:lpstr> Oggettività dello Straniero  </vt:lpstr>
      <vt:lpstr>Posizioni dominanti dello Straniero</vt:lpstr>
      <vt:lpstr>Oggettività come libertà </vt:lpstr>
      <vt:lpstr>Rapporto con lo straniero</vt:lpstr>
      <vt:lpstr>Estraneità nelle relazioni intime</vt:lpstr>
      <vt:lpstr>Straniero in senso negativo</vt:lpstr>
      <vt:lpstr>Rapporti fondati sulla comunanza umana</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straniero</dc:title>
  <dc:creator>Anastasia Bortone</dc:creator>
  <cp:lastModifiedBy>Anastasia Bortone</cp:lastModifiedBy>
  <cp:revision>39</cp:revision>
  <dcterms:created xsi:type="dcterms:W3CDTF">2021-11-20T15:19:11Z</dcterms:created>
  <dcterms:modified xsi:type="dcterms:W3CDTF">2021-11-22T15:05:32Z</dcterms:modified>
</cp:coreProperties>
</file>