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87" autoAdjust="0"/>
    <p:restoredTop sz="94652" autoAdjust="0"/>
  </p:normalViewPr>
  <p:slideViewPr>
    <p:cSldViewPr>
      <p:cViewPr varScale="1">
        <p:scale>
          <a:sx n="66" d="100"/>
          <a:sy n="66" d="100"/>
        </p:scale>
        <p:origin x="200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C0EC3A2-8CB9-BFAA-0C4B-BAE6FBE78044}"/>
              </a:ext>
            </a:extLst>
          </p:cNvPr>
          <p:cNvSpPr/>
          <p:nvPr/>
        </p:nvSpPr>
        <p:spPr>
          <a:xfrm>
            <a:off x="9728200" y="8153400"/>
            <a:ext cx="5791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4A2E48-DA60-823D-5DF8-1EA424D00071}"/>
              </a:ext>
            </a:extLst>
          </p:cNvPr>
          <p:cNvSpPr txBox="1"/>
          <p:nvPr/>
        </p:nvSpPr>
        <p:spPr>
          <a:xfrm>
            <a:off x="9897348" y="3971835"/>
            <a:ext cx="5622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3600" b="1" dirty="0">
                <a:latin typeface="Helvetica" pitchFamily="2" charset="0"/>
              </a:rPr>
              <a:t>Introduzione alla ricerca </a:t>
            </a:r>
          </a:p>
          <a:p>
            <a:pPr algn="r"/>
            <a:r>
              <a:rPr lang="it-IT" sz="3600" b="1" dirty="0">
                <a:latin typeface="Helvetica" pitchFamily="2" charset="0"/>
              </a:rPr>
              <a:t>sociale e di mercato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6F0663-9D1F-3A5A-ABED-2481808E6BFC}"/>
              </a:ext>
            </a:extLst>
          </p:cNvPr>
          <p:cNvSpPr txBox="1"/>
          <p:nvPr/>
        </p:nvSpPr>
        <p:spPr>
          <a:xfrm>
            <a:off x="11569766" y="5208124"/>
            <a:ext cx="3945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3000" dirty="0">
                <a:latin typeface="Helvetica" pitchFamily="2" charset="0"/>
              </a:rPr>
              <a:t>Prof. Nico Bortoletto</a:t>
            </a:r>
          </a:p>
          <a:p>
            <a:pPr algn="r"/>
            <a:r>
              <a:rPr lang="it-IT" sz="3000" dirty="0">
                <a:latin typeface="Helvetica" pitchFamily="2" charset="0"/>
              </a:rPr>
              <a:t>Dott.ssa Greta Spineti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D7631C3-5C88-F859-8EA3-CF32459EB0A0}"/>
              </a:ext>
            </a:extLst>
          </p:cNvPr>
          <p:cNvSpPr/>
          <p:nvPr/>
        </p:nvSpPr>
        <p:spPr>
          <a:xfrm>
            <a:off x="431800" y="1371600"/>
            <a:ext cx="518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C91953-4044-30EB-0A45-8A14DFD48D01}"/>
              </a:ext>
            </a:extLst>
          </p:cNvPr>
          <p:cNvSpPr txBox="1"/>
          <p:nvPr/>
        </p:nvSpPr>
        <p:spPr>
          <a:xfrm>
            <a:off x="736600" y="533400"/>
            <a:ext cx="15087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latin typeface="Helvetica" pitchFamily="2" charset="0"/>
              </a:rPr>
              <a:t>Esercitazione</a:t>
            </a:r>
          </a:p>
          <a:p>
            <a:r>
              <a:rPr lang="it-IT" sz="5000" b="1" i="0" dirty="0">
                <a:solidFill>
                  <a:srgbClr val="064DAA"/>
                </a:solidFill>
                <a:effectLst/>
                <a:latin typeface="Helvetica" pitchFamily="2" charset="0"/>
              </a:rPr>
              <a:t>Dal senso comune alla ricerca scientifica</a:t>
            </a:r>
            <a:endParaRPr lang="it-IT" sz="5000" b="1" dirty="0">
              <a:solidFill>
                <a:srgbClr val="064DAA"/>
              </a:solidFill>
              <a:latin typeface="Helvetica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0AA6ADB-8222-1109-4427-1AA8807BB8CE}"/>
              </a:ext>
            </a:extLst>
          </p:cNvPr>
          <p:cNvSpPr txBox="1"/>
          <p:nvPr/>
        </p:nvSpPr>
        <p:spPr>
          <a:xfrm>
            <a:off x="736600" y="2590800"/>
            <a:ext cx="15087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i="0" dirty="0">
                <a:effectLst/>
                <a:latin typeface="Helvetica" pitchFamily="2" charset="0"/>
              </a:rPr>
              <a:t>Scegli </a:t>
            </a:r>
            <a:r>
              <a:rPr lang="it-IT" sz="3600" b="1" i="0" dirty="0">
                <a:effectLst/>
                <a:latin typeface="Helvetica" pitchFamily="2" charset="0"/>
              </a:rPr>
              <a:t>UN</a:t>
            </a:r>
            <a:r>
              <a:rPr lang="it-IT" sz="3600" i="0" dirty="0">
                <a:effectLst/>
                <a:latin typeface="Helvetica" pitchFamily="2" charset="0"/>
              </a:rPr>
              <a:t> </a:t>
            </a:r>
            <a:r>
              <a:rPr lang="it-IT" sz="3600" i="1" dirty="0">
                <a:effectLst/>
                <a:latin typeface="Helvetica" pitchFamily="2" charset="0"/>
              </a:rPr>
              <a:t>fenomeno sociale </a:t>
            </a:r>
            <a:r>
              <a:rPr lang="it-IT" sz="3600" i="0" dirty="0">
                <a:effectLst/>
                <a:latin typeface="Helvetica" pitchFamily="2" charset="0"/>
              </a:rPr>
              <a:t>quotidiano (es. uso social tra i giovani; criminalità nelle città; famiglie “allargate”; solitudine tra gli anziani; lavoro da remoto, …) e indica:</a:t>
            </a:r>
          </a:p>
          <a:p>
            <a:pPr algn="just"/>
            <a:endParaRPr lang="it-IT" sz="3600" i="0" dirty="0">
              <a:effectLst/>
              <a:latin typeface="Helvetica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3600" dirty="0">
                <a:latin typeface="Helvetica" pitchFamily="2" charset="0"/>
              </a:rPr>
              <a:t>Cosa direbbe il senso comune a riguardo? (1–2 stereotipi)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3600" dirty="0">
                <a:latin typeface="Helvetica" pitchFamily="2" charset="0"/>
              </a:rPr>
              <a:t>Qual è il rischio di generalizzazione indebita? (es. da esperienza personale)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3600" dirty="0">
                <a:latin typeface="Helvetica" pitchFamily="2" charset="0"/>
              </a:rPr>
              <a:t>Quali dati empirici cercare per renderlo scientifico? (osservabili, verificabili)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it-IT" sz="3600" dirty="0">
              <a:latin typeface="Helvetica" pitchFamily="2" charset="0"/>
            </a:endParaRPr>
          </a:p>
          <a:p>
            <a:pPr algn="just"/>
            <a:r>
              <a:rPr lang="it-IT" sz="3600" dirty="0">
                <a:latin typeface="Helvetica" pitchFamily="2" charset="0"/>
              </a:rPr>
              <a:t>TIP: cercate di pensare a degli stereotipi </a:t>
            </a:r>
            <a:r>
              <a:rPr lang="it-IT" sz="3600" b="1" dirty="0">
                <a:latin typeface="Helvetica" pitchFamily="2" charset="0"/>
              </a:rPr>
              <a:t>non</a:t>
            </a:r>
            <a:r>
              <a:rPr lang="it-IT" sz="3600" dirty="0">
                <a:latin typeface="Helvetica" pitchFamily="2" charset="0"/>
              </a:rPr>
              <a:t> validati dai dati empirici.</a:t>
            </a:r>
          </a:p>
        </p:txBody>
      </p:sp>
    </p:spTree>
    <p:extLst>
      <p:ext uri="{BB962C8B-B14F-4D97-AF65-F5344CB8AC3E}">
        <p14:creationId xmlns:p14="http://schemas.microsoft.com/office/powerpoint/2010/main" val="402873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112</Words>
  <Application>Microsoft Macintosh PowerPoint</Application>
  <PresentationFormat>Personalizzato</PresentationFormat>
  <Paragraphs>13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Helvetica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Greta Spineti</cp:lastModifiedBy>
  <cp:revision>8</cp:revision>
  <dcterms:created xsi:type="dcterms:W3CDTF">2006-08-16T00:00:00Z</dcterms:created>
  <dcterms:modified xsi:type="dcterms:W3CDTF">2026-02-24T11:47:30Z</dcterms:modified>
</cp:coreProperties>
</file>