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342" r:id="rId3"/>
    <p:sldId id="343" r:id="rId4"/>
    <p:sldId id="264" r:id="rId5"/>
    <p:sldId id="266" r:id="rId6"/>
    <p:sldId id="258" r:id="rId7"/>
    <p:sldId id="260" r:id="rId8"/>
    <p:sldId id="262" r:id="rId9"/>
    <p:sldId id="269" r:id="rId10"/>
    <p:sldId id="270" r:id="rId11"/>
    <p:sldId id="273" r:id="rId12"/>
    <p:sldId id="274" r:id="rId13"/>
    <p:sldId id="341" r:id="rId14"/>
    <p:sldId id="267" r:id="rId15"/>
    <p:sldId id="280" r:id="rId16"/>
    <p:sldId id="315" r:id="rId17"/>
    <p:sldId id="281" r:id="rId18"/>
    <p:sldId id="282" r:id="rId19"/>
    <p:sldId id="276" r:id="rId20"/>
    <p:sldId id="319" r:id="rId21"/>
    <p:sldId id="320" r:id="rId22"/>
    <p:sldId id="316" r:id="rId23"/>
    <p:sldId id="317" r:id="rId24"/>
    <p:sldId id="283" r:id="rId25"/>
    <p:sldId id="284" r:id="rId26"/>
    <p:sldId id="285" r:id="rId27"/>
    <p:sldId id="286" r:id="rId28"/>
    <p:sldId id="318" r:id="rId29"/>
    <p:sldId id="291" r:id="rId30"/>
    <p:sldId id="292" r:id="rId31"/>
    <p:sldId id="293" r:id="rId32"/>
    <p:sldId id="278" r:id="rId33"/>
    <p:sldId id="287"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57F"/>
    <a:srgbClr val="AE1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5"/>
    <p:restoredTop sz="61157" autoAdjust="0"/>
  </p:normalViewPr>
  <p:slideViewPr>
    <p:cSldViewPr snapToGrid="0">
      <p:cViewPr varScale="1">
        <p:scale>
          <a:sx n="69" d="100"/>
          <a:sy n="69" d="100"/>
        </p:scale>
        <p:origin x="28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4AF67-69C0-4DD4-A077-0E3A1868A9A1}"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it-IT"/>
        </a:p>
      </dgm:t>
    </dgm:pt>
    <dgm:pt modelId="{627FFDBB-A461-46EA-A6EE-21894AA76E4C}">
      <dgm:prSet phldrT="[Testo]" custT="1"/>
      <dgm:spPr/>
      <dgm:t>
        <a:bodyPr/>
        <a:lstStyle/>
        <a:p>
          <a:r>
            <a:rPr lang="it-IT" sz="2000" dirty="0"/>
            <a:t>1</a:t>
          </a:r>
        </a:p>
        <a:p>
          <a:r>
            <a:rPr lang="it-IT" sz="2000" dirty="0"/>
            <a:t>Agenda </a:t>
          </a:r>
          <a:r>
            <a:rPr lang="it-IT" sz="2000" dirty="0" err="1"/>
            <a:t>setting</a:t>
          </a:r>
          <a:endParaRPr lang="it-IT" sz="2000" dirty="0"/>
        </a:p>
      </dgm:t>
    </dgm:pt>
    <dgm:pt modelId="{99D45328-EB98-43C3-8295-6B4C1624A71A}" type="parTrans" cxnId="{C3260C7F-A225-47ED-B906-A6B1B1CB15EE}">
      <dgm:prSet/>
      <dgm:spPr/>
      <dgm:t>
        <a:bodyPr/>
        <a:lstStyle/>
        <a:p>
          <a:endParaRPr lang="it-IT"/>
        </a:p>
      </dgm:t>
    </dgm:pt>
    <dgm:pt modelId="{99937E89-C103-49E0-8167-71DFD228C38B}" type="sibTrans" cxnId="{C3260C7F-A225-47ED-B906-A6B1B1CB15EE}">
      <dgm:prSet/>
      <dgm:spPr/>
      <dgm:t>
        <a:bodyPr/>
        <a:lstStyle/>
        <a:p>
          <a:endParaRPr lang="it-IT"/>
        </a:p>
      </dgm:t>
    </dgm:pt>
    <dgm:pt modelId="{753A7AEA-F5E3-44FC-B22B-D88C5F045309}">
      <dgm:prSet phldrT="[Testo]" custT="1"/>
      <dgm:spPr>
        <a:ln>
          <a:solidFill>
            <a:srgbClr val="FF0000"/>
          </a:solidFill>
        </a:ln>
      </dgm:spPr>
      <dgm:t>
        <a:bodyPr/>
        <a:lstStyle/>
        <a:p>
          <a:r>
            <a:rPr lang="it-IT" sz="2000" dirty="0"/>
            <a:t>2</a:t>
          </a:r>
        </a:p>
        <a:p>
          <a:r>
            <a:rPr lang="it-IT" sz="2000" dirty="0"/>
            <a:t>Design</a:t>
          </a:r>
        </a:p>
      </dgm:t>
    </dgm:pt>
    <dgm:pt modelId="{D1A38E10-229A-47A4-9036-042737FA61A2}" type="parTrans" cxnId="{B152B3D2-4F03-4BA6-B30F-8D03DC326955}">
      <dgm:prSet/>
      <dgm:spPr/>
      <dgm:t>
        <a:bodyPr/>
        <a:lstStyle/>
        <a:p>
          <a:endParaRPr lang="it-IT"/>
        </a:p>
      </dgm:t>
    </dgm:pt>
    <dgm:pt modelId="{BB26C80E-8453-4F73-A419-C353378E71E4}" type="sibTrans" cxnId="{B152B3D2-4F03-4BA6-B30F-8D03DC326955}">
      <dgm:prSet/>
      <dgm:spPr/>
      <dgm:t>
        <a:bodyPr/>
        <a:lstStyle/>
        <a:p>
          <a:endParaRPr lang="it-IT"/>
        </a:p>
      </dgm:t>
    </dgm:pt>
    <dgm:pt modelId="{54843015-5446-42A0-A347-58918E07B9DA}">
      <dgm:prSet phldrT="[Testo]" custT="1"/>
      <dgm:spPr/>
      <dgm:t>
        <a:bodyPr/>
        <a:lstStyle/>
        <a:p>
          <a:r>
            <a:rPr lang="it-IT" sz="2000" dirty="0"/>
            <a:t>3</a:t>
          </a:r>
        </a:p>
        <a:p>
          <a:r>
            <a:rPr lang="it-IT" sz="2000" dirty="0"/>
            <a:t>Decision</a:t>
          </a:r>
        </a:p>
      </dgm:t>
    </dgm:pt>
    <dgm:pt modelId="{32228208-0673-4498-9EA2-10CEF65945B7}" type="parTrans" cxnId="{B8075A7F-0082-4B71-AB4C-479B1786D58C}">
      <dgm:prSet/>
      <dgm:spPr/>
      <dgm:t>
        <a:bodyPr/>
        <a:lstStyle/>
        <a:p>
          <a:endParaRPr lang="it-IT"/>
        </a:p>
      </dgm:t>
    </dgm:pt>
    <dgm:pt modelId="{B5D0F556-414F-4F7F-80BC-59FC429E86C6}" type="sibTrans" cxnId="{B8075A7F-0082-4B71-AB4C-479B1786D58C}">
      <dgm:prSet/>
      <dgm:spPr/>
      <dgm:t>
        <a:bodyPr/>
        <a:lstStyle/>
        <a:p>
          <a:endParaRPr lang="it-IT"/>
        </a:p>
      </dgm:t>
    </dgm:pt>
    <dgm:pt modelId="{6E7A3E1E-1E7D-4832-AE8A-154588A54116}">
      <dgm:prSet phldrT="[Testo]" custT="1"/>
      <dgm:spPr>
        <a:ln>
          <a:solidFill>
            <a:srgbClr val="FF0000"/>
          </a:solidFill>
        </a:ln>
      </dgm:spPr>
      <dgm:t>
        <a:bodyPr/>
        <a:lstStyle/>
        <a:p>
          <a:r>
            <a:rPr lang="it-IT" sz="2000" dirty="0"/>
            <a:t>4</a:t>
          </a:r>
        </a:p>
        <a:p>
          <a:r>
            <a:rPr lang="it-IT" sz="2000" dirty="0"/>
            <a:t>Implementation</a:t>
          </a:r>
        </a:p>
      </dgm:t>
    </dgm:pt>
    <dgm:pt modelId="{64CB013D-FFBC-4C25-BEE5-2DEB64E42DB3}" type="parTrans" cxnId="{AEF77EFF-29C4-4602-837A-5DCC88C43DB4}">
      <dgm:prSet/>
      <dgm:spPr/>
      <dgm:t>
        <a:bodyPr/>
        <a:lstStyle/>
        <a:p>
          <a:endParaRPr lang="it-IT"/>
        </a:p>
      </dgm:t>
    </dgm:pt>
    <dgm:pt modelId="{4B055024-647E-448C-AFE1-EC2A4F898FDE}" type="sibTrans" cxnId="{AEF77EFF-29C4-4602-837A-5DCC88C43DB4}">
      <dgm:prSet/>
      <dgm:spPr/>
      <dgm:t>
        <a:bodyPr/>
        <a:lstStyle/>
        <a:p>
          <a:endParaRPr lang="it-IT"/>
        </a:p>
      </dgm:t>
    </dgm:pt>
    <dgm:pt modelId="{AFB031E2-4F0F-4361-9989-7154B7305087}">
      <dgm:prSet phldrT="[Testo]"/>
      <dgm:spPr>
        <a:ln>
          <a:solidFill>
            <a:srgbClr val="FF0000"/>
          </a:solidFill>
        </a:ln>
      </dgm:spPr>
      <dgm:t>
        <a:bodyPr/>
        <a:lstStyle/>
        <a:p>
          <a:r>
            <a:rPr lang="it-IT" dirty="0"/>
            <a:t>5</a:t>
          </a:r>
        </a:p>
        <a:p>
          <a:r>
            <a:rPr lang="it-IT" dirty="0"/>
            <a:t>Evaluation</a:t>
          </a:r>
        </a:p>
      </dgm:t>
    </dgm:pt>
    <dgm:pt modelId="{5346A212-B714-47DB-A696-DE5F68A43788}" type="parTrans" cxnId="{0720AEBF-A4AB-456C-B095-ED1D4E8BB025}">
      <dgm:prSet/>
      <dgm:spPr/>
      <dgm:t>
        <a:bodyPr/>
        <a:lstStyle/>
        <a:p>
          <a:endParaRPr lang="it-IT"/>
        </a:p>
      </dgm:t>
    </dgm:pt>
    <dgm:pt modelId="{A1EF9C7A-029C-4E17-8B37-4CAD1613C4EA}" type="sibTrans" cxnId="{0720AEBF-A4AB-456C-B095-ED1D4E8BB025}">
      <dgm:prSet/>
      <dgm:spPr/>
      <dgm:t>
        <a:bodyPr/>
        <a:lstStyle/>
        <a:p>
          <a:endParaRPr lang="it-IT"/>
        </a:p>
      </dgm:t>
    </dgm:pt>
    <dgm:pt modelId="{43215E41-3B30-423B-BDDA-28D2E3595009}" type="pres">
      <dgm:prSet presAssocID="{5714AF67-69C0-4DD4-A077-0E3A1868A9A1}" presName="cycle" presStyleCnt="0">
        <dgm:presLayoutVars>
          <dgm:dir/>
          <dgm:resizeHandles val="exact"/>
        </dgm:presLayoutVars>
      </dgm:prSet>
      <dgm:spPr/>
    </dgm:pt>
    <dgm:pt modelId="{36A938BE-4D8A-4A43-BC77-50B2B3EBF33A}" type="pres">
      <dgm:prSet presAssocID="{627FFDBB-A461-46EA-A6EE-21894AA76E4C}" presName="node" presStyleLbl="node1" presStyleIdx="0" presStyleCnt="5">
        <dgm:presLayoutVars>
          <dgm:bulletEnabled val="1"/>
        </dgm:presLayoutVars>
      </dgm:prSet>
      <dgm:spPr/>
    </dgm:pt>
    <dgm:pt modelId="{597DF511-E272-4B73-8EDB-7426FDCA6AB2}" type="pres">
      <dgm:prSet presAssocID="{99937E89-C103-49E0-8167-71DFD228C38B}" presName="sibTrans" presStyleLbl="sibTrans2D1" presStyleIdx="0" presStyleCnt="5"/>
      <dgm:spPr/>
    </dgm:pt>
    <dgm:pt modelId="{8883E944-C62B-4936-9F12-5C832F567FCD}" type="pres">
      <dgm:prSet presAssocID="{99937E89-C103-49E0-8167-71DFD228C38B}" presName="connectorText" presStyleLbl="sibTrans2D1" presStyleIdx="0" presStyleCnt="5"/>
      <dgm:spPr/>
    </dgm:pt>
    <dgm:pt modelId="{88312B38-7863-4824-9100-8DF650700A52}" type="pres">
      <dgm:prSet presAssocID="{753A7AEA-F5E3-44FC-B22B-D88C5F045309}" presName="node" presStyleLbl="node1" presStyleIdx="1" presStyleCnt="5">
        <dgm:presLayoutVars>
          <dgm:bulletEnabled val="1"/>
        </dgm:presLayoutVars>
      </dgm:prSet>
      <dgm:spPr/>
    </dgm:pt>
    <dgm:pt modelId="{1CDF7642-71BD-4B32-9D56-CF1F787A8AC8}" type="pres">
      <dgm:prSet presAssocID="{BB26C80E-8453-4F73-A419-C353378E71E4}" presName="sibTrans" presStyleLbl="sibTrans2D1" presStyleIdx="1" presStyleCnt="5"/>
      <dgm:spPr/>
    </dgm:pt>
    <dgm:pt modelId="{A66ED682-E15D-4A4F-B7DC-B974ECB8BF45}" type="pres">
      <dgm:prSet presAssocID="{BB26C80E-8453-4F73-A419-C353378E71E4}" presName="connectorText" presStyleLbl="sibTrans2D1" presStyleIdx="1" presStyleCnt="5"/>
      <dgm:spPr/>
    </dgm:pt>
    <dgm:pt modelId="{8942ED3C-2402-40B8-95A7-2324610E5227}" type="pres">
      <dgm:prSet presAssocID="{54843015-5446-42A0-A347-58918E07B9DA}" presName="node" presStyleLbl="node1" presStyleIdx="2" presStyleCnt="5">
        <dgm:presLayoutVars>
          <dgm:bulletEnabled val="1"/>
        </dgm:presLayoutVars>
      </dgm:prSet>
      <dgm:spPr/>
    </dgm:pt>
    <dgm:pt modelId="{159E66EF-20FD-4C34-8026-08490FA0D5F8}" type="pres">
      <dgm:prSet presAssocID="{B5D0F556-414F-4F7F-80BC-59FC429E86C6}" presName="sibTrans" presStyleLbl="sibTrans2D1" presStyleIdx="2" presStyleCnt="5"/>
      <dgm:spPr/>
    </dgm:pt>
    <dgm:pt modelId="{027F8446-97D9-44CA-8DF3-A6E67096D8E9}" type="pres">
      <dgm:prSet presAssocID="{B5D0F556-414F-4F7F-80BC-59FC429E86C6}" presName="connectorText" presStyleLbl="sibTrans2D1" presStyleIdx="2" presStyleCnt="5"/>
      <dgm:spPr/>
    </dgm:pt>
    <dgm:pt modelId="{D47803C7-2417-4087-ADAC-A2BB5FBA11D3}" type="pres">
      <dgm:prSet presAssocID="{6E7A3E1E-1E7D-4832-AE8A-154588A54116}" presName="node" presStyleLbl="node1" presStyleIdx="3" presStyleCnt="5">
        <dgm:presLayoutVars>
          <dgm:bulletEnabled val="1"/>
        </dgm:presLayoutVars>
      </dgm:prSet>
      <dgm:spPr/>
    </dgm:pt>
    <dgm:pt modelId="{D9189AC8-CA37-4D7E-85FA-0F1AB1EB58C9}" type="pres">
      <dgm:prSet presAssocID="{4B055024-647E-448C-AFE1-EC2A4F898FDE}" presName="sibTrans" presStyleLbl="sibTrans2D1" presStyleIdx="3" presStyleCnt="5"/>
      <dgm:spPr/>
    </dgm:pt>
    <dgm:pt modelId="{DCA30725-D062-44DB-B819-BAF08D03D255}" type="pres">
      <dgm:prSet presAssocID="{4B055024-647E-448C-AFE1-EC2A4F898FDE}" presName="connectorText" presStyleLbl="sibTrans2D1" presStyleIdx="3" presStyleCnt="5"/>
      <dgm:spPr/>
    </dgm:pt>
    <dgm:pt modelId="{68A3275E-C891-4022-9779-267BFBCD599A}" type="pres">
      <dgm:prSet presAssocID="{AFB031E2-4F0F-4361-9989-7154B7305087}" presName="node" presStyleLbl="node1" presStyleIdx="4" presStyleCnt="5">
        <dgm:presLayoutVars>
          <dgm:bulletEnabled val="1"/>
        </dgm:presLayoutVars>
      </dgm:prSet>
      <dgm:spPr/>
    </dgm:pt>
    <dgm:pt modelId="{DA554102-AB8E-4976-8C75-67DC45BCC284}" type="pres">
      <dgm:prSet presAssocID="{A1EF9C7A-029C-4E17-8B37-4CAD1613C4EA}" presName="sibTrans" presStyleLbl="sibTrans2D1" presStyleIdx="4" presStyleCnt="5"/>
      <dgm:spPr/>
    </dgm:pt>
    <dgm:pt modelId="{EE0760F5-0FCC-46A0-8F6F-0713230ED191}" type="pres">
      <dgm:prSet presAssocID="{A1EF9C7A-029C-4E17-8B37-4CAD1613C4EA}" presName="connectorText" presStyleLbl="sibTrans2D1" presStyleIdx="4" presStyleCnt="5"/>
      <dgm:spPr/>
    </dgm:pt>
  </dgm:ptLst>
  <dgm:cxnLst>
    <dgm:cxn modelId="{1FE72B14-DD19-4D9B-82BF-54CAB2CAACF1}" type="presOf" srcId="{99937E89-C103-49E0-8167-71DFD228C38B}" destId="{8883E944-C62B-4936-9F12-5C832F567FCD}" srcOrd="1" destOrd="0" presId="urn:microsoft.com/office/officeart/2005/8/layout/cycle2"/>
    <dgm:cxn modelId="{84632816-A403-4290-91BC-5C300AD2F357}" type="presOf" srcId="{AFB031E2-4F0F-4361-9989-7154B7305087}" destId="{68A3275E-C891-4022-9779-267BFBCD599A}" srcOrd="0" destOrd="0" presId="urn:microsoft.com/office/officeart/2005/8/layout/cycle2"/>
    <dgm:cxn modelId="{2BA52C23-03E8-4AEC-A566-452A4512F292}" type="presOf" srcId="{99937E89-C103-49E0-8167-71DFD228C38B}" destId="{597DF511-E272-4B73-8EDB-7426FDCA6AB2}" srcOrd="0" destOrd="0" presId="urn:microsoft.com/office/officeart/2005/8/layout/cycle2"/>
    <dgm:cxn modelId="{988B332E-1FDC-4638-B2F7-6A0D3918AC6A}" type="presOf" srcId="{BB26C80E-8453-4F73-A419-C353378E71E4}" destId="{1CDF7642-71BD-4B32-9D56-CF1F787A8AC8}" srcOrd="0" destOrd="0" presId="urn:microsoft.com/office/officeart/2005/8/layout/cycle2"/>
    <dgm:cxn modelId="{006E6744-720B-4B6D-93DC-F462CB9B0E6B}" type="presOf" srcId="{A1EF9C7A-029C-4E17-8B37-4CAD1613C4EA}" destId="{EE0760F5-0FCC-46A0-8F6F-0713230ED191}" srcOrd="1" destOrd="0" presId="urn:microsoft.com/office/officeart/2005/8/layout/cycle2"/>
    <dgm:cxn modelId="{1AA34B67-0BAA-4B74-A5A1-CD1DAB583C1A}" type="presOf" srcId="{753A7AEA-F5E3-44FC-B22B-D88C5F045309}" destId="{88312B38-7863-4824-9100-8DF650700A52}" srcOrd="0" destOrd="0" presId="urn:microsoft.com/office/officeart/2005/8/layout/cycle2"/>
    <dgm:cxn modelId="{6836FC69-CA72-4ED6-862C-F8B26E73D0D3}" type="presOf" srcId="{54843015-5446-42A0-A347-58918E07B9DA}" destId="{8942ED3C-2402-40B8-95A7-2324610E5227}" srcOrd="0" destOrd="0" presId="urn:microsoft.com/office/officeart/2005/8/layout/cycle2"/>
    <dgm:cxn modelId="{6594544A-B2A2-4E16-AC95-9F6CF6A17A85}" type="presOf" srcId="{B5D0F556-414F-4F7F-80BC-59FC429E86C6}" destId="{159E66EF-20FD-4C34-8026-08490FA0D5F8}" srcOrd="0" destOrd="0" presId="urn:microsoft.com/office/officeart/2005/8/layout/cycle2"/>
    <dgm:cxn modelId="{8F230454-D74A-47EC-A3FB-A019B95440D0}" type="presOf" srcId="{4B055024-647E-448C-AFE1-EC2A4F898FDE}" destId="{DCA30725-D062-44DB-B819-BAF08D03D255}" srcOrd="1" destOrd="0" presId="urn:microsoft.com/office/officeart/2005/8/layout/cycle2"/>
    <dgm:cxn modelId="{C3260C7F-A225-47ED-B906-A6B1B1CB15EE}" srcId="{5714AF67-69C0-4DD4-A077-0E3A1868A9A1}" destId="{627FFDBB-A461-46EA-A6EE-21894AA76E4C}" srcOrd="0" destOrd="0" parTransId="{99D45328-EB98-43C3-8295-6B4C1624A71A}" sibTransId="{99937E89-C103-49E0-8167-71DFD228C38B}"/>
    <dgm:cxn modelId="{F9245D7F-4AD8-4B7D-8002-563B85BE57FE}" type="presOf" srcId="{BB26C80E-8453-4F73-A419-C353378E71E4}" destId="{A66ED682-E15D-4A4F-B7DC-B974ECB8BF45}" srcOrd="1" destOrd="0" presId="urn:microsoft.com/office/officeart/2005/8/layout/cycle2"/>
    <dgm:cxn modelId="{B8075A7F-0082-4B71-AB4C-479B1786D58C}" srcId="{5714AF67-69C0-4DD4-A077-0E3A1868A9A1}" destId="{54843015-5446-42A0-A347-58918E07B9DA}" srcOrd="2" destOrd="0" parTransId="{32228208-0673-4498-9EA2-10CEF65945B7}" sibTransId="{B5D0F556-414F-4F7F-80BC-59FC429E86C6}"/>
    <dgm:cxn modelId="{E2171A83-A3EC-41CD-80C5-E36839B22802}" type="presOf" srcId="{A1EF9C7A-029C-4E17-8B37-4CAD1613C4EA}" destId="{DA554102-AB8E-4976-8C75-67DC45BCC284}" srcOrd="0" destOrd="0" presId="urn:microsoft.com/office/officeart/2005/8/layout/cycle2"/>
    <dgm:cxn modelId="{B3C55BB5-4D5E-43EF-8014-04A8C09295D4}" type="presOf" srcId="{B5D0F556-414F-4F7F-80BC-59FC429E86C6}" destId="{027F8446-97D9-44CA-8DF3-A6E67096D8E9}" srcOrd="1" destOrd="0" presId="urn:microsoft.com/office/officeart/2005/8/layout/cycle2"/>
    <dgm:cxn modelId="{07AC01B9-3DFD-43D5-AF1E-0A2BE1B77EBB}" type="presOf" srcId="{4B055024-647E-448C-AFE1-EC2A4F898FDE}" destId="{D9189AC8-CA37-4D7E-85FA-0F1AB1EB58C9}" srcOrd="0" destOrd="0" presId="urn:microsoft.com/office/officeart/2005/8/layout/cycle2"/>
    <dgm:cxn modelId="{0720AEBF-A4AB-456C-B095-ED1D4E8BB025}" srcId="{5714AF67-69C0-4DD4-A077-0E3A1868A9A1}" destId="{AFB031E2-4F0F-4361-9989-7154B7305087}" srcOrd="4" destOrd="0" parTransId="{5346A212-B714-47DB-A696-DE5F68A43788}" sibTransId="{A1EF9C7A-029C-4E17-8B37-4CAD1613C4EA}"/>
    <dgm:cxn modelId="{012CFAC1-05D7-4D1B-8C2D-F9AB065A26FC}" type="presOf" srcId="{5714AF67-69C0-4DD4-A077-0E3A1868A9A1}" destId="{43215E41-3B30-423B-BDDA-28D2E3595009}" srcOrd="0" destOrd="0" presId="urn:microsoft.com/office/officeart/2005/8/layout/cycle2"/>
    <dgm:cxn modelId="{CAEAEDCD-5F8C-4759-9E61-0D44A119F2D7}" type="presOf" srcId="{627FFDBB-A461-46EA-A6EE-21894AA76E4C}" destId="{36A938BE-4D8A-4A43-BC77-50B2B3EBF33A}" srcOrd="0" destOrd="0" presId="urn:microsoft.com/office/officeart/2005/8/layout/cycle2"/>
    <dgm:cxn modelId="{B7997ED0-27FD-4FD3-A1C7-DE7E2B28E774}" type="presOf" srcId="{6E7A3E1E-1E7D-4832-AE8A-154588A54116}" destId="{D47803C7-2417-4087-ADAC-A2BB5FBA11D3}" srcOrd="0" destOrd="0" presId="urn:microsoft.com/office/officeart/2005/8/layout/cycle2"/>
    <dgm:cxn modelId="{B152B3D2-4F03-4BA6-B30F-8D03DC326955}" srcId="{5714AF67-69C0-4DD4-A077-0E3A1868A9A1}" destId="{753A7AEA-F5E3-44FC-B22B-D88C5F045309}" srcOrd="1" destOrd="0" parTransId="{D1A38E10-229A-47A4-9036-042737FA61A2}" sibTransId="{BB26C80E-8453-4F73-A419-C353378E71E4}"/>
    <dgm:cxn modelId="{AEF77EFF-29C4-4602-837A-5DCC88C43DB4}" srcId="{5714AF67-69C0-4DD4-A077-0E3A1868A9A1}" destId="{6E7A3E1E-1E7D-4832-AE8A-154588A54116}" srcOrd="3" destOrd="0" parTransId="{64CB013D-FFBC-4C25-BEE5-2DEB64E42DB3}" sibTransId="{4B055024-647E-448C-AFE1-EC2A4F898FDE}"/>
    <dgm:cxn modelId="{6BF34967-DE79-4BF6-BCD6-D7C8BBDB541D}" type="presParOf" srcId="{43215E41-3B30-423B-BDDA-28D2E3595009}" destId="{36A938BE-4D8A-4A43-BC77-50B2B3EBF33A}" srcOrd="0" destOrd="0" presId="urn:microsoft.com/office/officeart/2005/8/layout/cycle2"/>
    <dgm:cxn modelId="{B499DC9F-5010-4F46-932D-B7E4C28196A0}" type="presParOf" srcId="{43215E41-3B30-423B-BDDA-28D2E3595009}" destId="{597DF511-E272-4B73-8EDB-7426FDCA6AB2}" srcOrd="1" destOrd="0" presId="urn:microsoft.com/office/officeart/2005/8/layout/cycle2"/>
    <dgm:cxn modelId="{3C652D16-DA65-4510-ADE4-8DF5C572D02B}" type="presParOf" srcId="{597DF511-E272-4B73-8EDB-7426FDCA6AB2}" destId="{8883E944-C62B-4936-9F12-5C832F567FCD}" srcOrd="0" destOrd="0" presId="urn:microsoft.com/office/officeart/2005/8/layout/cycle2"/>
    <dgm:cxn modelId="{DCF23EAB-7745-4298-B813-B360BA48A853}" type="presParOf" srcId="{43215E41-3B30-423B-BDDA-28D2E3595009}" destId="{88312B38-7863-4824-9100-8DF650700A52}" srcOrd="2" destOrd="0" presId="urn:microsoft.com/office/officeart/2005/8/layout/cycle2"/>
    <dgm:cxn modelId="{E5CD1BAC-7EC4-42CE-842C-51F08AB2EEC8}" type="presParOf" srcId="{43215E41-3B30-423B-BDDA-28D2E3595009}" destId="{1CDF7642-71BD-4B32-9D56-CF1F787A8AC8}" srcOrd="3" destOrd="0" presId="urn:microsoft.com/office/officeart/2005/8/layout/cycle2"/>
    <dgm:cxn modelId="{FC7985D7-41CE-4CAC-9806-47D01EBDE4D7}" type="presParOf" srcId="{1CDF7642-71BD-4B32-9D56-CF1F787A8AC8}" destId="{A66ED682-E15D-4A4F-B7DC-B974ECB8BF45}" srcOrd="0" destOrd="0" presId="urn:microsoft.com/office/officeart/2005/8/layout/cycle2"/>
    <dgm:cxn modelId="{D7B42DE1-583B-48A4-A3D7-BD516A8DD091}" type="presParOf" srcId="{43215E41-3B30-423B-BDDA-28D2E3595009}" destId="{8942ED3C-2402-40B8-95A7-2324610E5227}" srcOrd="4" destOrd="0" presId="urn:microsoft.com/office/officeart/2005/8/layout/cycle2"/>
    <dgm:cxn modelId="{BB327473-A2CE-4134-8DC4-3CD32D3A445A}" type="presParOf" srcId="{43215E41-3B30-423B-BDDA-28D2E3595009}" destId="{159E66EF-20FD-4C34-8026-08490FA0D5F8}" srcOrd="5" destOrd="0" presId="urn:microsoft.com/office/officeart/2005/8/layout/cycle2"/>
    <dgm:cxn modelId="{D3F90C10-3133-4472-918E-B2F1AB1180E3}" type="presParOf" srcId="{159E66EF-20FD-4C34-8026-08490FA0D5F8}" destId="{027F8446-97D9-44CA-8DF3-A6E67096D8E9}" srcOrd="0" destOrd="0" presId="urn:microsoft.com/office/officeart/2005/8/layout/cycle2"/>
    <dgm:cxn modelId="{6753C380-2761-4BFD-9DF2-BAC816C9909A}" type="presParOf" srcId="{43215E41-3B30-423B-BDDA-28D2E3595009}" destId="{D47803C7-2417-4087-ADAC-A2BB5FBA11D3}" srcOrd="6" destOrd="0" presId="urn:microsoft.com/office/officeart/2005/8/layout/cycle2"/>
    <dgm:cxn modelId="{024A5DC2-052F-4ECA-9137-78E7041F55E1}" type="presParOf" srcId="{43215E41-3B30-423B-BDDA-28D2E3595009}" destId="{D9189AC8-CA37-4D7E-85FA-0F1AB1EB58C9}" srcOrd="7" destOrd="0" presId="urn:microsoft.com/office/officeart/2005/8/layout/cycle2"/>
    <dgm:cxn modelId="{C12A759B-847E-4114-9665-6D26BDC536CD}" type="presParOf" srcId="{D9189AC8-CA37-4D7E-85FA-0F1AB1EB58C9}" destId="{DCA30725-D062-44DB-B819-BAF08D03D255}" srcOrd="0" destOrd="0" presId="urn:microsoft.com/office/officeart/2005/8/layout/cycle2"/>
    <dgm:cxn modelId="{91EAFDF2-7024-4F17-B764-61639E4AABEA}" type="presParOf" srcId="{43215E41-3B30-423B-BDDA-28D2E3595009}" destId="{68A3275E-C891-4022-9779-267BFBCD599A}" srcOrd="8" destOrd="0" presId="urn:microsoft.com/office/officeart/2005/8/layout/cycle2"/>
    <dgm:cxn modelId="{34533796-9F4A-4430-8C34-B6F82AA95A1B}" type="presParOf" srcId="{43215E41-3B30-423B-BDDA-28D2E3595009}" destId="{DA554102-AB8E-4976-8C75-67DC45BCC284}" srcOrd="9" destOrd="0" presId="urn:microsoft.com/office/officeart/2005/8/layout/cycle2"/>
    <dgm:cxn modelId="{FC8685D5-C934-4881-A9BE-BB560B8B23B3}" type="presParOf" srcId="{DA554102-AB8E-4976-8C75-67DC45BCC284}" destId="{EE0760F5-0FCC-46A0-8F6F-0713230ED1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938BE-4D8A-4A43-BC77-50B2B3EBF33A}">
      <dsp:nvSpPr>
        <dsp:cNvPr id="0" name=""/>
        <dsp:cNvSpPr/>
      </dsp:nvSpPr>
      <dsp:spPr>
        <a:xfrm>
          <a:off x="2823981" y="1671"/>
          <a:ext cx="1501003" cy="1501003"/>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1</a:t>
          </a:r>
        </a:p>
        <a:p>
          <a:pPr marL="0" lvl="0" indent="0" algn="ctr" defTabSz="889000">
            <a:lnSpc>
              <a:spcPct val="90000"/>
            </a:lnSpc>
            <a:spcBef>
              <a:spcPct val="0"/>
            </a:spcBef>
            <a:spcAft>
              <a:spcPct val="35000"/>
            </a:spcAft>
            <a:buNone/>
          </a:pPr>
          <a:r>
            <a:rPr lang="it-IT" sz="2000" kern="1200" dirty="0"/>
            <a:t>Agenda </a:t>
          </a:r>
          <a:r>
            <a:rPr lang="it-IT" sz="2000" kern="1200" dirty="0" err="1"/>
            <a:t>setting</a:t>
          </a:r>
          <a:endParaRPr lang="it-IT" sz="2000" kern="1200" dirty="0"/>
        </a:p>
      </dsp:txBody>
      <dsp:txXfrm>
        <a:off x="3043798" y="221488"/>
        <a:ext cx="1061369" cy="1061369"/>
      </dsp:txXfrm>
    </dsp:sp>
    <dsp:sp modelId="{597DF511-E272-4B73-8EDB-7426FDCA6AB2}">
      <dsp:nvSpPr>
        <dsp:cNvPr id="0" name=""/>
        <dsp:cNvSpPr/>
      </dsp:nvSpPr>
      <dsp:spPr>
        <a:xfrm rot="2160000">
          <a:off x="4277751" y="1155096"/>
          <a:ext cx="399872" cy="5065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4289206" y="1221158"/>
        <a:ext cx="279910" cy="303952"/>
      </dsp:txXfrm>
    </dsp:sp>
    <dsp:sp modelId="{88312B38-7863-4824-9100-8DF650700A52}">
      <dsp:nvSpPr>
        <dsp:cNvPr id="0" name=""/>
        <dsp:cNvSpPr/>
      </dsp:nvSpPr>
      <dsp:spPr>
        <a:xfrm>
          <a:off x="4648702" y="1327409"/>
          <a:ext cx="1501003" cy="1501003"/>
        </a:xfrm>
        <a:prstGeom prst="ellipse">
          <a:avLst/>
        </a:prstGeom>
        <a:solidFill>
          <a:schemeClr val="lt1">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2</a:t>
          </a:r>
        </a:p>
        <a:p>
          <a:pPr marL="0" lvl="0" indent="0" algn="ctr" defTabSz="889000">
            <a:lnSpc>
              <a:spcPct val="90000"/>
            </a:lnSpc>
            <a:spcBef>
              <a:spcPct val="0"/>
            </a:spcBef>
            <a:spcAft>
              <a:spcPct val="35000"/>
            </a:spcAft>
            <a:buNone/>
          </a:pPr>
          <a:r>
            <a:rPr lang="it-IT" sz="2000" kern="1200" dirty="0"/>
            <a:t>Design</a:t>
          </a:r>
        </a:p>
      </dsp:txBody>
      <dsp:txXfrm>
        <a:off x="4868519" y="1547226"/>
        <a:ext cx="1061369" cy="1061369"/>
      </dsp:txXfrm>
    </dsp:sp>
    <dsp:sp modelId="{1CDF7642-71BD-4B32-9D56-CF1F787A8AC8}">
      <dsp:nvSpPr>
        <dsp:cNvPr id="0" name=""/>
        <dsp:cNvSpPr/>
      </dsp:nvSpPr>
      <dsp:spPr>
        <a:xfrm rot="6480000">
          <a:off x="4854274" y="2886397"/>
          <a:ext cx="399872" cy="5065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rot="10800000">
        <a:off x="4932790" y="2930670"/>
        <a:ext cx="279910" cy="303952"/>
      </dsp:txXfrm>
    </dsp:sp>
    <dsp:sp modelId="{8942ED3C-2402-40B8-95A7-2324610E5227}">
      <dsp:nvSpPr>
        <dsp:cNvPr id="0" name=""/>
        <dsp:cNvSpPr/>
      </dsp:nvSpPr>
      <dsp:spPr>
        <a:xfrm>
          <a:off x="3951720" y="3472497"/>
          <a:ext cx="1501003" cy="1501003"/>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3</a:t>
          </a:r>
        </a:p>
        <a:p>
          <a:pPr marL="0" lvl="0" indent="0" algn="ctr" defTabSz="889000">
            <a:lnSpc>
              <a:spcPct val="90000"/>
            </a:lnSpc>
            <a:spcBef>
              <a:spcPct val="0"/>
            </a:spcBef>
            <a:spcAft>
              <a:spcPct val="35000"/>
            </a:spcAft>
            <a:buNone/>
          </a:pPr>
          <a:r>
            <a:rPr lang="it-IT" sz="2000" kern="1200" dirty="0"/>
            <a:t>Decision</a:t>
          </a:r>
        </a:p>
      </dsp:txBody>
      <dsp:txXfrm>
        <a:off x="4171537" y="3692314"/>
        <a:ext cx="1061369" cy="1061369"/>
      </dsp:txXfrm>
    </dsp:sp>
    <dsp:sp modelId="{159E66EF-20FD-4C34-8026-08490FA0D5F8}">
      <dsp:nvSpPr>
        <dsp:cNvPr id="0" name=""/>
        <dsp:cNvSpPr/>
      </dsp:nvSpPr>
      <dsp:spPr>
        <a:xfrm rot="10800000">
          <a:off x="3385864" y="3969704"/>
          <a:ext cx="399872" cy="5065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rot="10800000">
        <a:off x="3505826" y="4071022"/>
        <a:ext cx="279910" cy="303952"/>
      </dsp:txXfrm>
    </dsp:sp>
    <dsp:sp modelId="{D47803C7-2417-4087-ADAC-A2BB5FBA11D3}">
      <dsp:nvSpPr>
        <dsp:cNvPr id="0" name=""/>
        <dsp:cNvSpPr/>
      </dsp:nvSpPr>
      <dsp:spPr>
        <a:xfrm>
          <a:off x="1696241" y="3472497"/>
          <a:ext cx="1501003" cy="1501003"/>
        </a:xfrm>
        <a:prstGeom prst="ellipse">
          <a:avLst/>
        </a:prstGeom>
        <a:solidFill>
          <a:schemeClr val="lt1">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4</a:t>
          </a:r>
        </a:p>
        <a:p>
          <a:pPr marL="0" lvl="0" indent="0" algn="ctr" defTabSz="889000">
            <a:lnSpc>
              <a:spcPct val="90000"/>
            </a:lnSpc>
            <a:spcBef>
              <a:spcPct val="0"/>
            </a:spcBef>
            <a:spcAft>
              <a:spcPct val="35000"/>
            </a:spcAft>
            <a:buNone/>
          </a:pPr>
          <a:r>
            <a:rPr lang="it-IT" sz="2000" kern="1200" dirty="0"/>
            <a:t>Implementation</a:t>
          </a:r>
        </a:p>
      </dsp:txBody>
      <dsp:txXfrm>
        <a:off x="1916058" y="3692314"/>
        <a:ext cx="1061369" cy="1061369"/>
      </dsp:txXfrm>
    </dsp:sp>
    <dsp:sp modelId="{D9189AC8-CA37-4D7E-85FA-0F1AB1EB58C9}">
      <dsp:nvSpPr>
        <dsp:cNvPr id="0" name=""/>
        <dsp:cNvSpPr/>
      </dsp:nvSpPr>
      <dsp:spPr>
        <a:xfrm rot="15120000">
          <a:off x="1901813" y="2907924"/>
          <a:ext cx="399872" cy="5065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rot="10800000">
        <a:off x="1980329" y="3066287"/>
        <a:ext cx="279910" cy="303952"/>
      </dsp:txXfrm>
    </dsp:sp>
    <dsp:sp modelId="{68A3275E-C891-4022-9779-267BFBCD599A}">
      <dsp:nvSpPr>
        <dsp:cNvPr id="0" name=""/>
        <dsp:cNvSpPr/>
      </dsp:nvSpPr>
      <dsp:spPr>
        <a:xfrm>
          <a:off x="999260" y="1327409"/>
          <a:ext cx="1501003" cy="1501003"/>
        </a:xfrm>
        <a:prstGeom prst="ellipse">
          <a:avLst/>
        </a:prstGeom>
        <a:solidFill>
          <a:schemeClr val="lt1">
            <a:hueOff val="0"/>
            <a:satOff val="0"/>
            <a:lumOff val="0"/>
            <a:alphaOff val="0"/>
          </a:schemeClr>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5</a:t>
          </a:r>
        </a:p>
        <a:p>
          <a:pPr marL="0" lvl="0" indent="0" algn="ctr" defTabSz="844550">
            <a:lnSpc>
              <a:spcPct val="90000"/>
            </a:lnSpc>
            <a:spcBef>
              <a:spcPct val="0"/>
            </a:spcBef>
            <a:spcAft>
              <a:spcPct val="35000"/>
            </a:spcAft>
            <a:buNone/>
          </a:pPr>
          <a:r>
            <a:rPr lang="it-IT" sz="1900" kern="1200" dirty="0"/>
            <a:t>Evaluation</a:t>
          </a:r>
        </a:p>
      </dsp:txBody>
      <dsp:txXfrm>
        <a:off x="1219077" y="1547226"/>
        <a:ext cx="1061369" cy="1061369"/>
      </dsp:txXfrm>
    </dsp:sp>
    <dsp:sp modelId="{DA554102-AB8E-4976-8C75-67DC45BCC284}">
      <dsp:nvSpPr>
        <dsp:cNvPr id="0" name=""/>
        <dsp:cNvSpPr/>
      </dsp:nvSpPr>
      <dsp:spPr>
        <a:xfrm rot="19440000">
          <a:off x="2453030" y="1168400"/>
          <a:ext cx="399872" cy="5065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2464485" y="1304974"/>
        <a:ext cx="279910" cy="3039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830B4-A0AE-4024-9F93-250F8DED6388}" type="datetimeFigureOut">
              <a:rPr lang="en-GB" smtClean="0"/>
              <a:t>08/10/2025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4614D-9182-4325-ACF4-B3582E4E892B}" type="slidenum">
              <a:rPr lang="en-GB" smtClean="0"/>
              <a:t>‹N›</a:t>
            </a:fld>
            <a:endParaRPr lang="en-GB"/>
          </a:p>
        </p:txBody>
      </p:sp>
    </p:spTree>
    <p:extLst>
      <p:ext uri="{BB962C8B-B14F-4D97-AF65-F5344CB8AC3E}">
        <p14:creationId xmlns:p14="http://schemas.microsoft.com/office/powerpoint/2010/main" val="209712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FFA75DF2-562C-4A56-ACA6-7068C73BFA05}" type="slidenum">
              <a:rPr lang="en-GB" smtClean="0"/>
              <a:t>1</a:t>
            </a:fld>
            <a:endParaRPr lang="en-GB"/>
          </a:p>
        </p:txBody>
      </p:sp>
    </p:spTree>
    <p:extLst>
      <p:ext uri="{BB962C8B-B14F-4D97-AF65-F5344CB8AC3E}">
        <p14:creationId xmlns:p14="http://schemas.microsoft.com/office/powerpoint/2010/main" val="307033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434614D-9182-4325-ACF4-B3582E4E892B}" type="slidenum">
              <a:rPr lang="en-GB" smtClean="0"/>
              <a:t>19</a:t>
            </a:fld>
            <a:endParaRPr lang="en-GB"/>
          </a:p>
        </p:txBody>
      </p:sp>
    </p:spTree>
    <p:extLst>
      <p:ext uri="{BB962C8B-B14F-4D97-AF65-F5344CB8AC3E}">
        <p14:creationId xmlns:p14="http://schemas.microsoft.com/office/powerpoint/2010/main" val="75942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have assembled what you call your “facts” in logical order, it is like an oil lamp you have fashioned, filled and trimmed, but which will shed no illumination unless first you light it. </a:t>
            </a:r>
            <a:r>
              <a:rPr lang="it-IT" dirty="0" err="1"/>
              <a:t>saint-exupery</a:t>
            </a:r>
            <a:endParaRPr lang="it-IT" dirty="0"/>
          </a:p>
          <a:p>
            <a:endParaRPr lang="it-IT" dirty="0"/>
          </a:p>
        </p:txBody>
      </p:sp>
      <p:sp>
        <p:nvSpPr>
          <p:cNvPr id="4" name="Segnaposto numero diapositiva 3"/>
          <p:cNvSpPr>
            <a:spLocks noGrp="1"/>
          </p:cNvSpPr>
          <p:nvPr>
            <p:ph type="sldNum" sz="quarter" idx="10"/>
          </p:nvPr>
        </p:nvSpPr>
        <p:spPr/>
        <p:txBody>
          <a:bodyPr/>
          <a:lstStyle/>
          <a:p>
            <a:fld id="{24F84AA9-C1D8-4A67-A1B4-19639D7E3C99}" type="slidenum">
              <a:rPr lang="en-GB" smtClean="0"/>
              <a:t>32</a:t>
            </a:fld>
            <a:endParaRPr lang="en-GB"/>
          </a:p>
        </p:txBody>
      </p:sp>
    </p:spTree>
    <p:extLst>
      <p:ext uri="{BB962C8B-B14F-4D97-AF65-F5344CB8AC3E}">
        <p14:creationId xmlns:p14="http://schemas.microsoft.com/office/powerpoint/2010/main" val="237482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Input, output</a:t>
            </a:r>
            <a:r>
              <a:rPr lang="it-IT" baseline="0" dirty="0"/>
              <a:t>, feedback</a:t>
            </a:r>
          </a:p>
          <a:p>
            <a:r>
              <a:rPr lang="it-IT" baseline="0" dirty="0"/>
              <a:t>Comunità (policy </a:t>
            </a:r>
            <a:r>
              <a:rPr lang="it-IT" baseline="0" dirty="0" err="1"/>
              <a:t>takers</a:t>
            </a:r>
            <a:r>
              <a:rPr lang="it-IT" baseline="0" dirty="0"/>
              <a:t>), regime (norme, procedure, istituzioni), autorità (soggetti chiamati a prendere decisioni). </a:t>
            </a:r>
          </a:p>
          <a:p>
            <a:r>
              <a:rPr lang="it-IT" baseline="0" dirty="0"/>
              <a:t>Sistema in cerca di equilibrio e stabilità tra domande dell’ambiente sociale, filtrate dai </a:t>
            </a:r>
            <a:r>
              <a:rPr lang="it-IT" baseline="0" dirty="0" err="1"/>
              <a:t>gatekeeper</a:t>
            </a:r>
            <a:r>
              <a:rPr lang="it-IT" baseline="0" dirty="0"/>
              <a:t> </a:t>
            </a:r>
            <a:r>
              <a:rPr lang="it-IT" baseline="0" dirty="0" err="1"/>
              <a:t>socioistituzionali</a:t>
            </a:r>
            <a:r>
              <a:rPr lang="it-IT" baseline="0" dirty="0"/>
              <a:t>, nella scatola nera si trasformano in azioni e decisioni. Gli </a:t>
            </a:r>
            <a:r>
              <a:rPr lang="it-IT" baseline="0" dirty="0" err="1"/>
              <a:t>outcome</a:t>
            </a:r>
            <a:r>
              <a:rPr lang="it-IT" baseline="0" dirty="0"/>
              <a:t> del sistema determinano retroazioni che rimodulano le aspettative. </a:t>
            </a:r>
          </a:p>
          <a:p>
            <a:r>
              <a:rPr lang="it-IT" baseline="0" dirty="0"/>
              <a:t>Attenzione sia agli output che agli input</a:t>
            </a:r>
          </a:p>
          <a:p>
            <a:r>
              <a:rPr lang="it-IT" baseline="0" dirty="0"/>
              <a:t>No stato, interdipendenza degli elementi, processo complesso e mutevole</a:t>
            </a:r>
            <a:endParaRPr lang="it-IT" dirty="0"/>
          </a:p>
        </p:txBody>
      </p:sp>
      <p:sp>
        <p:nvSpPr>
          <p:cNvPr id="4" name="Segnaposto numero diapositiva 3"/>
          <p:cNvSpPr>
            <a:spLocks noGrp="1"/>
          </p:cNvSpPr>
          <p:nvPr>
            <p:ph type="sldNum" sz="quarter" idx="10"/>
          </p:nvPr>
        </p:nvSpPr>
        <p:spPr/>
        <p:txBody>
          <a:bodyPr/>
          <a:lstStyle/>
          <a:p>
            <a:fld id="{CF647CCE-9B9B-4242-AF2F-3590D22D1C89}" type="slidenum">
              <a:rPr lang="it-IT" smtClean="0"/>
              <a:t>4</a:t>
            </a:fld>
            <a:endParaRPr lang="it-IT"/>
          </a:p>
        </p:txBody>
      </p:sp>
    </p:spTree>
    <p:extLst>
      <p:ext uri="{BB962C8B-B14F-4D97-AF65-F5344CB8AC3E}">
        <p14:creationId xmlns:p14="http://schemas.microsoft.com/office/powerpoint/2010/main" val="218336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legge</a:t>
            </a:r>
            <a:r>
              <a:rPr lang="it-IT" baseline="0" dirty="0"/>
              <a:t> non è sufficiente a risolvere il problema: esempio divieto di fumo. </a:t>
            </a:r>
          </a:p>
          <a:p>
            <a:r>
              <a:rPr lang="it-IT" baseline="0" dirty="0"/>
              <a:t>Scienza politica vs analisi delle politiche. Non è solo esecutiva, ma si occupa di progettazione, di agenda </a:t>
            </a:r>
            <a:r>
              <a:rPr lang="it-IT" baseline="0" dirty="0" err="1"/>
              <a:t>setting</a:t>
            </a:r>
            <a:r>
              <a:rPr lang="it-IT" baseline="0" dirty="0"/>
              <a:t>, ecc. </a:t>
            </a:r>
          </a:p>
          <a:p>
            <a:r>
              <a:rPr lang="it-IT" baseline="0" dirty="0"/>
              <a:t>Il problema: non ha preconcetti sulle soluzioni. </a:t>
            </a:r>
            <a:endParaRPr lang="en-GB" dirty="0"/>
          </a:p>
        </p:txBody>
      </p:sp>
      <p:sp>
        <p:nvSpPr>
          <p:cNvPr id="4" name="Segnaposto numero diapositiva 3"/>
          <p:cNvSpPr>
            <a:spLocks noGrp="1"/>
          </p:cNvSpPr>
          <p:nvPr>
            <p:ph type="sldNum" sz="quarter" idx="10"/>
          </p:nvPr>
        </p:nvSpPr>
        <p:spPr/>
        <p:txBody>
          <a:bodyPr/>
          <a:lstStyle/>
          <a:p>
            <a:fld id="{FFA75DF2-562C-4A56-ACA6-7068C73BFA05}" type="slidenum">
              <a:rPr lang="en-GB" smtClean="0"/>
              <a:t>6</a:t>
            </a:fld>
            <a:endParaRPr lang="en-GB"/>
          </a:p>
        </p:txBody>
      </p:sp>
    </p:spTree>
    <p:extLst>
      <p:ext uri="{BB962C8B-B14F-4D97-AF65-F5344CB8AC3E}">
        <p14:creationId xmlns:p14="http://schemas.microsoft.com/office/powerpoint/2010/main" val="172591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FFA75DF2-562C-4A56-ACA6-7068C73BFA05}" type="slidenum">
              <a:rPr lang="en-GB" smtClean="0"/>
              <a:t>7</a:t>
            </a:fld>
            <a:endParaRPr lang="en-GB"/>
          </a:p>
        </p:txBody>
      </p:sp>
    </p:spTree>
    <p:extLst>
      <p:ext uri="{BB962C8B-B14F-4D97-AF65-F5344CB8AC3E}">
        <p14:creationId xmlns:p14="http://schemas.microsoft.com/office/powerpoint/2010/main" val="697630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FFA75DF2-562C-4A56-ACA6-7068C73BFA05}" type="slidenum">
              <a:rPr lang="en-GB" smtClean="0"/>
              <a:t>8</a:t>
            </a:fld>
            <a:endParaRPr lang="en-GB"/>
          </a:p>
        </p:txBody>
      </p:sp>
    </p:spTree>
    <p:extLst>
      <p:ext uri="{BB962C8B-B14F-4D97-AF65-F5344CB8AC3E}">
        <p14:creationId xmlns:p14="http://schemas.microsoft.com/office/powerpoint/2010/main" val="78258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F84AA9-C1D8-4A67-A1B4-19639D7E3C99}" type="slidenum">
              <a:rPr lang="en-GB" smtClean="0"/>
              <a:t>10</a:t>
            </a:fld>
            <a:endParaRPr lang="en-GB"/>
          </a:p>
        </p:txBody>
      </p:sp>
    </p:spTree>
    <p:extLst>
      <p:ext uri="{BB962C8B-B14F-4D97-AF65-F5344CB8AC3E}">
        <p14:creationId xmlns:p14="http://schemas.microsoft.com/office/powerpoint/2010/main" val="283827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4F84AA9-C1D8-4A67-A1B4-19639D7E3C99}" type="slidenum">
              <a:rPr lang="en-GB" smtClean="0"/>
              <a:t>11</a:t>
            </a:fld>
            <a:endParaRPr lang="en-GB"/>
          </a:p>
        </p:txBody>
      </p:sp>
    </p:spTree>
    <p:extLst>
      <p:ext uri="{BB962C8B-B14F-4D97-AF65-F5344CB8AC3E}">
        <p14:creationId xmlns:p14="http://schemas.microsoft.com/office/powerpoint/2010/main" val="331850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t>We do not discover a problem out there, we make a choice about how we want to formulate a problem</a:t>
            </a:r>
            <a:r>
              <a:rPr lang="it-IT" sz="1200" i="1" dirty="0"/>
              <a:t> (</a:t>
            </a:r>
            <a:r>
              <a:rPr lang="it-IT" sz="1200" i="1" dirty="0" err="1"/>
              <a:t>Lindblom</a:t>
            </a:r>
            <a:r>
              <a:rPr lang="it-IT" sz="1200" i="1" dirty="0"/>
              <a:t> e Cohen)</a:t>
            </a:r>
            <a:endParaRPr lang="en-GB" sz="1200" i="1" dirty="0"/>
          </a:p>
          <a:p>
            <a:endParaRPr lang="it-IT" dirty="0"/>
          </a:p>
        </p:txBody>
      </p:sp>
      <p:sp>
        <p:nvSpPr>
          <p:cNvPr id="4" name="Segnaposto numero diapositiva 3"/>
          <p:cNvSpPr>
            <a:spLocks noGrp="1"/>
          </p:cNvSpPr>
          <p:nvPr>
            <p:ph type="sldNum" sz="quarter" idx="10"/>
          </p:nvPr>
        </p:nvSpPr>
        <p:spPr/>
        <p:txBody>
          <a:bodyPr/>
          <a:lstStyle/>
          <a:p>
            <a:fld id="{24F84AA9-C1D8-4A67-A1B4-19639D7E3C99}" type="slidenum">
              <a:rPr lang="en-GB" smtClean="0"/>
              <a:t>12</a:t>
            </a:fld>
            <a:endParaRPr lang="en-GB"/>
          </a:p>
        </p:txBody>
      </p:sp>
    </p:spTree>
    <p:extLst>
      <p:ext uri="{BB962C8B-B14F-4D97-AF65-F5344CB8AC3E}">
        <p14:creationId xmlns:p14="http://schemas.microsoft.com/office/powerpoint/2010/main" val="268401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FFA75DF2-562C-4A56-ACA6-7068C73BFA05}" type="slidenum">
              <a:rPr lang="en-GB" smtClean="0"/>
              <a:t>16</a:t>
            </a:fld>
            <a:endParaRPr lang="en-GB"/>
          </a:p>
        </p:txBody>
      </p:sp>
    </p:spTree>
    <p:extLst>
      <p:ext uri="{BB962C8B-B14F-4D97-AF65-F5344CB8AC3E}">
        <p14:creationId xmlns:p14="http://schemas.microsoft.com/office/powerpoint/2010/main" val="167860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it-IT"/>
              <a:t>Fare clic per modificare lo stile del titolo</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DD7F5FA3-F37B-495C-BEE1-C24BFBF3CBB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C1FCF-E81D-4B58-8A6D-6821C8409D8D}" type="slidenum">
              <a:rPr lang="en-GB" smtClean="0"/>
              <a:t>‹N›</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08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D7F5FA3-F37B-495C-BEE1-C24BFBF3CBB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342171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D7F5FA3-F37B-495C-BEE1-C24BFBF3CBB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C1FCF-E81D-4B58-8A6D-6821C8409D8D}" type="slidenum">
              <a:rPr lang="en-GB" smtClean="0"/>
              <a:t>‹N›</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79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D7F5FA3-F37B-495C-BEE1-C24BFBF3CBB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304488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it-IT"/>
              <a:t>Fare clic per modificare lo stile del titolo</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DD7F5FA3-F37B-495C-BEE1-C24BFBF3CBB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9C1FCF-E81D-4B58-8A6D-6821C8409D8D}" type="slidenum">
              <a:rPr lang="en-GB" smtClean="0"/>
              <a:t>‹N›</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31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D7F5FA3-F37B-495C-BEE1-C24BFBF3CBB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372812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768096"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4491990"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D7F5FA3-F37B-495C-BEE1-C24BFBF3CBB0}" type="datetimeFigureOut">
              <a:rPr lang="en-GB" smtClean="0"/>
              <a:t>08/10/2025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240546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DD7F5FA3-F37B-495C-BEE1-C24BFBF3CBB0}" type="datetimeFigureOut">
              <a:rPr lang="en-GB" smtClean="0"/>
              <a:t>08/10/2025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303063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F5FA3-F37B-495C-BEE1-C24BFBF3CBB0}" type="datetimeFigureOut">
              <a:rPr lang="en-GB" smtClean="0"/>
              <a:t>08/10/2025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234198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it-IT"/>
              <a:t>Fare clic per modificare lo stile del titolo</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D7F5FA3-F37B-495C-BEE1-C24BFBF3CBB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C1FCF-E81D-4B58-8A6D-6821C8409D8D}" type="slidenum">
              <a:rPr lang="en-GB" smtClean="0"/>
              <a:t>‹N›</a:t>
            </a:fld>
            <a:endParaRPr lang="en-GB"/>
          </a:p>
        </p:txBody>
      </p:sp>
    </p:spTree>
    <p:extLst>
      <p:ext uri="{BB962C8B-B14F-4D97-AF65-F5344CB8AC3E}">
        <p14:creationId xmlns:p14="http://schemas.microsoft.com/office/powerpoint/2010/main" val="217547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D7F5FA3-F37B-495C-BEE1-C24BFBF3CBB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9C1FCF-E81D-4B58-8A6D-6821C8409D8D}" type="slidenum">
              <a:rPr lang="en-GB" smtClean="0"/>
              <a:t>‹N›</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92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7F5FA3-F37B-495C-BEE1-C24BFBF3CBB0}" type="datetimeFigureOut">
              <a:rPr lang="en-GB" smtClean="0"/>
              <a:t>08/10/2025</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39C1FCF-E81D-4B58-8A6D-6821C8409D8D}" type="slidenum">
              <a:rPr lang="en-GB" smtClean="0"/>
              <a:t>‹N›</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723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5" y="5104023"/>
            <a:ext cx="6172200" cy="1463040"/>
          </a:xfrm>
        </p:spPr>
        <p:txBody>
          <a:bodyPr>
            <a:noAutofit/>
          </a:bodyPr>
          <a:lstStyle/>
          <a:p>
            <a:r>
              <a:rPr lang="it-IT" sz="2400" b="1" dirty="0">
                <a:solidFill>
                  <a:schemeClr val="accent1">
                    <a:lumMod val="75000"/>
                  </a:schemeClr>
                </a:solidFill>
              </a:rPr>
              <a:t>Analisi delle politiche pubbliche</a:t>
            </a:r>
            <a:endParaRPr lang="it-IT" sz="2400" dirty="0">
              <a:solidFill>
                <a:schemeClr val="accent1">
                  <a:lumMod val="75000"/>
                </a:schemeClr>
              </a:solidFill>
            </a:endParaRPr>
          </a:p>
        </p:txBody>
      </p:sp>
      <p:sp>
        <p:nvSpPr>
          <p:cNvPr id="5" name="Segnaposto testo 4"/>
          <p:cNvSpPr>
            <a:spLocks noGrp="1"/>
          </p:cNvSpPr>
          <p:nvPr>
            <p:ph type="body" sz="half" idx="2"/>
          </p:nvPr>
        </p:nvSpPr>
        <p:spPr>
          <a:xfrm>
            <a:off x="755576" y="4552900"/>
            <a:ext cx="5416624" cy="1463040"/>
          </a:xfrm>
        </p:spPr>
        <p:txBody>
          <a:bodyPr>
            <a:normAutofit/>
          </a:bodyPr>
          <a:lstStyle/>
          <a:p>
            <a:pPr algn="r">
              <a:spcAft>
                <a:spcPts val="0"/>
              </a:spcAft>
            </a:pPr>
            <a:r>
              <a:rPr lang="en-GB" sz="2800" dirty="0"/>
              <a:t>Simone Busetti </a:t>
            </a:r>
            <a:r>
              <a:rPr lang="en-GB" sz="2400" dirty="0"/>
              <a:t>sbusetti@unite.it</a:t>
            </a:r>
          </a:p>
        </p:txBody>
      </p:sp>
      <p:sp>
        <p:nvSpPr>
          <p:cNvPr id="7" name="Segnaposto testo 4"/>
          <p:cNvSpPr txBox="1">
            <a:spLocks/>
          </p:cNvSpPr>
          <p:nvPr/>
        </p:nvSpPr>
        <p:spPr>
          <a:xfrm>
            <a:off x="1167040" y="6046884"/>
            <a:ext cx="5005160" cy="92019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342900" indent="0" algn="l" defTabSz="914400" rtl="0" eaLnBrk="1" latinLnBrk="0" hangingPunct="1">
              <a:lnSpc>
                <a:spcPct val="90000"/>
              </a:lnSpc>
              <a:spcBef>
                <a:spcPts val="200"/>
              </a:spcBef>
              <a:spcAft>
                <a:spcPts val="400"/>
              </a:spcAft>
              <a:buClr>
                <a:schemeClr val="accent1"/>
              </a:buClr>
              <a:buFont typeface="Wingdings 3" pitchFamily="18" charset="2"/>
              <a:buNone/>
              <a:defRPr sz="1050" kern="1200">
                <a:solidFill>
                  <a:schemeClr val="tx1"/>
                </a:solidFill>
                <a:latin typeface="+mn-lt"/>
                <a:ea typeface="+mn-ea"/>
                <a:cs typeface="+mn-cs"/>
              </a:defRPr>
            </a:lvl2pPr>
            <a:lvl3pPr marL="6858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3pPr>
            <a:lvl4pPr marL="1028700" indent="0" algn="l" defTabSz="914400" rtl="0" eaLnBrk="1" latinLnBrk="0" hangingPunct="1">
              <a:lnSpc>
                <a:spcPct val="90000"/>
              </a:lnSpc>
              <a:spcBef>
                <a:spcPts val="200"/>
              </a:spcBef>
              <a:spcAft>
                <a:spcPts val="400"/>
              </a:spcAft>
              <a:buClr>
                <a:schemeClr val="accent1"/>
              </a:buClr>
              <a:buFont typeface="Wingdings 3" pitchFamily="18" charset="2"/>
              <a:buNone/>
              <a:defRPr sz="750" kern="1200">
                <a:solidFill>
                  <a:schemeClr val="tx1"/>
                </a:solidFill>
                <a:latin typeface="+mn-lt"/>
                <a:ea typeface="+mn-ea"/>
                <a:cs typeface="+mn-cs"/>
              </a:defRPr>
            </a:lvl4pPr>
            <a:lvl5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750" kern="1200">
                <a:solidFill>
                  <a:schemeClr val="tx1"/>
                </a:solidFill>
                <a:latin typeface="+mn-lt"/>
                <a:ea typeface="+mn-ea"/>
                <a:cs typeface="+mn-cs"/>
              </a:defRPr>
            </a:lvl5pPr>
            <a:lvl6pPr marL="1714500" indent="0" algn="l" defTabSz="914400" rtl="0" eaLnBrk="1" latinLnBrk="0" hangingPunct="1">
              <a:lnSpc>
                <a:spcPct val="90000"/>
              </a:lnSpc>
              <a:spcBef>
                <a:spcPts val="200"/>
              </a:spcBef>
              <a:spcAft>
                <a:spcPts val="400"/>
              </a:spcAft>
              <a:buClr>
                <a:schemeClr val="accent1"/>
              </a:buClr>
              <a:buFont typeface="Wingdings 3" pitchFamily="18" charset="2"/>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200"/>
              </a:spcBef>
              <a:spcAft>
                <a:spcPts val="400"/>
              </a:spcAft>
              <a:buClr>
                <a:schemeClr val="accent1"/>
              </a:buClr>
              <a:buFont typeface="Wingdings 3" pitchFamily="18" charset="2"/>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200"/>
              </a:spcBef>
              <a:spcAft>
                <a:spcPts val="400"/>
              </a:spcAft>
              <a:buClr>
                <a:schemeClr val="accent1"/>
              </a:buClr>
              <a:buFont typeface="Wingdings 3" pitchFamily="18" charset="2"/>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750" kern="1200">
                <a:solidFill>
                  <a:schemeClr val="tx1"/>
                </a:solidFill>
                <a:latin typeface="+mn-lt"/>
                <a:ea typeface="+mn-ea"/>
                <a:cs typeface="+mn-cs"/>
              </a:defRPr>
            </a:lvl9pPr>
          </a:lstStyle>
          <a:p>
            <a:pPr algn="r"/>
            <a:endParaRPr lang="en-GB" sz="2000" dirty="0"/>
          </a:p>
        </p:txBody>
      </p:sp>
      <p:pic>
        <p:nvPicPr>
          <p:cNvPr id="10" name="Segnaposto immagine 9"/>
          <p:cNvPicPr>
            <a:picLocks noGrp="1" noChangeAspect="1"/>
          </p:cNvPicPr>
          <p:nvPr>
            <p:ph type="pic" idx="1"/>
          </p:nvPr>
        </p:nvPicPr>
        <p:blipFill>
          <a:blip r:embed="rId3">
            <a:extLst>
              <a:ext uri="{28A0092B-C50C-407E-A947-70E740481C1C}">
                <a14:useLocalDpi xmlns:a14="http://schemas.microsoft.com/office/drawing/2010/main" val="0"/>
              </a:ext>
            </a:extLst>
          </a:blip>
          <a:srcRect t="15498" b="15498"/>
          <a:stretch>
            <a:fillRect/>
          </a:stretch>
        </p:blipFill>
        <p:spPr>
          <a:xfrm>
            <a:off x="0" y="0"/>
            <a:ext cx="9142413" cy="4892675"/>
          </a:xfrm>
        </p:spPr>
      </p:pic>
    </p:spTree>
    <p:extLst>
      <p:ext uri="{BB962C8B-B14F-4D97-AF65-F5344CB8AC3E}">
        <p14:creationId xmlns:p14="http://schemas.microsoft.com/office/powerpoint/2010/main" val="356783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What is a problem? </a:t>
            </a:r>
          </a:p>
        </p:txBody>
      </p:sp>
      <p:sp>
        <p:nvSpPr>
          <p:cNvPr id="3" name="Segnaposto contenuto 2"/>
          <p:cNvSpPr>
            <a:spLocks noGrp="1"/>
          </p:cNvSpPr>
          <p:nvPr>
            <p:ph idx="1"/>
          </p:nvPr>
        </p:nvSpPr>
        <p:spPr/>
        <p:txBody>
          <a:bodyPr>
            <a:normAutofit lnSpcReduction="10000"/>
          </a:bodyPr>
          <a:lstStyle/>
          <a:p>
            <a:r>
              <a:rPr lang="en-US" sz="2800" i="1" dirty="0"/>
              <a:t>Policy problems are unrealized needs, values, or opportunities for </a:t>
            </a:r>
            <a:r>
              <a:rPr lang="it-IT" sz="2800" i="1" dirty="0" err="1"/>
              <a:t>improvement</a:t>
            </a:r>
            <a:endParaRPr lang="en-GB" sz="2800" i="1" dirty="0"/>
          </a:p>
          <a:p>
            <a:pPr marL="0" indent="0">
              <a:buNone/>
            </a:pPr>
            <a:endParaRPr lang="en-GB" sz="2800" dirty="0"/>
          </a:p>
          <a:p>
            <a:pPr marL="0" indent="0">
              <a:buNone/>
            </a:pPr>
            <a:r>
              <a:rPr lang="en-GB" sz="2800" dirty="0"/>
              <a:t>How are problems defined? </a:t>
            </a:r>
          </a:p>
          <a:p>
            <a:pPr>
              <a:buFontTx/>
              <a:buChar char="-"/>
            </a:pPr>
            <a:r>
              <a:rPr lang="en-GB" sz="2800" i="1" dirty="0"/>
              <a:t>Powering</a:t>
            </a:r>
            <a:r>
              <a:rPr lang="en-GB" sz="2800" dirty="0"/>
              <a:t>. Interests, mobilisation, saliency </a:t>
            </a:r>
          </a:p>
          <a:p>
            <a:pPr>
              <a:buFontTx/>
              <a:buChar char="-"/>
            </a:pPr>
            <a:r>
              <a:rPr lang="en-GB" sz="2800" i="1" dirty="0"/>
              <a:t>Puzzling</a:t>
            </a:r>
            <a:r>
              <a:rPr lang="en-GB" sz="2800" dirty="0"/>
              <a:t>. Use knowledge and research to find solutions</a:t>
            </a:r>
          </a:p>
          <a:p>
            <a:pPr>
              <a:buFontTx/>
              <a:buChar char="-"/>
            </a:pPr>
            <a:r>
              <a:rPr lang="en-GB" sz="2800" i="1" dirty="0"/>
              <a:t>Context</a:t>
            </a:r>
            <a:r>
              <a:rPr lang="en-GB" sz="2800" dirty="0"/>
              <a:t>. Existing policies, tools, and capacities</a:t>
            </a:r>
          </a:p>
        </p:txBody>
      </p:sp>
    </p:spTree>
    <p:extLst>
      <p:ext uri="{BB962C8B-B14F-4D97-AF65-F5344CB8AC3E}">
        <p14:creationId xmlns:p14="http://schemas.microsoft.com/office/powerpoint/2010/main" val="13733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 y="5796534"/>
            <a:ext cx="9964864" cy="1499616"/>
          </a:xfrm>
        </p:spPr>
        <p:txBody>
          <a:bodyPr/>
          <a:lstStyle/>
          <a:p>
            <a:r>
              <a:rPr lang="en-GB" dirty="0"/>
              <a:t>Problem solving vs. problem finding</a:t>
            </a:r>
          </a:p>
        </p:txBody>
      </p:sp>
      <p:pic>
        <p:nvPicPr>
          <p:cNvPr id="4" name="Immagine 3"/>
          <p:cNvPicPr>
            <a:picLocks noChangeAspect="1"/>
          </p:cNvPicPr>
          <p:nvPr/>
        </p:nvPicPr>
        <p:blipFill>
          <a:blip r:embed="rId3"/>
          <a:stretch>
            <a:fillRect/>
          </a:stretch>
        </p:blipFill>
        <p:spPr>
          <a:xfrm>
            <a:off x="-572480" y="0"/>
            <a:ext cx="7720992" cy="6057900"/>
          </a:xfrm>
          <a:prstGeom prst="rect">
            <a:avLst/>
          </a:prstGeom>
        </p:spPr>
      </p:pic>
    </p:spTree>
    <p:extLst>
      <p:ext uri="{BB962C8B-B14F-4D97-AF65-F5344CB8AC3E}">
        <p14:creationId xmlns:p14="http://schemas.microsoft.com/office/powerpoint/2010/main" val="276793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Structuring</a:t>
            </a:r>
            <a:r>
              <a:rPr lang="it-IT" dirty="0"/>
              <a:t> problems vs. </a:t>
            </a:r>
            <a:r>
              <a:rPr lang="it-IT" dirty="0" err="1"/>
              <a:t>problem</a:t>
            </a:r>
            <a:r>
              <a:rPr lang="it-IT" dirty="0"/>
              <a:t> </a:t>
            </a:r>
            <a:r>
              <a:rPr lang="it-IT" dirty="0" err="1"/>
              <a:t>solving</a:t>
            </a:r>
            <a:endParaRPr lang="it-IT" dirty="0"/>
          </a:p>
        </p:txBody>
      </p:sp>
      <p:sp>
        <p:nvSpPr>
          <p:cNvPr id="3" name="Segnaposto contenuto 2"/>
          <p:cNvSpPr>
            <a:spLocks noGrp="1"/>
          </p:cNvSpPr>
          <p:nvPr>
            <p:ph idx="1"/>
          </p:nvPr>
        </p:nvSpPr>
        <p:spPr>
          <a:xfrm>
            <a:off x="768096" y="2249424"/>
            <a:ext cx="8031130" cy="4023360"/>
          </a:xfrm>
        </p:spPr>
        <p:txBody>
          <a:bodyPr>
            <a:noAutofit/>
          </a:bodyPr>
          <a:lstStyle/>
          <a:p>
            <a:pPr marL="0" indent="0">
              <a:buNone/>
            </a:pPr>
            <a:r>
              <a:rPr lang="it-IT" sz="2800" b="1" dirty="0">
                <a:solidFill>
                  <a:schemeClr val="accent1">
                    <a:lumMod val="75000"/>
                  </a:schemeClr>
                </a:solidFill>
              </a:rPr>
              <a:t>SOME LIMITS: </a:t>
            </a:r>
          </a:p>
          <a:p>
            <a:pPr>
              <a:spcBef>
                <a:spcPts val="1800"/>
              </a:spcBef>
              <a:buFont typeface="Arial" panose="020B0604020202020204" pitchFamily="34" charset="0"/>
              <a:buChar char="•"/>
            </a:pPr>
            <a:r>
              <a:rPr lang="en-GB" sz="2800" dirty="0"/>
              <a:t>Finding problems has no political capital. </a:t>
            </a:r>
          </a:p>
          <a:p>
            <a:pPr>
              <a:spcBef>
                <a:spcPts val="1800"/>
              </a:spcBef>
              <a:buFont typeface="Arial" panose="020B0604020202020204" pitchFamily="34" charset="0"/>
              <a:buChar char="•"/>
            </a:pPr>
            <a:r>
              <a:rPr lang="en-GB" sz="2800" dirty="0"/>
              <a:t>Problems enter the agenda when they are already structured and need quick solutions</a:t>
            </a:r>
          </a:p>
          <a:p>
            <a:pPr>
              <a:spcBef>
                <a:spcPts val="1800"/>
              </a:spcBef>
              <a:buFont typeface="Arial" panose="020B0604020202020204" pitchFamily="34" charset="0"/>
              <a:buChar char="•"/>
            </a:pPr>
            <a:r>
              <a:rPr lang="en-GB" sz="2800" dirty="0"/>
              <a:t>Different actors have different definitions of the problems</a:t>
            </a:r>
          </a:p>
          <a:p>
            <a:pPr>
              <a:spcBef>
                <a:spcPts val="1800"/>
              </a:spcBef>
              <a:buFont typeface="Arial" panose="020B0604020202020204" pitchFamily="34" charset="0"/>
              <a:buChar char="•"/>
            </a:pPr>
            <a:r>
              <a:rPr lang="en-GB" sz="2800" dirty="0"/>
              <a:t>Policy targets influence the way the government design policies</a:t>
            </a:r>
          </a:p>
        </p:txBody>
      </p:sp>
    </p:spTree>
    <p:extLst>
      <p:ext uri="{BB962C8B-B14F-4D97-AF65-F5344CB8AC3E}">
        <p14:creationId xmlns:p14="http://schemas.microsoft.com/office/powerpoint/2010/main" val="429231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Structured and unstructured problems (examples?)</a:t>
            </a:r>
          </a:p>
        </p:txBody>
      </p:sp>
      <p:cxnSp>
        <p:nvCxnSpPr>
          <p:cNvPr id="5" name="Connettore 2 4"/>
          <p:cNvCxnSpPr/>
          <p:nvPr/>
        </p:nvCxnSpPr>
        <p:spPr>
          <a:xfrm flipV="1">
            <a:off x="1679713" y="2084832"/>
            <a:ext cx="0" cy="35208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p:cNvCxnSpPr/>
          <p:nvPr/>
        </p:nvCxnSpPr>
        <p:spPr>
          <a:xfrm>
            <a:off x="1689652" y="5605670"/>
            <a:ext cx="54468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615965" y="5675588"/>
            <a:ext cx="1781504" cy="646331"/>
          </a:xfrm>
          <a:prstGeom prst="rect">
            <a:avLst/>
          </a:prstGeom>
          <a:noFill/>
        </p:spPr>
        <p:txBody>
          <a:bodyPr wrap="square" rtlCol="0">
            <a:spAutoFit/>
          </a:bodyPr>
          <a:lstStyle/>
          <a:p>
            <a:r>
              <a:rPr lang="en-GB" dirty="0"/>
              <a:t>Agreement on values and goals</a:t>
            </a:r>
          </a:p>
        </p:txBody>
      </p:sp>
      <p:sp>
        <p:nvSpPr>
          <p:cNvPr id="10" name="CasellaDiTesto 9"/>
          <p:cNvSpPr txBox="1"/>
          <p:nvPr/>
        </p:nvSpPr>
        <p:spPr>
          <a:xfrm>
            <a:off x="5355020" y="5675587"/>
            <a:ext cx="1781504" cy="369332"/>
          </a:xfrm>
          <a:prstGeom prst="rect">
            <a:avLst/>
          </a:prstGeom>
          <a:noFill/>
        </p:spPr>
        <p:txBody>
          <a:bodyPr wrap="square" rtlCol="0">
            <a:spAutoFit/>
          </a:bodyPr>
          <a:lstStyle/>
          <a:p>
            <a:r>
              <a:rPr lang="en-GB" dirty="0"/>
              <a:t>No agreement</a:t>
            </a:r>
          </a:p>
        </p:txBody>
      </p:sp>
      <p:sp>
        <p:nvSpPr>
          <p:cNvPr id="11" name="CasellaDiTesto 10"/>
          <p:cNvSpPr txBox="1"/>
          <p:nvPr/>
        </p:nvSpPr>
        <p:spPr>
          <a:xfrm>
            <a:off x="254875" y="4924380"/>
            <a:ext cx="1781504" cy="646331"/>
          </a:xfrm>
          <a:prstGeom prst="rect">
            <a:avLst/>
          </a:prstGeom>
          <a:noFill/>
        </p:spPr>
        <p:txBody>
          <a:bodyPr wrap="square" rtlCol="0">
            <a:spAutoFit/>
          </a:bodyPr>
          <a:lstStyle/>
          <a:p>
            <a:r>
              <a:rPr lang="en-GB" dirty="0"/>
              <a:t>Available knowledge</a:t>
            </a:r>
          </a:p>
        </p:txBody>
      </p:sp>
      <p:sp>
        <p:nvSpPr>
          <p:cNvPr id="12" name="CasellaDiTesto 11"/>
          <p:cNvSpPr txBox="1"/>
          <p:nvPr/>
        </p:nvSpPr>
        <p:spPr>
          <a:xfrm>
            <a:off x="254875" y="2404525"/>
            <a:ext cx="1542394" cy="646331"/>
          </a:xfrm>
          <a:prstGeom prst="rect">
            <a:avLst/>
          </a:prstGeom>
          <a:noFill/>
        </p:spPr>
        <p:txBody>
          <a:bodyPr wrap="square" rtlCol="0">
            <a:spAutoFit/>
          </a:bodyPr>
          <a:lstStyle/>
          <a:p>
            <a:r>
              <a:rPr lang="en-GB" dirty="0"/>
              <a:t>Unavailable knowledge</a:t>
            </a:r>
          </a:p>
        </p:txBody>
      </p:sp>
      <p:sp>
        <p:nvSpPr>
          <p:cNvPr id="13" name="CasellaDiTesto 12"/>
          <p:cNvSpPr txBox="1"/>
          <p:nvPr/>
        </p:nvSpPr>
        <p:spPr>
          <a:xfrm>
            <a:off x="2036379" y="4569026"/>
            <a:ext cx="1250731" cy="369332"/>
          </a:xfrm>
          <a:prstGeom prst="rect">
            <a:avLst/>
          </a:prstGeom>
          <a:noFill/>
          <a:ln w="28575">
            <a:solidFill>
              <a:schemeClr val="accent1">
                <a:lumMod val="60000"/>
                <a:lumOff val="40000"/>
              </a:schemeClr>
            </a:solidFill>
          </a:ln>
        </p:spPr>
        <p:txBody>
          <a:bodyPr wrap="square" rtlCol="0">
            <a:spAutoFit/>
          </a:bodyPr>
          <a:lstStyle/>
          <a:p>
            <a:r>
              <a:rPr lang="en-GB" dirty="0"/>
              <a:t>Structured</a:t>
            </a:r>
          </a:p>
        </p:txBody>
      </p:sp>
      <p:sp>
        <p:nvSpPr>
          <p:cNvPr id="14" name="CasellaDiTesto 13"/>
          <p:cNvSpPr txBox="1"/>
          <p:nvPr/>
        </p:nvSpPr>
        <p:spPr>
          <a:xfrm>
            <a:off x="5242034" y="2404525"/>
            <a:ext cx="1363717" cy="369332"/>
          </a:xfrm>
          <a:prstGeom prst="rect">
            <a:avLst/>
          </a:prstGeom>
          <a:noFill/>
          <a:ln w="28575">
            <a:solidFill>
              <a:schemeClr val="accent1">
                <a:lumMod val="60000"/>
                <a:lumOff val="40000"/>
              </a:schemeClr>
            </a:solidFill>
          </a:ln>
        </p:spPr>
        <p:txBody>
          <a:bodyPr wrap="square" rtlCol="0">
            <a:spAutoFit/>
          </a:bodyPr>
          <a:lstStyle/>
          <a:p>
            <a:r>
              <a:rPr lang="en-GB" dirty="0"/>
              <a:t>Unstructured</a:t>
            </a:r>
          </a:p>
        </p:txBody>
      </p:sp>
      <p:sp>
        <p:nvSpPr>
          <p:cNvPr id="15" name="CasellaDiTesto 14"/>
          <p:cNvSpPr txBox="1"/>
          <p:nvPr/>
        </p:nvSpPr>
        <p:spPr>
          <a:xfrm>
            <a:off x="2036379" y="2440186"/>
            <a:ext cx="1455683" cy="923330"/>
          </a:xfrm>
          <a:prstGeom prst="rect">
            <a:avLst/>
          </a:prstGeom>
          <a:noFill/>
          <a:ln w="28575">
            <a:solidFill>
              <a:schemeClr val="accent1">
                <a:lumMod val="60000"/>
                <a:lumOff val="40000"/>
              </a:schemeClr>
            </a:solidFill>
          </a:ln>
        </p:spPr>
        <p:txBody>
          <a:bodyPr wrap="square" rtlCol="0">
            <a:spAutoFit/>
          </a:bodyPr>
          <a:lstStyle/>
          <a:p>
            <a:r>
              <a:rPr lang="en-GB" dirty="0"/>
              <a:t>Medium structured: goals</a:t>
            </a:r>
          </a:p>
        </p:txBody>
      </p:sp>
      <p:sp>
        <p:nvSpPr>
          <p:cNvPr id="16" name="CasellaDiTesto 15"/>
          <p:cNvSpPr txBox="1"/>
          <p:nvPr/>
        </p:nvSpPr>
        <p:spPr>
          <a:xfrm>
            <a:off x="5010807" y="4324215"/>
            <a:ext cx="1455683" cy="923330"/>
          </a:xfrm>
          <a:prstGeom prst="rect">
            <a:avLst/>
          </a:prstGeom>
          <a:noFill/>
          <a:ln w="28575">
            <a:solidFill>
              <a:schemeClr val="accent1">
                <a:lumMod val="60000"/>
                <a:lumOff val="40000"/>
              </a:schemeClr>
            </a:solidFill>
          </a:ln>
        </p:spPr>
        <p:txBody>
          <a:bodyPr wrap="square" rtlCol="0">
            <a:spAutoFit/>
          </a:bodyPr>
          <a:lstStyle/>
          <a:p>
            <a:r>
              <a:rPr lang="en-GB" dirty="0"/>
              <a:t>Medium structured: </a:t>
            </a:r>
          </a:p>
          <a:p>
            <a:r>
              <a:rPr lang="en-GB" dirty="0"/>
              <a:t>solutions</a:t>
            </a:r>
          </a:p>
        </p:txBody>
      </p:sp>
    </p:spTree>
    <p:extLst>
      <p:ext uri="{BB962C8B-B14F-4D97-AF65-F5344CB8AC3E}">
        <p14:creationId xmlns:p14="http://schemas.microsoft.com/office/powerpoint/2010/main" val="157145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a:p>
        </p:txBody>
      </p:sp>
      <p:pic>
        <p:nvPicPr>
          <p:cNvPr id="4" name="Immagine 3"/>
          <p:cNvPicPr>
            <a:picLocks noChangeAspect="1"/>
          </p:cNvPicPr>
          <p:nvPr/>
        </p:nvPicPr>
        <p:blipFill>
          <a:blip r:embed="rId2"/>
          <a:stretch>
            <a:fillRect/>
          </a:stretch>
        </p:blipFill>
        <p:spPr>
          <a:xfrm>
            <a:off x="9525" y="361950"/>
            <a:ext cx="9124950" cy="6134100"/>
          </a:xfrm>
          <a:prstGeom prst="rect">
            <a:avLst/>
          </a:prstGeom>
        </p:spPr>
      </p:pic>
    </p:spTree>
    <p:extLst>
      <p:ext uri="{BB962C8B-B14F-4D97-AF65-F5344CB8AC3E}">
        <p14:creationId xmlns:p14="http://schemas.microsoft.com/office/powerpoint/2010/main" val="422782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Things</a:t>
            </a:r>
            <a:r>
              <a:rPr lang="it-IT" dirty="0"/>
              <a:t> you want to </a:t>
            </a:r>
            <a:r>
              <a:rPr lang="it-IT" dirty="0" err="1"/>
              <a:t>consider</a:t>
            </a:r>
            <a:endParaRPr lang="en-GB" dirty="0"/>
          </a:p>
        </p:txBody>
      </p:sp>
      <p:sp>
        <p:nvSpPr>
          <p:cNvPr id="3" name="Segnaposto contenuto 2"/>
          <p:cNvSpPr>
            <a:spLocks noGrp="1"/>
          </p:cNvSpPr>
          <p:nvPr>
            <p:ph idx="1"/>
          </p:nvPr>
        </p:nvSpPr>
        <p:spPr>
          <a:xfrm>
            <a:off x="768096" y="1924050"/>
            <a:ext cx="7547229" cy="4648200"/>
          </a:xfrm>
        </p:spPr>
        <p:txBody>
          <a:bodyPr>
            <a:normAutofit lnSpcReduction="10000"/>
          </a:bodyPr>
          <a:lstStyle/>
          <a:p>
            <a:r>
              <a:rPr lang="it-IT" sz="2400" b="1" dirty="0">
                <a:solidFill>
                  <a:schemeClr val="accent1">
                    <a:lumMod val="75000"/>
                  </a:schemeClr>
                </a:solidFill>
              </a:rPr>
              <a:t>1. DEFINING THE PROBLEM INTO THE SOLUTION: </a:t>
            </a:r>
          </a:p>
          <a:p>
            <a:pPr>
              <a:spcBef>
                <a:spcPts val="600"/>
              </a:spcBef>
            </a:pPr>
            <a:r>
              <a:rPr lang="it-IT" sz="2400" dirty="0"/>
              <a:t>Italian </a:t>
            </a:r>
            <a:r>
              <a:rPr lang="it-IT" sz="2400" dirty="0" err="1"/>
              <a:t>young</a:t>
            </a:r>
            <a:r>
              <a:rPr lang="it-IT" sz="2400" dirty="0"/>
              <a:t> </a:t>
            </a:r>
            <a:r>
              <a:rPr lang="it-IT" sz="2400" dirty="0" err="1"/>
              <a:t>people</a:t>
            </a:r>
            <a:r>
              <a:rPr lang="it-IT" sz="2400" dirty="0"/>
              <a:t> have no </a:t>
            </a:r>
            <a:r>
              <a:rPr lang="it-IT" sz="2400" dirty="0" err="1"/>
              <a:t>perception</a:t>
            </a:r>
            <a:r>
              <a:rPr lang="it-IT" sz="2400" dirty="0"/>
              <a:t> of </a:t>
            </a:r>
            <a:r>
              <a:rPr lang="it-IT" sz="2400" dirty="0" err="1"/>
              <a:t>risks</a:t>
            </a:r>
            <a:r>
              <a:rPr lang="it-IT" sz="2400" dirty="0"/>
              <a:t> from </a:t>
            </a:r>
            <a:r>
              <a:rPr lang="it-IT" sz="2400" dirty="0" err="1"/>
              <a:t>alcohol</a:t>
            </a:r>
            <a:r>
              <a:rPr lang="it-IT" sz="2400" dirty="0"/>
              <a:t> vs. Young </a:t>
            </a:r>
            <a:r>
              <a:rPr lang="it-IT" sz="2400" dirty="0" err="1"/>
              <a:t>people</a:t>
            </a:r>
            <a:r>
              <a:rPr lang="it-IT" sz="2400" dirty="0"/>
              <a:t> drink </a:t>
            </a:r>
            <a:r>
              <a:rPr lang="it-IT" sz="2400" dirty="0" err="1"/>
              <a:t>too</a:t>
            </a:r>
            <a:r>
              <a:rPr lang="it-IT" sz="2400" dirty="0"/>
              <a:t> </a:t>
            </a:r>
            <a:r>
              <a:rPr lang="it-IT" sz="2400" dirty="0" err="1"/>
              <a:t>much</a:t>
            </a:r>
            <a:r>
              <a:rPr lang="it-IT" sz="2400" dirty="0"/>
              <a:t> </a:t>
            </a:r>
            <a:r>
              <a:rPr lang="it-IT" sz="2400" dirty="0" err="1"/>
              <a:t>alcohol</a:t>
            </a:r>
            <a:r>
              <a:rPr lang="it-IT" sz="2400" dirty="0"/>
              <a:t> with </a:t>
            </a:r>
            <a:r>
              <a:rPr lang="it-IT" sz="2400" dirty="0" err="1"/>
              <a:t>respect</a:t>
            </a:r>
            <a:r>
              <a:rPr lang="it-IT" sz="2400" dirty="0"/>
              <a:t> to EU </a:t>
            </a:r>
            <a:r>
              <a:rPr lang="it-IT" sz="2400" dirty="0" err="1"/>
              <a:t>standards</a:t>
            </a:r>
            <a:endParaRPr lang="it-IT" sz="2400" dirty="0"/>
          </a:p>
          <a:p>
            <a:pPr>
              <a:spcBef>
                <a:spcPts val="1800"/>
              </a:spcBef>
            </a:pPr>
            <a:r>
              <a:rPr lang="it-IT" sz="2400" b="1" dirty="0">
                <a:solidFill>
                  <a:schemeClr val="accent1">
                    <a:lumMod val="75000"/>
                  </a:schemeClr>
                </a:solidFill>
              </a:rPr>
              <a:t>2. UNCRITICALLY ACCEPT THE CAUSAL CHAIN: </a:t>
            </a:r>
          </a:p>
          <a:p>
            <a:pPr>
              <a:spcBef>
                <a:spcPts val="600"/>
              </a:spcBef>
            </a:pPr>
            <a:r>
              <a:rPr lang="it-IT" sz="2400" dirty="0" err="1"/>
              <a:t>Is</a:t>
            </a:r>
            <a:r>
              <a:rPr lang="it-IT" sz="2400" dirty="0"/>
              <a:t> </a:t>
            </a:r>
            <a:r>
              <a:rPr lang="it-IT" sz="2400" dirty="0" err="1"/>
              <a:t>true</a:t>
            </a:r>
            <a:r>
              <a:rPr lang="it-IT" sz="2400" dirty="0"/>
              <a:t> that </a:t>
            </a:r>
            <a:r>
              <a:rPr lang="it-IT" sz="2400" dirty="0" err="1"/>
              <a:t>alcohol</a:t>
            </a:r>
            <a:r>
              <a:rPr lang="it-IT" sz="2400" dirty="0"/>
              <a:t> </a:t>
            </a:r>
            <a:r>
              <a:rPr lang="it-IT" sz="2400" dirty="0" err="1"/>
              <a:t>availability</a:t>
            </a:r>
            <a:r>
              <a:rPr lang="it-IT" sz="2400" dirty="0"/>
              <a:t> impact on the </a:t>
            </a:r>
            <a:r>
              <a:rPr lang="it-IT" sz="2400" dirty="0" err="1"/>
              <a:t>problem</a:t>
            </a:r>
            <a:r>
              <a:rPr lang="it-IT" sz="2400" dirty="0"/>
              <a:t>? </a:t>
            </a:r>
          </a:p>
          <a:p>
            <a:pPr>
              <a:spcBef>
                <a:spcPts val="1800"/>
              </a:spcBef>
            </a:pPr>
            <a:r>
              <a:rPr lang="it-IT" sz="2400" b="1" dirty="0">
                <a:solidFill>
                  <a:schemeClr val="accent1">
                    <a:lumMod val="75000"/>
                  </a:schemeClr>
                </a:solidFill>
              </a:rPr>
              <a:t>3. TAKE A LIMITED PERSPECTIVE ON THE PROBLEM</a:t>
            </a:r>
          </a:p>
          <a:p>
            <a:pPr>
              <a:spcBef>
                <a:spcPts val="600"/>
              </a:spcBef>
            </a:pPr>
            <a:r>
              <a:rPr lang="it-IT" sz="2400" dirty="0" err="1"/>
              <a:t>Education</a:t>
            </a:r>
            <a:r>
              <a:rPr lang="it-IT" sz="2400" dirty="0"/>
              <a:t>? Social </a:t>
            </a:r>
            <a:r>
              <a:rPr lang="it-IT" sz="2400" dirty="0" err="1"/>
              <a:t>behavior</a:t>
            </a:r>
            <a:r>
              <a:rPr lang="it-IT" sz="2400" dirty="0"/>
              <a:t>? Culture? Family?</a:t>
            </a:r>
          </a:p>
          <a:p>
            <a:pPr>
              <a:spcBef>
                <a:spcPts val="1800"/>
              </a:spcBef>
            </a:pPr>
            <a:r>
              <a:rPr lang="it-IT" sz="2400" b="1" dirty="0">
                <a:solidFill>
                  <a:schemeClr val="accent1">
                    <a:lumMod val="75000"/>
                  </a:schemeClr>
                </a:solidFill>
              </a:rPr>
              <a:t>4. ACCEPTING THE SOCIAL DEFINITION OF THE PROBLEM</a:t>
            </a:r>
          </a:p>
          <a:p>
            <a:pPr>
              <a:spcBef>
                <a:spcPts val="600"/>
              </a:spcBef>
            </a:pPr>
            <a:r>
              <a:rPr lang="it-IT" sz="2400" dirty="0" err="1"/>
              <a:t>Is</a:t>
            </a:r>
            <a:r>
              <a:rPr lang="it-IT" sz="2400" dirty="0"/>
              <a:t> it </a:t>
            </a:r>
            <a:r>
              <a:rPr lang="it-IT" sz="2400" dirty="0" err="1"/>
              <a:t>really</a:t>
            </a:r>
            <a:r>
              <a:rPr lang="it-IT" sz="2400" dirty="0"/>
              <a:t> a </a:t>
            </a:r>
            <a:r>
              <a:rPr lang="it-IT" sz="2400" dirty="0" err="1"/>
              <a:t>problem</a:t>
            </a:r>
            <a:r>
              <a:rPr lang="it-IT" sz="2400" dirty="0"/>
              <a:t>? </a:t>
            </a:r>
            <a:endParaRPr lang="en-GB" sz="2400" dirty="0"/>
          </a:p>
          <a:p>
            <a:endParaRPr lang="en-GB" sz="2400" dirty="0"/>
          </a:p>
        </p:txBody>
      </p:sp>
    </p:spTree>
    <p:extLst>
      <p:ext uri="{BB962C8B-B14F-4D97-AF65-F5344CB8AC3E}">
        <p14:creationId xmlns:p14="http://schemas.microsoft.com/office/powerpoint/2010/main" val="29215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8095" y="585216"/>
            <a:ext cx="7775829" cy="1499616"/>
          </a:xfrm>
        </p:spPr>
        <p:txBody>
          <a:bodyPr/>
          <a:lstStyle/>
          <a:p>
            <a:r>
              <a:rPr lang="it-IT" dirty="0"/>
              <a:t>Problems, </a:t>
            </a:r>
            <a:r>
              <a:rPr lang="it-IT" dirty="0" err="1"/>
              <a:t>causes</a:t>
            </a:r>
            <a:r>
              <a:rPr lang="it-IT" dirty="0"/>
              <a:t>, </a:t>
            </a:r>
            <a:r>
              <a:rPr lang="it-IT" dirty="0" err="1"/>
              <a:t>solutions</a:t>
            </a:r>
            <a:endParaRPr lang="en-GB" dirty="0"/>
          </a:p>
        </p:txBody>
      </p:sp>
      <p:sp>
        <p:nvSpPr>
          <p:cNvPr id="14" name="Rectangle 6"/>
          <p:cNvSpPr txBox="1">
            <a:spLocks noChangeArrowheads="1"/>
          </p:cNvSpPr>
          <p:nvPr/>
        </p:nvSpPr>
        <p:spPr>
          <a:xfrm>
            <a:off x="914400" y="2491357"/>
            <a:ext cx="8229600" cy="435864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kumimoji="0" lang="it-IT" sz="2000" b="1" i="0" u="none" strike="noStrike" kern="1200" cap="none" spc="0" normalizeH="0" baseline="0" noProof="0" dirty="0">
                <a:ln>
                  <a:noFill/>
                </a:ln>
                <a:solidFill>
                  <a:srgbClr val="FFC000"/>
                </a:solidFill>
                <a:effectLst/>
                <a:uLnTx/>
                <a:uFillTx/>
                <a:latin typeface="Gill Sans MT"/>
                <a:ea typeface="+mn-ea"/>
                <a:cs typeface="+mn-cs"/>
              </a:rPr>
              <a:t>THE</a:t>
            </a:r>
            <a:r>
              <a:rPr kumimoji="0" lang="it-IT" sz="2000" b="1" i="0" u="none" strike="noStrike" kern="1200" cap="none" spc="0" normalizeH="0" noProof="0" dirty="0">
                <a:ln>
                  <a:noFill/>
                </a:ln>
                <a:solidFill>
                  <a:srgbClr val="FFC000"/>
                </a:solidFill>
                <a:effectLst/>
                <a:uLnTx/>
                <a:uFillTx/>
                <a:latin typeface="Gill Sans MT"/>
                <a:ea typeface="+mn-ea"/>
                <a:cs typeface="+mn-cs"/>
              </a:rPr>
              <a:t> PROBLEM</a:t>
            </a:r>
            <a:endParaRPr kumimoji="0" lang="it-IT" sz="2000" b="0" i="0" u="none" strike="noStrike" kern="1200" cap="none" spc="0" normalizeH="0" baseline="0" noProof="0" dirty="0">
              <a:ln>
                <a:noFill/>
              </a:ln>
              <a:solidFill>
                <a:srgbClr val="FFC000"/>
              </a:solidFill>
              <a:effectLst/>
              <a:uLnTx/>
              <a:uFillTx/>
              <a:latin typeface="Gill Sans MT"/>
              <a:ea typeface="+mn-ea"/>
              <a:cs typeface="+mn-cs"/>
            </a:endParaRPr>
          </a:p>
          <a:p>
            <a:pPr marL="0" marR="0" lvl="0" indent="0" algn="ctr"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kumimoji="0" lang="it-IT" sz="2000" b="0" i="0" u="none" strike="noStrike" kern="1200" cap="none" spc="0" normalizeH="0" baseline="0" noProof="0" dirty="0">
                <a:ln>
                  <a:noFill/>
                </a:ln>
                <a:solidFill>
                  <a:srgbClr val="3D3D3D"/>
                </a:solidFill>
                <a:effectLst/>
                <a:uLnTx/>
                <a:uFillTx/>
                <a:latin typeface="Gill Sans MT"/>
                <a:ea typeface="+mn-ea"/>
                <a:cs typeface="+mn-cs"/>
              </a:rPr>
              <a:t>	</a:t>
            </a:r>
            <a:r>
              <a:rPr lang="it-IT" sz="2000" dirty="0" err="1">
                <a:solidFill>
                  <a:srgbClr val="3D3D3D"/>
                </a:solidFill>
                <a:latin typeface="Gill Sans MT"/>
              </a:rPr>
              <a:t>people</a:t>
            </a:r>
            <a:r>
              <a:rPr lang="it-IT" sz="2000" dirty="0">
                <a:solidFill>
                  <a:srgbClr val="3D3D3D"/>
                </a:solidFill>
                <a:latin typeface="Gill Sans MT"/>
              </a:rPr>
              <a:t> sleeping on the </a:t>
            </a:r>
            <a:r>
              <a:rPr lang="it-IT" sz="2000" dirty="0" err="1">
                <a:solidFill>
                  <a:srgbClr val="3D3D3D"/>
                </a:solidFill>
                <a:latin typeface="Gill Sans MT"/>
              </a:rPr>
              <a:t>streets</a:t>
            </a:r>
            <a:endParaRPr kumimoji="0" lang="it-IT" sz="2000" b="0" i="0" u="none" strike="noStrike" kern="1200" cap="none" spc="0" normalizeH="0" baseline="0" noProof="0" dirty="0">
              <a:ln>
                <a:noFill/>
              </a:ln>
              <a:solidFill>
                <a:srgbClr val="3D3D3D"/>
              </a:solidFill>
              <a:effectLst/>
              <a:uLnTx/>
              <a:uFillTx/>
              <a:latin typeface="Gill Sans MT"/>
              <a:ea typeface="+mn-ea"/>
              <a:cs typeface="+mn-cs"/>
            </a:endParaRPr>
          </a:p>
          <a:p>
            <a:pPr marL="0" marR="0" lvl="0" indent="0" algn="ctr"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kumimoji="0" lang="it-IT" sz="2000" b="1" i="0" u="none" strike="noStrike" kern="1200" cap="none" spc="0" normalizeH="0" baseline="0" noProof="0" dirty="0">
                <a:ln>
                  <a:noFill/>
                </a:ln>
                <a:solidFill>
                  <a:srgbClr val="3D3D3D"/>
                </a:solidFill>
                <a:effectLst/>
                <a:uLnTx/>
                <a:uFillTx/>
                <a:latin typeface="Gill Sans MT"/>
                <a:ea typeface="+mn-ea"/>
                <a:cs typeface="+mn-cs"/>
              </a:rPr>
              <a:t>↓</a:t>
            </a:r>
          </a:p>
          <a:p>
            <a:pPr marL="0" marR="0" lvl="0" indent="0" algn="ctr"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lang="it-IT" sz="2000" b="1" dirty="0">
                <a:solidFill>
                  <a:srgbClr val="FFC000"/>
                </a:solidFill>
                <a:latin typeface="Gill Sans MT"/>
              </a:rPr>
              <a:t>TARGET DEFINITION AND </a:t>
            </a:r>
            <a:r>
              <a:rPr kumimoji="0" lang="it-IT" sz="2000" b="1" i="0" u="none" strike="noStrike" kern="1200" cap="none" spc="0" normalizeH="0" baseline="0" noProof="0" dirty="0">
                <a:ln>
                  <a:noFill/>
                </a:ln>
                <a:solidFill>
                  <a:srgbClr val="FFC000"/>
                </a:solidFill>
                <a:effectLst/>
                <a:uLnTx/>
                <a:uFillTx/>
                <a:latin typeface="Gill Sans MT"/>
                <a:ea typeface="+mn-ea"/>
                <a:cs typeface="+mn-cs"/>
              </a:rPr>
              <a:t>CAUSES</a:t>
            </a: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kumimoji="0" lang="it-IT" sz="2000" b="0" i="0" u="none" strike="noStrike" kern="1200" cap="none" spc="0" normalizeH="0" baseline="0" noProof="0" dirty="0">
                <a:ln>
                  <a:noFill/>
                </a:ln>
                <a:solidFill>
                  <a:srgbClr val="3D3D3D"/>
                </a:solidFill>
                <a:effectLst/>
                <a:uLnTx/>
                <a:uFillTx/>
                <a:latin typeface="Gill Sans MT"/>
                <a:ea typeface="+mn-ea"/>
                <a:cs typeface="+mn-cs"/>
              </a:rPr>
              <a:t>Homeless (not </a:t>
            </a:r>
            <a:r>
              <a:rPr kumimoji="0" lang="it-IT" sz="2000" b="0" i="0" u="none" strike="noStrike" kern="1200" cap="none" spc="0" normalizeH="0" baseline="0" noProof="0" dirty="0" err="1">
                <a:ln>
                  <a:noFill/>
                </a:ln>
                <a:solidFill>
                  <a:srgbClr val="3D3D3D"/>
                </a:solidFill>
                <a:effectLst/>
                <a:uLnTx/>
                <a:uFillTx/>
                <a:latin typeface="Gill Sans MT"/>
                <a:ea typeface="+mn-ea"/>
                <a:cs typeface="+mn-cs"/>
              </a:rPr>
              <a:t>affordable</a:t>
            </a:r>
            <a:r>
              <a:rPr kumimoji="0" lang="it-IT" sz="2000" b="0" i="0" u="none" strike="noStrike" kern="1200" cap="none" spc="0" normalizeH="0" baseline="0" noProof="0" dirty="0">
                <a:ln>
                  <a:noFill/>
                </a:ln>
                <a:solidFill>
                  <a:srgbClr val="3D3D3D"/>
                </a:solidFill>
                <a:effectLst/>
                <a:uLnTx/>
                <a:uFillTx/>
                <a:latin typeface="Gill Sans MT"/>
                <a:ea typeface="+mn-ea"/>
                <a:cs typeface="+mn-cs"/>
              </a:rPr>
              <a:t> </a:t>
            </a:r>
            <a:r>
              <a:rPr kumimoji="0" lang="it-IT" sz="2000" b="0" i="0" u="none" strike="noStrike" kern="1200" cap="none" spc="0" normalizeH="0" baseline="0" noProof="0" dirty="0" err="1">
                <a:ln>
                  <a:noFill/>
                </a:ln>
                <a:solidFill>
                  <a:srgbClr val="3D3D3D"/>
                </a:solidFill>
                <a:effectLst/>
                <a:uLnTx/>
                <a:uFillTx/>
                <a:latin typeface="Gill Sans MT"/>
                <a:ea typeface="+mn-ea"/>
                <a:cs typeface="+mn-cs"/>
              </a:rPr>
              <a:t>houses</a:t>
            </a:r>
            <a:r>
              <a:rPr kumimoji="0" lang="it-IT" sz="2000" b="0" i="0" u="none" strike="noStrike" kern="1200" cap="none" spc="0" normalizeH="0" baseline="0" noProof="0" dirty="0">
                <a:ln>
                  <a:noFill/>
                </a:ln>
                <a:solidFill>
                  <a:srgbClr val="3D3D3D"/>
                </a:solidFill>
                <a:effectLst/>
                <a:uLnTx/>
                <a:uFillTx/>
                <a:latin typeface="Gill Sans MT"/>
                <a:ea typeface="+mn-ea"/>
                <a:cs typeface="+mn-cs"/>
              </a:rPr>
              <a:t>)</a:t>
            </a: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lang="it-IT" sz="2000" dirty="0" err="1">
                <a:solidFill>
                  <a:srgbClr val="3D3D3D"/>
                </a:solidFill>
                <a:latin typeface="Gill Sans MT"/>
              </a:rPr>
              <a:t>Poor</a:t>
            </a:r>
            <a:r>
              <a:rPr lang="it-IT" sz="2000" dirty="0">
                <a:solidFill>
                  <a:srgbClr val="3D3D3D"/>
                </a:solidFill>
                <a:latin typeface="Gill Sans MT"/>
              </a:rPr>
              <a:t> </a:t>
            </a:r>
            <a:r>
              <a:rPr lang="it-IT" sz="2000" dirty="0" err="1">
                <a:solidFill>
                  <a:srgbClr val="3D3D3D"/>
                </a:solidFill>
                <a:latin typeface="Gill Sans MT"/>
              </a:rPr>
              <a:t>people</a:t>
            </a:r>
            <a:r>
              <a:rPr lang="it-IT" sz="2000" dirty="0">
                <a:solidFill>
                  <a:srgbClr val="3D3D3D"/>
                </a:solidFill>
                <a:latin typeface="Gill Sans MT"/>
              </a:rPr>
              <a:t> (not </a:t>
            </a:r>
            <a:r>
              <a:rPr lang="it-IT" sz="2000" dirty="0" err="1">
                <a:solidFill>
                  <a:srgbClr val="3D3D3D"/>
                </a:solidFill>
                <a:latin typeface="Gill Sans MT"/>
              </a:rPr>
              <a:t>enough</a:t>
            </a:r>
            <a:r>
              <a:rPr lang="it-IT" sz="2000" dirty="0">
                <a:solidFill>
                  <a:srgbClr val="3D3D3D"/>
                </a:solidFill>
                <a:latin typeface="Gill Sans MT"/>
              </a:rPr>
              <a:t> </a:t>
            </a:r>
            <a:r>
              <a:rPr lang="it-IT" sz="2000" dirty="0" err="1">
                <a:solidFill>
                  <a:srgbClr val="3D3D3D"/>
                </a:solidFill>
                <a:latin typeface="Gill Sans MT"/>
              </a:rPr>
              <a:t>money</a:t>
            </a:r>
            <a:r>
              <a:rPr lang="it-IT" sz="2000" dirty="0">
                <a:solidFill>
                  <a:srgbClr val="3D3D3D"/>
                </a:solidFill>
                <a:latin typeface="Gill Sans MT"/>
              </a:rPr>
              <a:t>)</a:t>
            </a: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kumimoji="0" lang="it-IT" sz="2000" b="0" i="0" u="none" strike="noStrike" kern="1200" cap="none" spc="0" normalizeH="0" baseline="0" noProof="0" dirty="0" err="1">
                <a:ln>
                  <a:noFill/>
                </a:ln>
                <a:solidFill>
                  <a:srgbClr val="3D3D3D"/>
                </a:solidFill>
                <a:effectLst/>
                <a:uLnTx/>
                <a:uFillTx/>
                <a:latin typeface="Gill Sans MT"/>
                <a:ea typeface="+mn-ea"/>
                <a:cs typeface="+mn-cs"/>
              </a:rPr>
              <a:t>Criminals</a:t>
            </a:r>
            <a:r>
              <a:rPr kumimoji="0" lang="it-IT" sz="2000" b="0" i="0" u="none" strike="noStrike" kern="1200" cap="none" spc="0" normalizeH="0" baseline="0" noProof="0" dirty="0">
                <a:ln>
                  <a:noFill/>
                </a:ln>
                <a:solidFill>
                  <a:srgbClr val="3D3D3D"/>
                </a:solidFill>
                <a:effectLst/>
                <a:uLnTx/>
                <a:uFillTx/>
                <a:latin typeface="Gill Sans MT"/>
                <a:ea typeface="+mn-ea"/>
                <a:cs typeface="+mn-cs"/>
              </a:rPr>
              <a:t> (</a:t>
            </a:r>
            <a:r>
              <a:rPr kumimoji="0" lang="it-IT" sz="2000" b="0" i="0" u="none" strike="noStrike" kern="1200" cap="none" spc="0" normalizeH="0" baseline="0" noProof="0" dirty="0" err="1">
                <a:ln>
                  <a:noFill/>
                </a:ln>
                <a:solidFill>
                  <a:srgbClr val="3D3D3D"/>
                </a:solidFill>
                <a:effectLst/>
                <a:uLnTx/>
                <a:uFillTx/>
                <a:latin typeface="Gill Sans MT"/>
                <a:ea typeface="+mn-ea"/>
                <a:cs typeface="+mn-cs"/>
              </a:rPr>
              <a:t>criminogenic</a:t>
            </a:r>
            <a:r>
              <a:rPr kumimoji="0" lang="it-IT" sz="2000" b="0" i="0" u="none" strike="noStrike" kern="1200" cap="none" spc="0" normalizeH="0" baseline="0" noProof="0" dirty="0">
                <a:ln>
                  <a:noFill/>
                </a:ln>
                <a:solidFill>
                  <a:srgbClr val="3D3D3D"/>
                </a:solidFill>
                <a:effectLst/>
                <a:uLnTx/>
                <a:uFillTx/>
                <a:latin typeface="Gill Sans MT"/>
                <a:ea typeface="+mn-ea"/>
                <a:cs typeface="+mn-cs"/>
              </a:rPr>
              <a:t> </a:t>
            </a:r>
            <a:r>
              <a:rPr kumimoji="0" lang="it-IT" sz="2000" b="0" i="0" u="none" strike="noStrike" kern="1200" cap="none" spc="0" normalizeH="0" baseline="0" noProof="0" dirty="0" err="1">
                <a:ln>
                  <a:noFill/>
                </a:ln>
                <a:solidFill>
                  <a:srgbClr val="3D3D3D"/>
                </a:solidFill>
                <a:effectLst/>
                <a:uLnTx/>
                <a:uFillTx/>
                <a:latin typeface="Gill Sans MT"/>
                <a:ea typeface="+mn-ea"/>
                <a:cs typeface="+mn-cs"/>
              </a:rPr>
              <a:t>contexts</a:t>
            </a:r>
            <a:r>
              <a:rPr kumimoji="0" lang="it-IT" sz="2000" b="0" i="0" u="none" strike="noStrike" kern="1200" cap="none" spc="0" normalizeH="0" baseline="0" noProof="0" dirty="0">
                <a:ln>
                  <a:noFill/>
                </a:ln>
                <a:solidFill>
                  <a:srgbClr val="3D3D3D"/>
                </a:solidFill>
                <a:effectLst/>
                <a:uLnTx/>
                <a:uFillTx/>
                <a:latin typeface="Gill Sans MT"/>
                <a:ea typeface="+mn-ea"/>
                <a:cs typeface="+mn-cs"/>
              </a:rPr>
              <a:t>)</a:t>
            </a: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lang="it-IT" altLang="ja-JP" sz="2000" dirty="0" err="1">
                <a:solidFill>
                  <a:srgbClr val="3D3D3D"/>
                </a:solidFill>
                <a:latin typeface="Gill Sans MT"/>
                <a:cs typeface="Arial" pitchFamily="34" charset="0"/>
              </a:rPr>
              <a:t>Mentally</a:t>
            </a:r>
            <a:r>
              <a:rPr lang="it-IT" altLang="ja-JP" sz="2000" dirty="0">
                <a:solidFill>
                  <a:srgbClr val="3D3D3D"/>
                </a:solidFill>
                <a:latin typeface="Gill Sans MT"/>
                <a:cs typeface="Arial" pitchFamily="34" charset="0"/>
              </a:rPr>
              <a:t> </a:t>
            </a:r>
            <a:r>
              <a:rPr lang="it-IT" altLang="ja-JP" sz="2000" dirty="0" err="1">
                <a:solidFill>
                  <a:srgbClr val="3D3D3D"/>
                </a:solidFill>
                <a:latin typeface="Gill Sans MT"/>
                <a:cs typeface="Arial" pitchFamily="34" charset="0"/>
              </a:rPr>
              <a:t>ill</a:t>
            </a:r>
            <a:r>
              <a:rPr lang="it-IT" altLang="ja-JP" sz="2000" dirty="0">
                <a:solidFill>
                  <a:srgbClr val="3D3D3D"/>
                </a:solidFill>
                <a:latin typeface="Gill Sans MT"/>
                <a:cs typeface="Arial" pitchFamily="34" charset="0"/>
              </a:rPr>
              <a:t> </a:t>
            </a:r>
            <a:r>
              <a:rPr kumimoji="0" lang="it-IT" altLang="ja-JP" sz="2000" b="0" i="0" u="none" strike="noStrike" kern="1200" cap="none" spc="0" normalizeH="0" baseline="0" noProof="0" dirty="0">
                <a:ln>
                  <a:noFill/>
                </a:ln>
                <a:solidFill>
                  <a:srgbClr val="3D3D3D"/>
                </a:solidFill>
                <a:effectLst/>
                <a:uLnTx/>
                <a:uFillTx/>
                <a:latin typeface="Gill Sans MT"/>
                <a:cs typeface="Arial" pitchFamily="34" charset="0"/>
              </a:rPr>
              <a:t>(</a:t>
            </a:r>
            <a:r>
              <a:rPr kumimoji="0" lang="it-IT" altLang="ja-JP" sz="2000" b="0" i="0" u="none" strike="noStrike" kern="1200" cap="none" spc="0" normalizeH="0" baseline="0" noProof="0" dirty="0" err="1">
                <a:ln>
                  <a:noFill/>
                </a:ln>
                <a:solidFill>
                  <a:srgbClr val="3D3D3D"/>
                </a:solidFill>
                <a:effectLst/>
                <a:uLnTx/>
                <a:uFillTx/>
                <a:latin typeface="Gill Sans MT"/>
                <a:cs typeface="Arial" pitchFamily="34" charset="0"/>
              </a:rPr>
              <a:t>psychological</a:t>
            </a:r>
            <a:r>
              <a:rPr kumimoji="0" lang="it-IT" altLang="ja-JP" sz="2000" b="0" i="0" u="none" strike="noStrike" kern="1200" cap="none" spc="0" normalizeH="0" baseline="0" noProof="0" dirty="0">
                <a:ln>
                  <a:noFill/>
                </a:ln>
                <a:solidFill>
                  <a:srgbClr val="3D3D3D"/>
                </a:solidFill>
                <a:effectLst/>
                <a:uLnTx/>
                <a:uFillTx/>
                <a:latin typeface="Gill Sans MT"/>
                <a:cs typeface="Arial" pitchFamily="34" charset="0"/>
              </a:rPr>
              <a:t> </a:t>
            </a:r>
            <a:r>
              <a:rPr kumimoji="0" lang="it-IT" altLang="ja-JP" sz="2000" b="0" i="0" u="none" strike="noStrike" kern="1200" cap="none" spc="0" normalizeH="0" baseline="0" noProof="0" dirty="0" err="1">
                <a:ln>
                  <a:noFill/>
                </a:ln>
                <a:solidFill>
                  <a:srgbClr val="3D3D3D"/>
                </a:solidFill>
                <a:effectLst/>
                <a:uLnTx/>
                <a:uFillTx/>
                <a:latin typeface="Gill Sans MT"/>
                <a:cs typeface="Arial" pitchFamily="34" charset="0"/>
              </a:rPr>
              <a:t>illness</a:t>
            </a:r>
            <a:r>
              <a:rPr kumimoji="0" lang="it-IT" altLang="ja-JP" sz="2000" b="0" i="0" u="none" strike="noStrike" kern="1200" cap="none" spc="0" normalizeH="0" baseline="0" noProof="0" dirty="0">
                <a:ln>
                  <a:noFill/>
                </a:ln>
                <a:solidFill>
                  <a:srgbClr val="3D3D3D"/>
                </a:solidFill>
                <a:effectLst/>
                <a:uLnTx/>
                <a:uFillTx/>
                <a:latin typeface="Gill Sans MT"/>
                <a:cs typeface="Arial" pitchFamily="34" charset="0"/>
              </a:rPr>
              <a:t>)</a:t>
            </a:r>
          </a:p>
          <a:p>
            <a:pPr marL="0" marR="0" lvl="0" indent="0" algn="ctr"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kumimoji="0" lang="it-IT" sz="2000" b="1" i="0" u="none" strike="noStrike" kern="1200" cap="none" spc="0" normalizeH="0" baseline="0" noProof="0" dirty="0">
                <a:ln>
                  <a:noFill/>
                </a:ln>
                <a:solidFill>
                  <a:srgbClr val="3D3D3D"/>
                </a:solidFill>
                <a:effectLst/>
                <a:uLnTx/>
                <a:uFillTx/>
                <a:latin typeface="Gill Sans MT"/>
                <a:ea typeface="+mn-ea"/>
                <a:cs typeface="Arial" pitchFamily="34" charset="0"/>
              </a:rPr>
              <a:t>↓</a:t>
            </a:r>
            <a:endPar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endParaRPr>
          </a:p>
          <a:p>
            <a:pPr marL="0" marR="0" lvl="0" indent="0" algn="ctr" defTabSz="457200" rtl="0" eaLnBrk="1" fontAlgn="auto" latinLnBrk="0" hangingPunct="1">
              <a:lnSpc>
                <a:spcPct val="90000"/>
              </a:lnSpc>
              <a:spcBef>
                <a:spcPct val="20000"/>
              </a:spcBef>
              <a:spcAft>
                <a:spcPts val="600"/>
              </a:spcAft>
              <a:buClr>
                <a:srgbClr val="4590B8"/>
              </a:buClr>
              <a:buSzPct val="92000"/>
              <a:buFont typeface="Wingdings 2" panose="05020102010507070707" pitchFamily="18" charset="2"/>
              <a:buNone/>
              <a:tabLst/>
              <a:defRPr/>
            </a:pPr>
            <a:r>
              <a:rPr kumimoji="0" lang="it-IT" sz="2000" b="1" i="0" u="none" strike="noStrike" kern="1200" cap="none" spc="0" normalizeH="0" baseline="0" noProof="0" dirty="0">
                <a:ln>
                  <a:noFill/>
                </a:ln>
                <a:solidFill>
                  <a:srgbClr val="FFC000"/>
                </a:solidFill>
                <a:effectLst/>
                <a:uLnTx/>
                <a:uFillTx/>
                <a:latin typeface="Gill Sans MT"/>
                <a:ea typeface="+mn-ea"/>
                <a:cs typeface="Arial" pitchFamily="34" charset="0"/>
              </a:rPr>
              <a:t>SOLUTIONS</a:t>
            </a: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rPr>
              <a:t>Social </a:t>
            </a:r>
            <a:r>
              <a:rPr kumimoji="0" lang="it-IT" sz="2000" b="0" i="0" u="none" strike="noStrike" kern="1200" cap="none" spc="0" normalizeH="0" baseline="0" noProof="0" dirty="0" err="1">
                <a:ln>
                  <a:noFill/>
                </a:ln>
                <a:solidFill>
                  <a:srgbClr val="3D3D3D"/>
                </a:solidFill>
                <a:effectLst/>
                <a:uLnTx/>
                <a:uFillTx/>
                <a:latin typeface="Gill Sans MT"/>
                <a:ea typeface="+mn-ea"/>
                <a:cs typeface="Arial" pitchFamily="34" charset="0"/>
              </a:rPr>
              <a:t>housing</a:t>
            </a:r>
            <a:endPar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endParaRP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lang="it-IT" sz="2000" dirty="0">
                <a:solidFill>
                  <a:srgbClr val="3D3D3D"/>
                </a:solidFill>
                <a:latin typeface="Gill Sans MT"/>
                <a:cs typeface="Arial" pitchFamily="34" charset="0"/>
              </a:rPr>
              <a:t>Social benefits</a:t>
            </a:r>
            <a:endPar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endParaRP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kumimoji="0" lang="it-IT" sz="2000" b="0" i="0" u="none" strike="noStrike" kern="1200" cap="none" spc="0" normalizeH="0" baseline="0" noProof="0" dirty="0" err="1">
                <a:ln>
                  <a:noFill/>
                </a:ln>
                <a:solidFill>
                  <a:srgbClr val="3D3D3D"/>
                </a:solidFill>
                <a:effectLst/>
                <a:uLnTx/>
                <a:uFillTx/>
                <a:latin typeface="Gill Sans MT"/>
                <a:ea typeface="+mn-ea"/>
                <a:cs typeface="Arial" pitchFamily="34" charset="0"/>
              </a:rPr>
              <a:t>Policing</a:t>
            </a:r>
            <a:r>
              <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rPr>
              <a:t> and </a:t>
            </a:r>
            <a:r>
              <a:rPr kumimoji="0" lang="it-IT" sz="2000" b="0" i="0" u="none" strike="noStrike" kern="1200" cap="none" spc="0" normalizeH="0" baseline="0" noProof="0" dirty="0" err="1">
                <a:ln>
                  <a:noFill/>
                </a:ln>
                <a:solidFill>
                  <a:srgbClr val="3D3D3D"/>
                </a:solidFill>
                <a:effectLst/>
                <a:uLnTx/>
                <a:uFillTx/>
                <a:latin typeface="Gill Sans MT"/>
                <a:ea typeface="+mn-ea"/>
                <a:cs typeface="Arial" pitchFamily="34" charset="0"/>
              </a:rPr>
              <a:t>sanctioning</a:t>
            </a:r>
            <a:endPar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endParaRPr>
          </a:p>
          <a:p>
            <a:pPr marL="0" marR="0" lvl="0" indent="0" algn="ctr" defTabSz="457200" rtl="0" eaLnBrk="1" fontAlgn="auto" latinLnBrk="0" hangingPunct="1">
              <a:lnSpc>
                <a:spcPct val="90000"/>
              </a:lnSpc>
              <a:spcBef>
                <a:spcPts val="0"/>
              </a:spcBef>
              <a:spcAft>
                <a:spcPts val="0"/>
              </a:spcAft>
              <a:buClr>
                <a:srgbClr val="4590B8"/>
              </a:buClr>
              <a:buSzPct val="92000"/>
              <a:buFont typeface="Wingdings 2" panose="05020102010507070707" pitchFamily="18" charset="2"/>
              <a:buNone/>
              <a:tabLst/>
              <a:defRPr/>
            </a:pPr>
            <a:r>
              <a:rPr kumimoji="0" lang="it-IT" sz="2000" b="0" i="0" u="none" strike="noStrike" kern="1200" cap="none" spc="0" normalizeH="0" baseline="0" noProof="0" dirty="0" err="1">
                <a:ln>
                  <a:noFill/>
                </a:ln>
                <a:solidFill>
                  <a:srgbClr val="3D3D3D"/>
                </a:solidFill>
                <a:effectLst/>
                <a:uLnTx/>
                <a:uFillTx/>
                <a:latin typeface="Gill Sans MT"/>
                <a:ea typeface="+mn-ea"/>
                <a:cs typeface="Arial" pitchFamily="34" charset="0"/>
              </a:rPr>
              <a:t>Psychological</a:t>
            </a:r>
            <a:r>
              <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rPr>
              <a:t> </a:t>
            </a:r>
            <a:r>
              <a:rPr kumimoji="0" lang="it-IT" sz="2000" b="0" i="0" u="none" strike="noStrike" kern="1200" cap="none" spc="0" normalizeH="0" baseline="0" noProof="0" dirty="0" err="1">
                <a:ln>
                  <a:noFill/>
                </a:ln>
                <a:solidFill>
                  <a:srgbClr val="3D3D3D"/>
                </a:solidFill>
                <a:effectLst/>
                <a:uLnTx/>
                <a:uFillTx/>
                <a:latin typeface="Gill Sans MT"/>
                <a:ea typeface="+mn-ea"/>
                <a:cs typeface="Arial" pitchFamily="34" charset="0"/>
              </a:rPr>
              <a:t>assistance</a:t>
            </a:r>
            <a:endParaRPr kumimoji="0" lang="it-IT" sz="2000" b="0" i="0" u="none" strike="noStrike" kern="1200" cap="none" spc="0" normalizeH="0" baseline="0" noProof="0" dirty="0">
              <a:ln>
                <a:noFill/>
              </a:ln>
              <a:solidFill>
                <a:srgbClr val="3D3D3D"/>
              </a:solidFill>
              <a:effectLst/>
              <a:uLnTx/>
              <a:uFillTx/>
              <a:latin typeface="Gill Sans MT"/>
              <a:ea typeface="+mn-ea"/>
              <a:cs typeface="Arial" pitchFamily="34" charset="0"/>
            </a:endParaRPr>
          </a:p>
          <a:p>
            <a:pPr marL="0" marR="0" lvl="0" indent="0" algn="l" defTabSz="457200" rtl="0" eaLnBrk="1" fontAlgn="auto" latinLnBrk="0" hangingPunct="1">
              <a:lnSpc>
                <a:spcPct val="100000"/>
              </a:lnSpc>
              <a:spcBef>
                <a:spcPts val="500"/>
              </a:spcBef>
              <a:spcAft>
                <a:spcPts val="600"/>
              </a:spcAft>
              <a:buClr>
                <a:srgbClr val="003F6E"/>
              </a:buClr>
              <a:buSzPct val="92000"/>
              <a:buFont typeface="Wingdings 2" panose="05020102010507070707" pitchFamily="18" charset="2"/>
              <a:buNone/>
              <a:tabLst/>
              <a:defRPr/>
            </a:pPr>
            <a:endParaRPr kumimoji="0" lang="en-US" sz="3600" b="0" i="0" u="none" strike="noStrike" kern="1200" cap="none" spc="0" normalizeH="0" baseline="0" noProof="0" dirty="0">
              <a:ln>
                <a:noFill/>
              </a:ln>
              <a:solidFill>
                <a:srgbClr val="3D3D3D"/>
              </a:solidFill>
              <a:effectLst/>
              <a:uLnTx/>
              <a:uFillTx/>
              <a:latin typeface="Gill Sans MT"/>
              <a:ea typeface="ヒラギノ角ゴ ProN W3" charset="-128"/>
              <a:cs typeface="+mn-cs"/>
            </a:endParaRPr>
          </a:p>
        </p:txBody>
      </p:sp>
      <p:pic>
        <p:nvPicPr>
          <p:cNvPr id="3074" name="Picture 2" descr="http://dreamcenters.com/assets/icon-homel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5" y="1534094"/>
            <a:ext cx="22193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46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a:t>problems are intertwined</a:t>
            </a:r>
          </a:p>
        </p:txBody>
      </p:sp>
      <p:sp>
        <p:nvSpPr>
          <p:cNvPr id="3" name="Segnaposto contenuto 2"/>
          <p:cNvSpPr>
            <a:spLocks noGrp="1"/>
          </p:cNvSpPr>
          <p:nvPr>
            <p:ph idx="1"/>
          </p:nvPr>
        </p:nvSpPr>
        <p:spPr>
          <a:xfrm>
            <a:off x="768096" y="2044036"/>
            <a:ext cx="7290055" cy="4023360"/>
          </a:xfrm>
        </p:spPr>
        <p:txBody>
          <a:bodyPr>
            <a:noAutofit/>
          </a:bodyPr>
          <a:lstStyle/>
          <a:p>
            <a:pPr marL="457200" indent="-457200">
              <a:buFont typeface="+mj-lt"/>
              <a:buAutoNum type="arabicPeriod"/>
            </a:pPr>
            <a:r>
              <a:rPr lang="en-GB" sz="2400" dirty="0"/>
              <a:t>Salary </a:t>
            </a:r>
          </a:p>
          <a:p>
            <a:pPr marL="457200" indent="-457200">
              <a:buFont typeface="+mj-lt"/>
              <a:buAutoNum type="arabicPeriod"/>
            </a:pPr>
            <a:r>
              <a:rPr lang="en-GB" sz="2400" dirty="0"/>
              <a:t>Employment </a:t>
            </a:r>
          </a:p>
          <a:p>
            <a:pPr marL="457200" indent="-457200">
              <a:buFont typeface="+mj-lt"/>
              <a:buAutoNum type="arabicPeriod"/>
            </a:pPr>
            <a:r>
              <a:rPr lang="en-GB" sz="2400" dirty="0" err="1"/>
              <a:t>Microcrime</a:t>
            </a:r>
            <a:r>
              <a:rPr lang="en-GB" sz="2400" dirty="0"/>
              <a:t> </a:t>
            </a:r>
          </a:p>
          <a:p>
            <a:pPr marL="457200" indent="-457200">
              <a:buFont typeface="+mj-lt"/>
              <a:buAutoNum type="arabicPeriod"/>
            </a:pPr>
            <a:r>
              <a:rPr lang="en-GB" sz="2400" dirty="0"/>
              <a:t>Ethnic ghettos </a:t>
            </a:r>
          </a:p>
          <a:p>
            <a:pPr marL="457200" indent="-457200">
              <a:buFont typeface="+mj-lt"/>
              <a:buAutoNum type="arabicPeriod"/>
            </a:pPr>
            <a:r>
              <a:rPr lang="en-GB" sz="2400" dirty="0"/>
              <a:t>Skills </a:t>
            </a:r>
          </a:p>
          <a:p>
            <a:pPr marL="457200" indent="-457200">
              <a:buFont typeface="+mj-lt"/>
              <a:buAutoNum type="arabicPeriod"/>
            </a:pPr>
            <a:r>
              <a:rPr lang="en-GB" sz="2400" dirty="0"/>
              <a:t>Infrastructure degradation</a:t>
            </a:r>
          </a:p>
          <a:p>
            <a:pPr marL="457200" indent="-457200">
              <a:buFont typeface="+mj-lt"/>
              <a:buAutoNum type="arabicPeriod"/>
            </a:pPr>
            <a:r>
              <a:rPr lang="en-GB" sz="2400" dirty="0"/>
              <a:t>Sense of community</a:t>
            </a:r>
          </a:p>
          <a:p>
            <a:pPr marL="457200" indent="-457200">
              <a:buFont typeface="+mj-lt"/>
              <a:buAutoNum type="arabicPeriod"/>
            </a:pPr>
            <a:r>
              <a:rPr lang="en-GB" sz="2400" dirty="0"/>
              <a:t>… </a:t>
            </a:r>
          </a:p>
          <a:p>
            <a:pPr marL="457200" indent="-457200">
              <a:buFont typeface="+mj-lt"/>
              <a:buAutoNum type="arabicPeriod"/>
            </a:pPr>
            <a:r>
              <a:rPr lang="it-IT" sz="2400" dirty="0"/>
              <a:t>…</a:t>
            </a:r>
            <a:endParaRPr lang="en-GB" sz="2400" dirty="0"/>
          </a:p>
          <a:p>
            <a:endParaRPr lang="en-GB" sz="2400" dirty="0"/>
          </a:p>
        </p:txBody>
      </p:sp>
      <p:pic>
        <p:nvPicPr>
          <p:cNvPr id="4"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4881" y="1531594"/>
            <a:ext cx="4859119" cy="3241575"/>
          </a:xfrm>
          <a:prstGeom prst="rect">
            <a:avLst/>
          </a:prstGeom>
        </p:spPr>
      </p:pic>
    </p:spTree>
    <p:extLst>
      <p:ext uri="{BB962C8B-B14F-4D97-AF65-F5344CB8AC3E}">
        <p14:creationId xmlns:p14="http://schemas.microsoft.com/office/powerpoint/2010/main" val="195449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a:t>Social construction of target population</a:t>
            </a:r>
          </a:p>
        </p:txBody>
      </p:sp>
      <p:sp>
        <p:nvSpPr>
          <p:cNvPr id="3" name="Segnaposto contenuto 2"/>
          <p:cNvSpPr>
            <a:spLocks noGrp="1"/>
          </p:cNvSpPr>
          <p:nvPr>
            <p:ph idx="1"/>
          </p:nvPr>
        </p:nvSpPr>
        <p:spPr>
          <a:xfrm>
            <a:off x="768096" y="2492896"/>
            <a:ext cx="7620328" cy="3797656"/>
          </a:xfrm>
        </p:spPr>
        <p:txBody>
          <a:bodyPr>
            <a:noAutofit/>
          </a:bodyPr>
          <a:lstStyle/>
          <a:p>
            <a:pPr marL="457200" indent="-457200">
              <a:spcBef>
                <a:spcPts val="4800"/>
              </a:spcBef>
              <a:buFont typeface="+mj-lt"/>
              <a:buAutoNum type="arabicPeriod"/>
            </a:pPr>
            <a:r>
              <a:rPr lang="en-GB" sz="2400" dirty="0"/>
              <a:t>Policymakers and designers define target groups in positive and negative terms.</a:t>
            </a:r>
          </a:p>
          <a:p>
            <a:pPr marL="457200" indent="-457200">
              <a:spcBef>
                <a:spcPts val="4800"/>
              </a:spcBef>
              <a:buFont typeface="+mj-lt"/>
              <a:buAutoNum type="arabicPeriod"/>
            </a:pPr>
            <a:r>
              <a:rPr lang="en-GB" sz="2400" dirty="0"/>
              <a:t>Policies distribute costs and benefits accordingly</a:t>
            </a:r>
          </a:p>
          <a:p>
            <a:pPr marL="276225" indent="-276225">
              <a:spcBef>
                <a:spcPts val="2400"/>
              </a:spcBef>
              <a:buFont typeface="Gill Sans MT" panose="020B0502020104020203" pitchFamily="34" charset="0"/>
              <a:buChar char="–"/>
            </a:pPr>
            <a:r>
              <a:rPr lang="en-GB" sz="2400" dirty="0"/>
              <a:t>Examples: Immigrants, Roma people, criminals, </a:t>
            </a:r>
            <a:r>
              <a:rPr lang="en-GB" sz="2400" dirty="0" err="1"/>
              <a:t>hiv</a:t>
            </a:r>
            <a:r>
              <a:rPr lang="en-GB" sz="2400" dirty="0"/>
              <a:t>+, drug addicted </a:t>
            </a:r>
          </a:p>
        </p:txBody>
      </p:sp>
    </p:spTree>
    <p:extLst>
      <p:ext uri="{BB962C8B-B14F-4D97-AF65-F5344CB8AC3E}">
        <p14:creationId xmlns:p14="http://schemas.microsoft.com/office/powerpoint/2010/main" val="367880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Preventing</a:t>
            </a:r>
            <a:r>
              <a:rPr lang="it-IT" dirty="0"/>
              <a:t> the use of </a:t>
            </a:r>
            <a:r>
              <a:rPr lang="it-IT" dirty="0" err="1"/>
              <a:t>drugs</a:t>
            </a:r>
            <a:r>
              <a:rPr lang="it-IT" dirty="0"/>
              <a:t> in </a:t>
            </a:r>
            <a:r>
              <a:rPr lang="it-IT" dirty="0" err="1"/>
              <a:t>switzerland</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937224842"/>
              </p:ext>
            </p:extLst>
          </p:nvPr>
        </p:nvGraphicFramePr>
        <p:xfrm>
          <a:off x="511175" y="2209800"/>
          <a:ext cx="8375652" cy="3383280"/>
        </p:xfrm>
        <a:graphic>
          <a:graphicData uri="http://schemas.openxmlformats.org/drawingml/2006/table">
            <a:tbl>
              <a:tblPr firstRow="1" bandRow="1">
                <a:tableStyleId>{5C22544A-7EE6-4342-B048-85BDC9FD1C3A}</a:tableStyleId>
              </a:tblPr>
              <a:tblGrid>
                <a:gridCol w="836858">
                  <a:extLst>
                    <a:ext uri="{9D8B030D-6E8A-4147-A177-3AD203B41FA5}">
                      <a16:colId xmlns:a16="http://schemas.microsoft.com/office/drawing/2014/main" val="302848477"/>
                    </a:ext>
                  </a:extLst>
                </a:gridCol>
                <a:gridCol w="1696825">
                  <a:extLst>
                    <a:ext uri="{9D8B030D-6E8A-4147-A177-3AD203B41FA5}">
                      <a16:colId xmlns:a16="http://schemas.microsoft.com/office/drawing/2014/main" val="155195185"/>
                    </a:ext>
                  </a:extLst>
                </a:gridCol>
                <a:gridCol w="1423447">
                  <a:extLst>
                    <a:ext uri="{9D8B030D-6E8A-4147-A177-3AD203B41FA5}">
                      <a16:colId xmlns:a16="http://schemas.microsoft.com/office/drawing/2014/main" val="3746418250"/>
                    </a:ext>
                  </a:extLst>
                </a:gridCol>
                <a:gridCol w="1626638">
                  <a:extLst>
                    <a:ext uri="{9D8B030D-6E8A-4147-A177-3AD203B41FA5}">
                      <a16:colId xmlns:a16="http://schemas.microsoft.com/office/drawing/2014/main" val="948080541"/>
                    </a:ext>
                  </a:extLst>
                </a:gridCol>
                <a:gridCol w="1395942">
                  <a:extLst>
                    <a:ext uri="{9D8B030D-6E8A-4147-A177-3AD203B41FA5}">
                      <a16:colId xmlns:a16="http://schemas.microsoft.com/office/drawing/2014/main" val="3679494519"/>
                    </a:ext>
                  </a:extLst>
                </a:gridCol>
                <a:gridCol w="1395942">
                  <a:extLst>
                    <a:ext uri="{9D8B030D-6E8A-4147-A177-3AD203B41FA5}">
                      <a16:colId xmlns:a16="http://schemas.microsoft.com/office/drawing/2014/main" val="656677778"/>
                    </a:ext>
                  </a:extLst>
                </a:gridCol>
              </a:tblGrid>
              <a:tr h="370840">
                <a:tc>
                  <a:txBody>
                    <a:bodyPr/>
                    <a:lstStyle/>
                    <a:p>
                      <a:r>
                        <a:rPr lang="it-IT" dirty="0" err="1"/>
                        <a:t>Period</a:t>
                      </a:r>
                      <a:endParaRPr lang="it-IT" dirty="0"/>
                    </a:p>
                  </a:txBody>
                  <a:tcPr/>
                </a:tc>
                <a:tc>
                  <a:txBody>
                    <a:bodyPr/>
                    <a:lstStyle/>
                    <a:p>
                      <a:r>
                        <a:rPr lang="it-IT" dirty="0"/>
                        <a:t>Policy </a:t>
                      </a:r>
                      <a:r>
                        <a:rPr lang="it-IT" dirty="0" err="1"/>
                        <a:t>makers</a:t>
                      </a:r>
                      <a:r>
                        <a:rPr lang="it-IT" dirty="0"/>
                        <a:t> </a:t>
                      </a:r>
                    </a:p>
                  </a:txBody>
                  <a:tcPr/>
                </a:tc>
                <a:tc>
                  <a:txBody>
                    <a:bodyPr/>
                    <a:lstStyle/>
                    <a:p>
                      <a:r>
                        <a:rPr lang="it-IT" dirty="0"/>
                        <a:t>Target </a:t>
                      </a:r>
                      <a:r>
                        <a:rPr lang="it-IT" dirty="0" err="1"/>
                        <a:t>perception</a:t>
                      </a:r>
                      <a:endParaRPr lang="it-IT" dirty="0"/>
                    </a:p>
                  </a:txBody>
                  <a:tcPr/>
                </a:tc>
                <a:tc>
                  <a:txBody>
                    <a:bodyPr/>
                    <a:lstStyle/>
                    <a:p>
                      <a:r>
                        <a:rPr lang="it-IT" dirty="0" err="1"/>
                        <a:t>Problem</a:t>
                      </a:r>
                      <a:r>
                        <a:rPr lang="it-IT" baseline="0" dirty="0"/>
                        <a:t> </a:t>
                      </a:r>
                      <a:r>
                        <a:rPr lang="it-IT" baseline="0" dirty="0" err="1"/>
                        <a:t>definition</a:t>
                      </a:r>
                      <a:endParaRPr lang="it-IT" dirty="0"/>
                    </a:p>
                  </a:txBody>
                  <a:tcPr/>
                </a:tc>
                <a:tc>
                  <a:txBody>
                    <a:bodyPr/>
                    <a:lstStyle/>
                    <a:p>
                      <a:r>
                        <a:rPr lang="it-IT" dirty="0"/>
                        <a:t>Policies</a:t>
                      </a:r>
                    </a:p>
                  </a:txBody>
                  <a:tcPr/>
                </a:tc>
                <a:tc>
                  <a:txBody>
                    <a:bodyPr/>
                    <a:lstStyle/>
                    <a:p>
                      <a:r>
                        <a:rPr lang="it-IT" dirty="0"/>
                        <a:t>Design </a:t>
                      </a:r>
                      <a:r>
                        <a:rPr lang="it-IT" dirty="0" err="1"/>
                        <a:t>strategy</a:t>
                      </a:r>
                      <a:endParaRPr lang="it-IT" dirty="0"/>
                    </a:p>
                  </a:txBody>
                  <a:tcPr/>
                </a:tc>
                <a:extLst>
                  <a:ext uri="{0D108BD9-81ED-4DB2-BD59-A6C34878D82A}">
                    <a16:rowId xmlns:a16="http://schemas.microsoft.com/office/drawing/2014/main" val="914547033"/>
                  </a:ext>
                </a:extLst>
              </a:tr>
              <a:tr h="370840">
                <a:tc>
                  <a:txBody>
                    <a:bodyPr/>
                    <a:lstStyle/>
                    <a:p>
                      <a:r>
                        <a:rPr lang="it-IT" dirty="0"/>
                        <a:t>1970s</a:t>
                      </a:r>
                    </a:p>
                  </a:txBody>
                  <a:tcPr/>
                </a:tc>
                <a:tc>
                  <a:txBody>
                    <a:bodyPr/>
                    <a:lstStyle/>
                    <a:p>
                      <a:r>
                        <a:rPr lang="it-IT" dirty="0"/>
                        <a:t>Security </a:t>
                      </a:r>
                      <a:r>
                        <a:rPr lang="it-IT" dirty="0" err="1"/>
                        <a:t>experts</a:t>
                      </a:r>
                      <a:r>
                        <a:rPr lang="it-IT" dirty="0"/>
                        <a:t>, </a:t>
                      </a:r>
                      <a:r>
                        <a:rPr lang="it-IT" dirty="0" err="1"/>
                        <a:t>Cantons</a:t>
                      </a:r>
                      <a:endParaRPr lang="it-IT" dirty="0"/>
                    </a:p>
                  </a:txBody>
                  <a:tcPr/>
                </a:tc>
                <a:tc>
                  <a:txBody>
                    <a:bodyPr/>
                    <a:lstStyle/>
                    <a:p>
                      <a:r>
                        <a:rPr lang="it-IT" dirty="0" err="1"/>
                        <a:t>Criminals</a:t>
                      </a:r>
                      <a:endParaRPr lang="it-IT" dirty="0"/>
                    </a:p>
                  </a:txBody>
                  <a:tcPr/>
                </a:tc>
                <a:tc>
                  <a:txBody>
                    <a:bodyPr/>
                    <a:lstStyle/>
                    <a:p>
                      <a:r>
                        <a:rPr lang="it-IT" dirty="0"/>
                        <a:t>Limit the use of </a:t>
                      </a:r>
                      <a:r>
                        <a:rPr lang="it-IT" dirty="0" err="1"/>
                        <a:t>drugs</a:t>
                      </a:r>
                      <a:endParaRPr lang="it-IT" dirty="0"/>
                    </a:p>
                  </a:txBody>
                  <a:tcPr/>
                </a:tc>
                <a:tc>
                  <a:txBody>
                    <a:bodyPr/>
                    <a:lstStyle/>
                    <a:p>
                      <a:r>
                        <a:rPr lang="it-IT" dirty="0" err="1"/>
                        <a:t>Repression</a:t>
                      </a:r>
                      <a:endParaRPr lang="it-IT" dirty="0"/>
                    </a:p>
                  </a:txBody>
                  <a:tcPr/>
                </a:tc>
                <a:tc>
                  <a:txBody>
                    <a:bodyPr/>
                    <a:lstStyle/>
                    <a:p>
                      <a:r>
                        <a:rPr lang="it-IT" dirty="0" err="1"/>
                        <a:t>Powering</a:t>
                      </a:r>
                      <a:endParaRPr lang="it-IT" dirty="0"/>
                    </a:p>
                  </a:txBody>
                  <a:tcPr/>
                </a:tc>
                <a:extLst>
                  <a:ext uri="{0D108BD9-81ED-4DB2-BD59-A6C34878D82A}">
                    <a16:rowId xmlns:a16="http://schemas.microsoft.com/office/drawing/2014/main" val="1706746585"/>
                  </a:ext>
                </a:extLst>
              </a:tr>
              <a:tr h="370840">
                <a:tc>
                  <a:txBody>
                    <a:bodyPr/>
                    <a:lstStyle/>
                    <a:p>
                      <a:r>
                        <a:rPr lang="it-IT" dirty="0"/>
                        <a:t>1985</a:t>
                      </a:r>
                    </a:p>
                  </a:txBody>
                  <a:tcPr/>
                </a:tc>
                <a:tc>
                  <a:txBody>
                    <a:bodyPr/>
                    <a:lstStyle/>
                    <a:p>
                      <a:r>
                        <a:rPr lang="it-IT" dirty="0" err="1"/>
                        <a:t>Health</a:t>
                      </a:r>
                      <a:r>
                        <a:rPr lang="it-IT" dirty="0"/>
                        <a:t> </a:t>
                      </a:r>
                      <a:r>
                        <a:rPr lang="it-IT" dirty="0" err="1"/>
                        <a:t>professionals</a:t>
                      </a:r>
                      <a:r>
                        <a:rPr lang="it-IT" dirty="0"/>
                        <a:t>, </a:t>
                      </a:r>
                      <a:r>
                        <a:rPr lang="it-IT" dirty="0" err="1"/>
                        <a:t>Municipalities</a:t>
                      </a:r>
                      <a:endParaRPr lang="it-IT" dirty="0"/>
                    </a:p>
                  </a:txBody>
                  <a:tcPr/>
                </a:tc>
                <a:tc>
                  <a:txBody>
                    <a:bodyPr/>
                    <a:lstStyle/>
                    <a:p>
                      <a:r>
                        <a:rPr lang="it-IT" dirty="0" err="1"/>
                        <a:t>Ill</a:t>
                      </a:r>
                      <a:r>
                        <a:rPr lang="it-IT" dirty="0"/>
                        <a:t> </a:t>
                      </a:r>
                      <a:r>
                        <a:rPr lang="it-IT" dirty="0" err="1"/>
                        <a:t>individuals</a:t>
                      </a:r>
                      <a:endParaRPr lang="it-IT" dirty="0"/>
                    </a:p>
                  </a:txBody>
                  <a:tcPr/>
                </a:tc>
                <a:tc>
                  <a:txBody>
                    <a:bodyPr/>
                    <a:lstStyle/>
                    <a:p>
                      <a:r>
                        <a:rPr lang="it-IT" dirty="0" err="1"/>
                        <a:t>Recover</a:t>
                      </a:r>
                      <a:r>
                        <a:rPr lang="it-IT" baseline="0" dirty="0"/>
                        <a:t> </a:t>
                      </a:r>
                      <a:r>
                        <a:rPr lang="it-IT" baseline="0" dirty="0" err="1"/>
                        <a:t>drug</a:t>
                      </a:r>
                      <a:r>
                        <a:rPr lang="it-IT" baseline="0" dirty="0"/>
                        <a:t> </a:t>
                      </a:r>
                      <a:r>
                        <a:rPr lang="it-IT" baseline="0" dirty="0" err="1"/>
                        <a:t>addicts</a:t>
                      </a:r>
                      <a:endParaRPr lang="it-IT" dirty="0"/>
                    </a:p>
                  </a:txBody>
                  <a:tcPr/>
                </a:tc>
                <a:tc>
                  <a:txBody>
                    <a:bodyPr/>
                    <a:lstStyle/>
                    <a:p>
                      <a:r>
                        <a:rPr lang="it-IT" dirty="0"/>
                        <a:t>Research,</a:t>
                      </a:r>
                      <a:r>
                        <a:rPr lang="it-IT" baseline="0" dirty="0"/>
                        <a:t> </a:t>
                      </a:r>
                      <a:r>
                        <a:rPr lang="it-IT" baseline="0" dirty="0" err="1"/>
                        <a:t>assistance</a:t>
                      </a:r>
                      <a:r>
                        <a:rPr lang="it-IT" baseline="0" dirty="0"/>
                        <a:t>, </a:t>
                      </a:r>
                      <a:r>
                        <a:rPr lang="it-IT" baseline="0" dirty="0" err="1"/>
                        <a:t>experimental</a:t>
                      </a:r>
                      <a:r>
                        <a:rPr lang="it-IT" baseline="0" dirty="0"/>
                        <a:t> approach</a:t>
                      </a:r>
                      <a:endParaRPr lang="it-IT" dirty="0"/>
                    </a:p>
                  </a:txBody>
                  <a:tcPr/>
                </a:tc>
                <a:tc>
                  <a:txBody>
                    <a:bodyPr/>
                    <a:lstStyle/>
                    <a:p>
                      <a:r>
                        <a:rPr lang="it-IT" dirty="0" err="1"/>
                        <a:t>Puzzling</a:t>
                      </a:r>
                      <a:endParaRPr lang="it-IT" dirty="0"/>
                    </a:p>
                  </a:txBody>
                  <a:tcPr/>
                </a:tc>
                <a:extLst>
                  <a:ext uri="{0D108BD9-81ED-4DB2-BD59-A6C34878D82A}">
                    <a16:rowId xmlns:a16="http://schemas.microsoft.com/office/drawing/2014/main" val="962245"/>
                  </a:ext>
                </a:extLst>
              </a:tr>
              <a:tr h="370840">
                <a:tc>
                  <a:txBody>
                    <a:bodyPr/>
                    <a:lstStyle/>
                    <a:p>
                      <a:r>
                        <a:rPr lang="it-IT" dirty="0"/>
                        <a:t>1990</a:t>
                      </a:r>
                    </a:p>
                  </a:txBody>
                  <a:tcPr/>
                </a:tc>
                <a:tc>
                  <a:txBody>
                    <a:bodyPr/>
                    <a:lstStyle/>
                    <a:p>
                      <a:r>
                        <a:rPr lang="it-IT" dirty="0" err="1"/>
                        <a:t>Residents</a:t>
                      </a:r>
                      <a:r>
                        <a:rPr lang="it-IT" dirty="0"/>
                        <a:t> and shop </a:t>
                      </a:r>
                      <a:r>
                        <a:rPr lang="it-IT" dirty="0" err="1"/>
                        <a:t>owners</a:t>
                      </a:r>
                      <a:endParaRPr lang="it-IT" dirty="0"/>
                    </a:p>
                  </a:txBody>
                  <a:tcPr/>
                </a:tc>
                <a:tc>
                  <a:txBody>
                    <a:bodyPr/>
                    <a:lstStyle/>
                    <a:p>
                      <a:r>
                        <a:rPr lang="it-IT" dirty="0"/>
                        <a:t>Anti-social </a:t>
                      </a:r>
                      <a:r>
                        <a:rPr lang="it-IT" dirty="0" err="1"/>
                        <a:t>individuals</a:t>
                      </a:r>
                      <a:endParaRPr lang="it-IT" dirty="0"/>
                    </a:p>
                  </a:txBody>
                  <a:tcPr/>
                </a:tc>
                <a:tc>
                  <a:txBody>
                    <a:bodyPr/>
                    <a:lstStyle/>
                    <a:p>
                      <a:r>
                        <a:rPr lang="it-IT" dirty="0"/>
                        <a:t>NIMBY</a:t>
                      </a:r>
                      <a:r>
                        <a:rPr lang="it-IT" baseline="0" dirty="0"/>
                        <a:t> – Security in the </a:t>
                      </a:r>
                      <a:r>
                        <a:rPr lang="it-IT" baseline="0" dirty="0" err="1"/>
                        <a:t>neighbourhood</a:t>
                      </a:r>
                      <a:endParaRPr lang="it-IT" dirty="0"/>
                    </a:p>
                  </a:txBody>
                  <a:tcPr/>
                </a:tc>
                <a:tc>
                  <a:txBody>
                    <a:bodyPr/>
                    <a:lstStyle/>
                    <a:p>
                      <a:r>
                        <a:rPr lang="it-IT" dirty="0" err="1"/>
                        <a:t>Localization</a:t>
                      </a:r>
                      <a:endParaRPr lang="it-IT" dirty="0"/>
                    </a:p>
                  </a:txBody>
                  <a:tcPr/>
                </a:tc>
                <a:tc>
                  <a:txBody>
                    <a:bodyPr/>
                    <a:lstStyle/>
                    <a:p>
                      <a:r>
                        <a:rPr lang="it-IT" dirty="0" err="1"/>
                        <a:t>Powering</a:t>
                      </a:r>
                      <a:endParaRPr lang="it-IT" dirty="0"/>
                    </a:p>
                  </a:txBody>
                  <a:tcPr/>
                </a:tc>
                <a:extLst>
                  <a:ext uri="{0D108BD9-81ED-4DB2-BD59-A6C34878D82A}">
                    <a16:rowId xmlns:a16="http://schemas.microsoft.com/office/drawing/2014/main" val="3118507485"/>
                  </a:ext>
                </a:extLst>
              </a:tr>
            </a:tbl>
          </a:graphicData>
        </a:graphic>
      </p:graphicFrame>
    </p:spTree>
    <p:extLst>
      <p:ext uri="{BB962C8B-B14F-4D97-AF65-F5344CB8AC3E}">
        <p14:creationId xmlns:p14="http://schemas.microsoft.com/office/powerpoint/2010/main" val="35000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C5F13-409F-7943-9B66-E16B1530EFAC}"/>
              </a:ext>
            </a:extLst>
          </p:cNvPr>
          <p:cNvSpPr>
            <a:spLocks noGrp="1"/>
          </p:cNvSpPr>
          <p:nvPr>
            <p:ph type="title"/>
          </p:nvPr>
        </p:nvSpPr>
        <p:spPr/>
        <p:txBody>
          <a:bodyPr/>
          <a:lstStyle/>
          <a:p>
            <a:r>
              <a:rPr lang="it-IT" dirty="0" err="1"/>
              <a:t>Materials</a:t>
            </a:r>
            <a:endParaRPr lang="it-IT" dirty="0"/>
          </a:p>
        </p:txBody>
      </p:sp>
      <p:sp>
        <p:nvSpPr>
          <p:cNvPr id="3" name="Segnaposto contenuto 2">
            <a:extLst>
              <a:ext uri="{FF2B5EF4-FFF2-40B4-BE49-F238E27FC236}">
                <a16:creationId xmlns:a16="http://schemas.microsoft.com/office/drawing/2014/main" id="{AC54DEAE-147F-0943-8114-EDA8AE2709CC}"/>
              </a:ext>
            </a:extLst>
          </p:cNvPr>
          <p:cNvSpPr>
            <a:spLocks noGrp="1"/>
          </p:cNvSpPr>
          <p:nvPr>
            <p:ph idx="1"/>
          </p:nvPr>
        </p:nvSpPr>
        <p:spPr>
          <a:xfrm>
            <a:off x="768096" y="2084832"/>
            <a:ext cx="7290055" cy="4224528"/>
          </a:xfrm>
        </p:spPr>
        <p:txBody>
          <a:bodyPr>
            <a:normAutofit/>
          </a:bodyPr>
          <a:lstStyle/>
          <a:p>
            <a:pPr marL="317500" indent="-215900">
              <a:buFont typeface="Arial" panose="020B0604020202020204" pitchFamily="34" charset="0"/>
              <a:buChar char="•"/>
            </a:pPr>
            <a:r>
              <a:rPr lang="it-IT" sz="2800" dirty="0"/>
              <a:t>Bobbio Luigi, </a:t>
            </a:r>
            <a:r>
              <a:rPr lang="it-IT" sz="2800" dirty="0" err="1"/>
              <a:t>Pomatto</a:t>
            </a:r>
            <a:r>
              <a:rPr lang="it-IT" sz="2800" dirty="0"/>
              <a:t> Gianfranco, e Ravazzi Stefania, </a:t>
            </a:r>
            <a:r>
              <a:rPr lang="it-IT" sz="2800" i="1" dirty="0"/>
              <a:t>Le politiche pubbliche</a:t>
            </a:r>
            <a:r>
              <a:rPr lang="it-IT" sz="2800" dirty="0"/>
              <a:t>. </a:t>
            </a:r>
            <a:r>
              <a:rPr lang="it-IT" sz="2800" i="1" dirty="0"/>
              <a:t>Problemi, soluzioni, incertezze, conflitti</a:t>
            </a:r>
            <a:r>
              <a:rPr lang="it-IT" sz="2800" dirty="0"/>
              <a:t>. Mondadori, Ultima edizione. </a:t>
            </a:r>
          </a:p>
          <a:p>
            <a:pPr marL="317500" indent="-215900">
              <a:buFont typeface="Arial" panose="020B0604020202020204" pitchFamily="34" charset="0"/>
              <a:buChar char="•"/>
            </a:pPr>
            <a:r>
              <a:rPr lang="it-IT" sz="2800" dirty="0"/>
              <a:t>Slides</a:t>
            </a:r>
          </a:p>
          <a:p>
            <a:pPr marL="317500" indent="-215900">
              <a:buFont typeface="Arial" panose="020B0604020202020204" pitchFamily="34" charset="0"/>
              <a:buChar char="•"/>
            </a:pPr>
            <a:r>
              <a:rPr lang="it-IT" sz="2800" dirty="0" err="1"/>
              <a:t>Additional</a:t>
            </a:r>
            <a:r>
              <a:rPr lang="it-IT" sz="2800" dirty="0"/>
              <a:t> </a:t>
            </a:r>
            <a:r>
              <a:rPr lang="it-IT" sz="2800" dirty="0" err="1"/>
              <a:t>material</a:t>
            </a:r>
            <a:r>
              <a:rPr lang="it-IT" sz="2800" dirty="0"/>
              <a:t> </a:t>
            </a:r>
            <a:r>
              <a:rPr lang="it-IT" sz="2800" dirty="0" err="1"/>
              <a:t>delivered</a:t>
            </a:r>
            <a:r>
              <a:rPr lang="it-IT" sz="2800" dirty="0"/>
              <a:t> in class</a:t>
            </a:r>
          </a:p>
          <a:p>
            <a:endParaRPr lang="it-IT" sz="2800" dirty="0"/>
          </a:p>
        </p:txBody>
      </p:sp>
    </p:spTree>
    <p:extLst>
      <p:ext uri="{BB962C8B-B14F-4D97-AF65-F5344CB8AC3E}">
        <p14:creationId xmlns:p14="http://schemas.microsoft.com/office/powerpoint/2010/main" val="159589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Limited Framing in policy problems: </a:t>
            </a:r>
            <a:br>
              <a:rPr lang="en-GB" dirty="0"/>
            </a:br>
            <a:r>
              <a:rPr lang="en-GB" dirty="0"/>
              <a:t>transportation dilemma</a:t>
            </a:r>
          </a:p>
        </p:txBody>
      </p:sp>
      <p:sp>
        <p:nvSpPr>
          <p:cNvPr id="3" name="Segnaposto contenuto 2"/>
          <p:cNvSpPr>
            <a:spLocks noGrp="1"/>
          </p:cNvSpPr>
          <p:nvPr>
            <p:ph idx="1"/>
          </p:nvPr>
        </p:nvSpPr>
        <p:spPr>
          <a:xfrm>
            <a:off x="768096" y="2084832"/>
            <a:ext cx="7290055" cy="4224528"/>
          </a:xfrm>
        </p:spPr>
        <p:txBody>
          <a:bodyPr>
            <a:normAutofit/>
          </a:bodyPr>
          <a:lstStyle/>
          <a:p>
            <a:r>
              <a:rPr lang="en-US" dirty="0"/>
              <a:t>As the agency’s policy analyst you are directed to show how all nine stops may be connected by four sections of highway. You are also told that these four sections of highway must be straight (no curves will be permitted) and that each new section must begin at the point where the last section stopped (the construction team will not be permitted to retrace its steps). You are then shown a map of the region (Figure 3.7) and asked to make a recommendation that will solve the director’s problem.</a:t>
            </a:r>
            <a:endParaRPr lang="en-GB" dirty="0"/>
          </a:p>
        </p:txBody>
      </p:sp>
      <p:pic>
        <p:nvPicPr>
          <p:cNvPr id="4" name="Immagine 3"/>
          <p:cNvPicPr>
            <a:picLocks noChangeAspect="1"/>
          </p:cNvPicPr>
          <p:nvPr/>
        </p:nvPicPr>
        <p:blipFill>
          <a:blip r:embed="rId2"/>
          <a:stretch>
            <a:fillRect/>
          </a:stretch>
        </p:blipFill>
        <p:spPr>
          <a:xfrm>
            <a:off x="1072896" y="4328245"/>
            <a:ext cx="5343525" cy="1885950"/>
          </a:xfrm>
          <a:prstGeom prst="rect">
            <a:avLst/>
          </a:prstGeom>
        </p:spPr>
      </p:pic>
    </p:spTree>
    <p:extLst>
      <p:ext uri="{BB962C8B-B14F-4D97-AF65-F5344CB8AC3E}">
        <p14:creationId xmlns:p14="http://schemas.microsoft.com/office/powerpoint/2010/main" val="3981903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Transportation dilemma: </a:t>
            </a:r>
            <a:br>
              <a:rPr lang="en-GB" dirty="0"/>
            </a:br>
            <a:r>
              <a:rPr lang="en-GB" dirty="0"/>
              <a:t>solution</a:t>
            </a:r>
          </a:p>
        </p:txBody>
      </p:sp>
      <p:sp>
        <p:nvSpPr>
          <p:cNvPr id="3" name="Segnaposto contenuto 2"/>
          <p:cNvSpPr>
            <a:spLocks noGrp="1"/>
          </p:cNvSpPr>
          <p:nvPr>
            <p:ph idx="1"/>
          </p:nvPr>
        </p:nvSpPr>
        <p:spPr/>
        <p:txBody>
          <a:bodyPr/>
          <a:lstStyle/>
          <a:p>
            <a:endParaRPr lang="en-GB"/>
          </a:p>
        </p:txBody>
      </p:sp>
      <p:pic>
        <p:nvPicPr>
          <p:cNvPr id="4" name="Immagine 3"/>
          <p:cNvPicPr>
            <a:picLocks noChangeAspect="1"/>
          </p:cNvPicPr>
          <p:nvPr/>
        </p:nvPicPr>
        <p:blipFill>
          <a:blip r:embed="rId2"/>
          <a:stretch>
            <a:fillRect/>
          </a:stretch>
        </p:blipFill>
        <p:spPr>
          <a:xfrm>
            <a:off x="768096" y="1852015"/>
            <a:ext cx="5392737" cy="4457345"/>
          </a:xfrm>
          <a:prstGeom prst="rect">
            <a:avLst/>
          </a:prstGeom>
        </p:spPr>
      </p:pic>
    </p:spTree>
    <p:extLst>
      <p:ext uri="{BB962C8B-B14F-4D97-AF65-F5344CB8AC3E}">
        <p14:creationId xmlns:p14="http://schemas.microsoft.com/office/powerpoint/2010/main" val="414636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How to research policy problems? </a:t>
            </a:r>
          </a:p>
        </p:txBody>
      </p:sp>
      <p:sp>
        <p:nvSpPr>
          <p:cNvPr id="3" name="Segnaposto contenuto 2"/>
          <p:cNvSpPr>
            <a:spLocks noGrp="1"/>
          </p:cNvSpPr>
          <p:nvPr>
            <p:ph idx="1"/>
          </p:nvPr>
        </p:nvSpPr>
        <p:spPr>
          <a:xfrm>
            <a:off x="768097" y="2084832"/>
            <a:ext cx="7055104" cy="4224528"/>
          </a:xfrm>
        </p:spPr>
        <p:txBody>
          <a:bodyPr>
            <a:normAutofit/>
          </a:bodyPr>
          <a:lstStyle/>
          <a:p>
            <a:r>
              <a:rPr lang="en-GB" sz="2400" b="1" dirty="0"/>
              <a:t>1: Collecting data</a:t>
            </a:r>
            <a:r>
              <a:rPr lang="en-GB" sz="2400" dirty="0"/>
              <a:t>: on the problem, its causes, solutions, past policies, good practices</a:t>
            </a:r>
          </a:p>
          <a:p>
            <a:r>
              <a:rPr lang="en-GB" sz="2400" b="1" dirty="0"/>
              <a:t>2: Stakeholder analysis</a:t>
            </a:r>
            <a:r>
              <a:rPr lang="en-GB" sz="2400" dirty="0"/>
              <a:t>: map all stakeholders and identify their interpretation of the problem, their goals, their preferred solutions</a:t>
            </a:r>
          </a:p>
          <a:p>
            <a:r>
              <a:rPr lang="en-GB" sz="2400" b="1" dirty="0"/>
              <a:t>3: Causal mapping</a:t>
            </a:r>
            <a:r>
              <a:rPr lang="en-GB" sz="2400" dirty="0"/>
              <a:t>: collect data on what the science of the problem tells you about the causes of the problem</a:t>
            </a:r>
          </a:p>
        </p:txBody>
      </p:sp>
    </p:spTree>
    <p:extLst>
      <p:ext uri="{BB962C8B-B14F-4D97-AF65-F5344CB8AC3E}">
        <p14:creationId xmlns:p14="http://schemas.microsoft.com/office/powerpoint/2010/main" val="15586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Collecting data</a:t>
            </a:r>
          </a:p>
        </p:txBody>
      </p:sp>
      <p:sp>
        <p:nvSpPr>
          <p:cNvPr id="3" name="Segnaposto contenuto 2"/>
          <p:cNvSpPr>
            <a:spLocks noGrp="1"/>
          </p:cNvSpPr>
          <p:nvPr>
            <p:ph idx="1"/>
          </p:nvPr>
        </p:nvSpPr>
        <p:spPr/>
        <p:txBody>
          <a:bodyPr/>
          <a:lstStyle/>
          <a:p>
            <a:endParaRPr lang="en-GB"/>
          </a:p>
        </p:txBody>
      </p:sp>
    </p:spTree>
    <p:extLst>
      <p:ext uri="{BB962C8B-B14F-4D97-AF65-F5344CB8AC3E}">
        <p14:creationId xmlns:p14="http://schemas.microsoft.com/office/powerpoint/2010/main" val="117430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Google trends: «</a:t>
            </a:r>
            <a:r>
              <a:rPr lang="it-IT" dirty="0" err="1"/>
              <a:t>femminicidio</a:t>
            </a:r>
            <a:r>
              <a:rPr lang="it-IT" dirty="0"/>
              <a:t>»  </a:t>
            </a:r>
          </a:p>
        </p:txBody>
      </p:sp>
      <p:pic>
        <p:nvPicPr>
          <p:cNvPr id="3" name="Immagine 2"/>
          <p:cNvPicPr>
            <a:picLocks noChangeAspect="1"/>
          </p:cNvPicPr>
          <p:nvPr/>
        </p:nvPicPr>
        <p:blipFill>
          <a:blip r:embed="rId2"/>
          <a:stretch>
            <a:fillRect/>
          </a:stretch>
        </p:blipFill>
        <p:spPr>
          <a:xfrm>
            <a:off x="0" y="3190241"/>
            <a:ext cx="9161257" cy="2396282"/>
          </a:xfrm>
          <a:prstGeom prst="rect">
            <a:avLst/>
          </a:prstGeom>
        </p:spPr>
      </p:pic>
    </p:spTree>
    <p:extLst>
      <p:ext uri="{BB962C8B-B14F-4D97-AF65-F5344CB8AC3E}">
        <p14:creationId xmlns:p14="http://schemas.microsoft.com/office/powerpoint/2010/main" val="2013976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5534025" cy="6858000"/>
          </a:xfrm>
        </p:spPr>
      </p:pic>
      <p:sp>
        <p:nvSpPr>
          <p:cNvPr id="6" name="Segnaposto contenuto 5"/>
          <p:cNvSpPr>
            <a:spLocks noGrp="1"/>
          </p:cNvSpPr>
          <p:nvPr>
            <p:ph sz="half" idx="2"/>
          </p:nvPr>
        </p:nvSpPr>
        <p:spPr>
          <a:xfrm>
            <a:off x="5534024" y="171450"/>
            <a:ext cx="3566160" cy="6686550"/>
          </a:xfrm>
        </p:spPr>
        <p:txBody>
          <a:bodyPr>
            <a:normAutofit/>
          </a:bodyPr>
          <a:lstStyle/>
          <a:p>
            <a:endParaRPr lang="it-IT" sz="2800" b="1" dirty="0">
              <a:solidFill>
                <a:schemeClr val="accent1">
                  <a:lumMod val="75000"/>
                </a:schemeClr>
              </a:solidFill>
            </a:endParaRPr>
          </a:p>
          <a:p>
            <a:endParaRPr lang="it-IT" sz="2800" b="1" dirty="0">
              <a:solidFill>
                <a:schemeClr val="accent1">
                  <a:lumMod val="75000"/>
                </a:schemeClr>
              </a:solidFill>
            </a:endParaRPr>
          </a:p>
          <a:p>
            <a:r>
              <a:rPr lang="it-IT" sz="2800" b="1" dirty="0">
                <a:solidFill>
                  <a:schemeClr val="accent1">
                    <a:lumMod val="75000"/>
                  </a:schemeClr>
                </a:solidFill>
              </a:rPr>
              <a:t>An italian </a:t>
            </a:r>
            <a:r>
              <a:rPr lang="it-IT" sz="2800" b="1" dirty="0" err="1">
                <a:solidFill>
                  <a:schemeClr val="accent1">
                    <a:lumMod val="75000"/>
                  </a:schemeClr>
                </a:solidFill>
              </a:rPr>
              <a:t>emergency</a:t>
            </a:r>
            <a:r>
              <a:rPr lang="it-IT" sz="2800" b="1" dirty="0">
                <a:solidFill>
                  <a:schemeClr val="accent1">
                    <a:lumMod val="75000"/>
                  </a:schemeClr>
                </a:solidFill>
              </a:rPr>
              <a:t>? </a:t>
            </a:r>
          </a:p>
          <a:p>
            <a:endParaRPr lang="it-IT" dirty="0"/>
          </a:p>
          <a:p>
            <a:endParaRPr lang="it-IT" dirty="0"/>
          </a:p>
          <a:p>
            <a:pPr marL="0" indent="0">
              <a:buNone/>
            </a:pPr>
            <a:endParaRPr lang="it-IT" dirty="0"/>
          </a:p>
          <a:p>
            <a:endParaRPr lang="it-IT" dirty="0"/>
          </a:p>
          <a:p>
            <a:endParaRPr lang="it-IT" dirty="0"/>
          </a:p>
          <a:p>
            <a:r>
              <a:rPr lang="it-IT" dirty="0"/>
              <a:t>Dalla </a:t>
            </a:r>
            <a:r>
              <a:rPr lang="it-IT" dirty="0" err="1"/>
              <a:t>Zuanna</a:t>
            </a:r>
            <a:r>
              <a:rPr lang="it-IT" dirty="0"/>
              <a:t> e Minello, 2017, Assassini di genere, Lavoce.info </a:t>
            </a:r>
          </a:p>
          <a:p>
            <a:r>
              <a:rPr lang="it-IT" dirty="0" err="1"/>
              <a:t>Women</a:t>
            </a:r>
            <a:r>
              <a:rPr lang="it-IT" dirty="0"/>
              <a:t> </a:t>
            </a:r>
            <a:r>
              <a:rPr lang="it-IT" dirty="0" err="1"/>
              <a:t>killed</a:t>
            </a:r>
            <a:r>
              <a:rPr lang="it-IT" dirty="0"/>
              <a:t> per 100 </a:t>
            </a:r>
            <a:r>
              <a:rPr lang="it-IT" dirty="0" err="1"/>
              <a:t>thousand</a:t>
            </a:r>
            <a:r>
              <a:rPr lang="it-IT" dirty="0"/>
              <a:t> </a:t>
            </a:r>
            <a:r>
              <a:rPr lang="it-IT" dirty="0" err="1"/>
              <a:t>women</a:t>
            </a:r>
            <a:r>
              <a:rPr lang="it-IT" dirty="0"/>
              <a:t>, 2004 - 2015</a:t>
            </a:r>
          </a:p>
        </p:txBody>
      </p:sp>
    </p:spTree>
    <p:extLst>
      <p:ext uri="{BB962C8B-B14F-4D97-AF65-F5344CB8AC3E}">
        <p14:creationId xmlns:p14="http://schemas.microsoft.com/office/powerpoint/2010/main" val="77296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half" idx="2"/>
          </p:nvPr>
        </p:nvSpPr>
        <p:spPr>
          <a:xfrm>
            <a:off x="5534024" y="171450"/>
            <a:ext cx="3566160" cy="6686550"/>
          </a:xfrm>
        </p:spPr>
        <p:txBody>
          <a:bodyPr>
            <a:normAutofit/>
          </a:bodyPr>
          <a:lstStyle/>
          <a:p>
            <a:endParaRPr lang="it-IT" sz="2800" b="1" dirty="0">
              <a:solidFill>
                <a:schemeClr val="accent1">
                  <a:lumMod val="75000"/>
                </a:schemeClr>
              </a:solidFill>
            </a:endParaRPr>
          </a:p>
          <a:p>
            <a:endParaRPr lang="it-IT" sz="2800" b="1" dirty="0">
              <a:solidFill>
                <a:schemeClr val="accent1">
                  <a:lumMod val="75000"/>
                </a:schemeClr>
              </a:solidFill>
            </a:endParaRPr>
          </a:p>
          <a:p>
            <a:r>
              <a:rPr lang="it-IT" sz="2800" b="1" dirty="0">
                <a:solidFill>
                  <a:schemeClr val="accent1">
                    <a:lumMod val="75000"/>
                  </a:schemeClr>
                </a:solidFill>
              </a:rPr>
              <a:t>A gender </a:t>
            </a:r>
            <a:r>
              <a:rPr lang="it-IT" sz="2800" b="1" dirty="0" err="1">
                <a:solidFill>
                  <a:schemeClr val="accent1">
                    <a:lumMod val="75000"/>
                  </a:schemeClr>
                </a:solidFill>
              </a:rPr>
              <a:t>problem</a:t>
            </a:r>
            <a:r>
              <a:rPr lang="it-IT" sz="2800" b="1" dirty="0">
                <a:solidFill>
                  <a:schemeClr val="accent1">
                    <a:lumMod val="75000"/>
                  </a:schemeClr>
                </a:solidFill>
              </a:rPr>
              <a:t>? </a:t>
            </a:r>
          </a:p>
          <a:p>
            <a:endParaRPr lang="it-IT" dirty="0"/>
          </a:p>
          <a:p>
            <a:endParaRPr lang="it-IT" dirty="0"/>
          </a:p>
          <a:p>
            <a:pPr marL="0" indent="0">
              <a:buNone/>
            </a:pPr>
            <a:endParaRPr lang="it-IT" dirty="0"/>
          </a:p>
          <a:p>
            <a:endParaRPr lang="it-IT" dirty="0"/>
          </a:p>
          <a:p>
            <a:r>
              <a:rPr lang="it-IT" dirty="0"/>
              <a:t>Dalla </a:t>
            </a:r>
            <a:r>
              <a:rPr lang="it-IT" dirty="0" err="1"/>
              <a:t>Zuanna</a:t>
            </a:r>
            <a:r>
              <a:rPr lang="it-IT" dirty="0"/>
              <a:t> e Minello, 2017, Assassini di genere, Lavoce.info </a:t>
            </a:r>
          </a:p>
          <a:p>
            <a:r>
              <a:rPr lang="it-IT" dirty="0" err="1"/>
              <a:t>Average</a:t>
            </a:r>
            <a:r>
              <a:rPr lang="it-IT" dirty="0"/>
              <a:t> </a:t>
            </a:r>
            <a:r>
              <a:rPr lang="it-IT" dirty="0" err="1"/>
              <a:t>killed</a:t>
            </a:r>
            <a:r>
              <a:rPr lang="it-IT" dirty="0"/>
              <a:t> per100000 </a:t>
            </a:r>
            <a:r>
              <a:rPr lang="it-IT" dirty="0" err="1"/>
              <a:t>residents</a:t>
            </a:r>
            <a:endParaRPr lang="it-IT" dirty="0"/>
          </a:p>
        </p:txBody>
      </p:sp>
      <p:sp>
        <p:nvSpPr>
          <p:cNvPr id="2" name="Segnaposto contenuto 1"/>
          <p:cNvSpPr>
            <a:spLocks noGrp="1"/>
          </p:cNvSpPr>
          <p:nvPr>
            <p:ph sz="half" idx="1"/>
          </p:nvPr>
        </p:nvSpPr>
        <p:spPr/>
        <p:txBody>
          <a:bodyPr/>
          <a:lstStyle/>
          <a:p>
            <a:endParaRPr lang="it-IT"/>
          </a:p>
        </p:txBody>
      </p:sp>
      <p:pic>
        <p:nvPicPr>
          <p:cNvPr id="5" name="Immagine 4"/>
          <p:cNvPicPr>
            <a:picLocks noChangeAspect="1"/>
          </p:cNvPicPr>
          <p:nvPr/>
        </p:nvPicPr>
        <p:blipFill>
          <a:blip r:embed="rId2"/>
          <a:stretch>
            <a:fillRect/>
          </a:stretch>
        </p:blipFill>
        <p:spPr>
          <a:xfrm>
            <a:off x="1" y="1076324"/>
            <a:ext cx="5251686" cy="5038725"/>
          </a:xfrm>
          <a:prstGeom prst="rect">
            <a:avLst/>
          </a:prstGeom>
        </p:spPr>
      </p:pic>
    </p:spTree>
    <p:extLst>
      <p:ext uri="{BB962C8B-B14F-4D97-AF65-F5344CB8AC3E}">
        <p14:creationId xmlns:p14="http://schemas.microsoft.com/office/powerpoint/2010/main" val="4018314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 </a:t>
            </a:r>
            <a:r>
              <a:rPr lang="it-IT" dirty="0" err="1"/>
              <a:t>ethnic</a:t>
            </a:r>
            <a:r>
              <a:rPr lang="it-IT" dirty="0"/>
              <a:t> </a:t>
            </a:r>
            <a:r>
              <a:rPr lang="it-IT" dirty="0" err="1"/>
              <a:t>problem</a:t>
            </a:r>
            <a:r>
              <a:rPr lang="it-IT" dirty="0"/>
              <a:t>?</a:t>
            </a:r>
          </a:p>
        </p:txBody>
      </p:sp>
      <p:sp>
        <p:nvSpPr>
          <p:cNvPr id="3" name="Segnaposto contenuto 2"/>
          <p:cNvSpPr>
            <a:spLocks noGrp="1"/>
          </p:cNvSpPr>
          <p:nvPr>
            <p:ph sz="half" idx="1"/>
          </p:nvPr>
        </p:nvSpPr>
        <p:spPr/>
        <p:txBody>
          <a:bodyPr/>
          <a:lstStyle/>
          <a:p>
            <a:endParaRPr lang="it-IT"/>
          </a:p>
        </p:txBody>
      </p:sp>
      <p:sp>
        <p:nvSpPr>
          <p:cNvPr id="4" name="Segnaposto contenuto 3"/>
          <p:cNvSpPr>
            <a:spLocks noGrp="1"/>
          </p:cNvSpPr>
          <p:nvPr>
            <p:ph sz="half" idx="2"/>
          </p:nvPr>
        </p:nvSpPr>
        <p:spPr/>
        <p:txBody>
          <a:bodyPr/>
          <a:lstStyle/>
          <a:p>
            <a:endParaRPr lang="it-IT"/>
          </a:p>
        </p:txBody>
      </p:sp>
      <p:pic>
        <p:nvPicPr>
          <p:cNvPr id="5" name="Picture 2" descr="http://www.lavoce.info/wp-content/uploads/2017/07/Schermata-2017-07-27-alle-16.52.00-660x4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21" y="2228004"/>
            <a:ext cx="8376141" cy="408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7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a:t>2. Stakeholder analysis</a:t>
            </a:r>
            <a:br>
              <a:rPr lang="en-GB" dirty="0"/>
            </a:br>
            <a:r>
              <a:rPr lang="en-GB" dirty="0"/>
              <a:t>cap greening – common agricultural policy</a:t>
            </a:r>
          </a:p>
        </p:txBody>
      </p:sp>
      <p:sp>
        <p:nvSpPr>
          <p:cNvPr id="5" name="Segnaposto contenuto 4"/>
          <p:cNvSpPr>
            <a:spLocks noGrp="1"/>
          </p:cNvSpPr>
          <p:nvPr>
            <p:ph idx="1"/>
          </p:nvPr>
        </p:nvSpPr>
        <p:spPr>
          <a:xfrm>
            <a:off x="768096" y="2226732"/>
            <a:ext cx="7290055" cy="4082627"/>
          </a:xfrm>
        </p:spPr>
        <p:txBody>
          <a:bodyPr>
            <a:normAutofit fontScale="92500"/>
          </a:bodyPr>
          <a:lstStyle/>
          <a:p>
            <a:r>
              <a:rPr lang="en-GB" b="1" dirty="0"/>
              <a:t>Private companies and their associations</a:t>
            </a:r>
            <a:r>
              <a:rPr lang="en-GB" dirty="0"/>
              <a:t>: “the environment is a market problem; overregulation is a cost for companies and consumers alike; reduce regulations; do not condition funding to environmental standards”</a:t>
            </a:r>
          </a:p>
          <a:p>
            <a:r>
              <a:rPr lang="en-GB" b="1" dirty="0"/>
              <a:t>EU Commission</a:t>
            </a:r>
            <a:r>
              <a:rPr lang="en-GB" dirty="0"/>
              <a:t>: “the environment is a common good; one that no state can really regulate by itself; agriculture has a major impact on the environment; a common regulation is needed to avoid market imbalances”</a:t>
            </a:r>
          </a:p>
          <a:p>
            <a:r>
              <a:rPr lang="en-GB" b="1" dirty="0"/>
              <a:t>Non agricultural member states</a:t>
            </a:r>
            <a:r>
              <a:rPr lang="en-GB" dirty="0"/>
              <a:t>: “all money for agriculture is likely to drug the market; if environmental protection is the goal of the policy, then all money should be conditioned to greening and funds for agriculture should be reduced”</a:t>
            </a:r>
          </a:p>
          <a:p>
            <a:r>
              <a:rPr lang="en-GB" b="1" dirty="0"/>
              <a:t>Agricultural member states</a:t>
            </a:r>
            <a:r>
              <a:rPr lang="en-GB" dirty="0"/>
              <a:t>: “some products, such as wine, are too costly to be subject to environmental limits; exclude those products; expand budget as much as possible”</a:t>
            </a:r>
          </a:p>
        </p:txBody>
      </p:sp>
    </p:spTree>
    <p:extLst>
      <p:ext uri="{BB962C8B-B14F-4D97-AF65-F5344CB8AC3E}">
        <p14:creationId xmlns:p14="http://schemas.microsoft.com/office/powerpoint/2010/main" val="125584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a:t>3. Causal mapping: obesity</a:t>
            </a:r>
          </a:p>
        </p:txBody>
      </p:sp>
      <p:sp>
        <p:nvSpPr>
          <p:cNvPr id="3" name="Segnaposto contenuto 2"/>
          <p:cNvSpPr>
            <a:spLocks noGrp="1"/>
          </p:cNvSpPr>
          <p:nvPr>
            <p:ph idx="1"/>
          </p:nvPr>
        </p:nvSpPr>
        <p:spPr>
          <a:xfrm>
            <a:off x="768096" y="2087270"/>
            <a:ext cx="7980368" cy="4589755"/>
          </a:xfrm>
        </p:spPr>
        <p:txBody>
          <a:bodyPr>
            <a:normAutofit/>
          </a:bodyPr>
          <a:lstStyle/>
          <a:p>
            <a:pPr marL="0" indent="0">
              <a:buNone/>
            </a:pPr>
            <a:r>
              <a:rPr lang="en-GB" sz="2400" dirty="0"/>
              <a:t>Obesity is among the greatest predictors for NCDs: </a:t>
            </a:r>
            <a:r>
              <a:rPr lang="en-US" sz="2400" dirty="0"/>
              <a:t>cardiovascular diseases (like heart attacks and stroke), cancers, chronic respiratory diseases (such as chronic obstructive pulmonary disease and asthma) and diabetes…</a:t>
            </a:r>
            <a:endParaRPr lang="en-GB" sz="2400" dirty="0"/>
          </a:p>
          <a:p>
            <a:pPr marL="0" indent="0">
              <a:buNone/>
            </a:pPr>
            <a:endParaRPr lang="en-GB" sz="2400" dirty="0"/>
          </a:p>
          <a:p>
            <a:pPr marL="0" indent="0">
              <a:buNone/>
            </a:pPr>
            <a:r>
              <a:rPr lang="en-GB" sz="2400" dirty="0"/>
              <a:t>Complex causal map: dietary habits, sport, high-fat food, sugar, urban planning and jobs, education, socio-economic status…</a:t>
            </a:r>
          </a:p>
        </p:txBody>
      </p:sp>
    </p:spTree>
    <p:extLst>
      <p:ext uri="{BB962C8B-B14F-4D97-AF65-F5344CB8AC3E}">
        <p14:creationId xmlns:p14="http://schemas.microsoft.com/office/powerpoint/2010/main" val="206865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8549D3-1D39-D592-6B18-0FD8D41CEDF5}"/>
              </a:ext>
            </a:extLst>
          </p:cNvPr>
          <p:cNvSpPr>
            <a:spLocks noGrp="1"/>
          </p:cNvSpPr>
          <p:nvPr>
            <p:ph type="title"/>
          </p:nvPr>
        </p:nvSpPr>
        <p:spPr/>
        <p:txBody>
          <a:bodyPr/>
          <a:lstStyle/>
          <a:p>
            <a:r>
              <a:rPr lang="en-GB" dirty="0"/>
              <a:t>exam</a:t>
            </a:r>
          </a:p>
        </p:txBody>
      </p:sp>
      <p:sp>
        <p:nvSpPr>
          <p:cNvPr id="3" name="Segnaposto contenuto 2">
            <a:extLst>
              <a:ext uri="{FF2B5EF4-FFF2-40B4-BE49-F238E27FC236}">
                <a16:creationId xmlns:a16="http://schemas.microsoft.com/office/drawing/2014/main" id="{D0F7DB05-F02F-95E6-D6FC-6C6DC0593CB5}"/>
              </a:ext>
            </a:extLst>
          </p:cNvPr>
          <p:cNvSpPr>
            <a:spLocks noGrp="1"/>
          </p:cNvSpPr>
          <p:nvPr>
            <p:ph idx="1"/>
          </p:nvPr>
        </p:nvSpPr>
        <p:spPr/>
        <p:txBody>
          <a:bodyPr/>
          <a:lstStyle/>
          <a:p>
            <a:r>
              <a:rPr lang="en-GB" dirty="0"/>
              <a:t>ATTENDING STUDENTS: </a:t>
            </a:r>
          </a:p>
          <a:p>
            <a:r>
              <a:rPr lang="en-GB" dirty="0"/>
              <a:t>Group work (2 people) </a:t>
            </a:r>
          </a:p>
          <a:p>
            <a:r>
              <a:rPr lang="en-GB" dirty="0"/>
              <a:t>3500-word essay (word document)</a:t>
            </a:r>
          </a:p>
          <a:p>
            <a:r>
              <a:rPr lang="en-GB" dirty="0"/>
              <a:t>Presentation in class (pptx)</a:t>
            </a:r>
          </a:p>
          <a:p>
            <a:endParaRPr lang="en-GB" dirty="0"/>
          </a:p>
          <a:p>
            <a:r>
              <a:rPr lang="en-GB" dirty="0"/>
              <a:t>NON-ATTENDING STUDENTS:</a:t>
            </a:r>
          </a:p>
          <a:p>
            <a:r>
              <a:rPr lang="en-GB" dirty="0"/>
              <a:t>Test </a:t>
            </a:r>
            <a:r>
              <a:rPr lang="en-GB" dirty="0" err="1"/>
              <a:t>scritto</a:t>
            </a:r>
            <a:r>
              <a:rPr lang="en-GB" dirty="0"/>
              <a:t> con </a:t>
            </a:r>
            <a:r>
              <a:rPr lang="en-GB" dirty="0" err="1"/>
              <a:t>domande</a:t>
            </a:r>
            <a:r>
              <a:rPr lang="en-GB" dirty="0"/>
              <a:t> </a:t>
            </a:r>
            <a:r>
              <a:rPr lang="en-GB" dirty="0" err="1"/>
              <a:t>chiuse</a:t>
            </a:r>
            <a:r>
              <a:rPr lang="en-GB" dirty="0"/>
              <a:t> e </a:t>
            </a:r>
            <a:r>
              <a:rPr lang="en-GB" dirty="0" err="1"/>
              <a:t>aperte</a:t>
            </a:r>
            <a:endParaRPr lang="en-GB" dirty="0"/>
          </a:p>
        </p:txBody>
      </p:sp>
    </p:spTree>
    <p:extLst>
      <p:ext uri="{BB962C8B-B14F-4D97-AF65-F5344CB8AC3E}">
        <p14:creationId xmlns:p14="http://schemas.microsoft.com/office/powerpoint/2010/main" val="2087973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55459" cy="6875200"/>
          </a:xfrm>
        </p:spPr>
      </p:pic>
    </p:spTree>
    <p:extLst>
      <p:ext uri="{BB962C8B-B14F-4D97-AF65-F5344CB8AC3E}">
        <p14:creationId xmlns:p14="http://schemas.microsoft.com/office/powerpoint/2010/main" val="2126303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1475"/>
            <a:ext cx="9009739" cy="6308726"/>
          </a:xfrm>
        </p:spPr>
      </p:pic>
    </p:spTree>
    <p:extLst>
      <p:ext uri="{BB962C8B-B14F-4D97-AF65-F5344CB8AC3E}">
        <p14:creationId xmlns:p14="http://schemas.microsoft.com/office/powerpoint/2010/main" val="43508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Third </a:t>
            </a:r>
            <a:r>
              <a:rPr lang="it-IT" dirty="0" err="1"/>
              <a:t>type</a:t>
            </a:r>
            <a:r>
              <a:rPr lang="it-IT" dirty="0"/>
              <a:t> </a:t>
            </a:r>
            <a:r>
              <a:rPr lang="it-IT" dirty="0" err="1"/>
              <a:t>error</a:t>
            </a:r>
            <a:r>
              <a:rPr lang="it-IT" dirty="0"/>
              <a:t>: </a:t>
            </a:r>
            <a:br>
              <a:rPr lang="it-IT" dirty="0"/>
            </a:br>
            <a:r>
              <a:rPr lang="it-IT" dirty="0"/>
              <a:t>a </a:t>
            </a:r>
            <a:r>
              <a:rPr lang="it-IT" dirty="0" err="1"/>
              <a:t>very</a:t>
            </a:r>
            <a:r>
              <a:rPr lang="it-IT" dirty="0"/>
              <a:t> </a:t>
            </a:r>
            <a:r>
              <a:rPr lang="it-IT" dirty="0" err="1"/>
              <a:t>effective</a:t>
            </a:r>
            <a:r>
              <a:rPr lang="it-IT" dirty="0"/>
              <a:t> </a:t>
            </a:r>
            <a:r>
              <a:rPr lang="it-IT" dirty="0" err="1"/>
              <a:t>solution</a:t>
            </a:r>
            <a:r>
              <a:rPr lang="it-IT" dirty="0"/>
              <a:t> </a:t>
            </a:r>
            <a:br>
              <a:rPr lang="it-IT" dirty="0"/>
            </a:br>
            <a:r>
              <a:rPr lang="it-IT" dirty="0"/>
              <a:t>for the </a:t>
            </a:r>
            <a:r>
              <a:rPr lang="it-IT" dirty="0" err="1"/>
              <a:t>wrong</a:t>
            </a:r>
            <a:r>
              <a:rPr lang="it-IT" dirty="0"/>
              <a:t> </a:t>
            </a:r>
            <a:r>
              <a:rPr lang="it-IT" dirty="0" err="1"/>
              <a:t>problem</a:t>
            </a:r>
            <a:endParaRPr lang="it-IT" sz="3600" dirty="0"/>
          </a:p>
        </p:txBody>
      </p:sp>
      <p:sp>
        <p:nvSpPr>
          <p:cNvPr id="3" name="Segnaposto contenuto 2"/>
          <p:cNvSpPr>
            <a:spLocks noGrp="1"/>
          </p:cNvSpPr>
          <p:nvPr>
            <p:ph idx="1"/>
          </p:nvPr>
        </p:nvSpPr>
        <p:spPr>
          <a:xfrm>
            <a:off x="768096" y="2768600"/>
            <a:ext cx="7290055" cy="3540760"/>
          </a:xfrm>
        </p:spPr>
        <p:txBody>
          <a:bodyPr>
            <a:normAutofit/>
          </a:bodyPr>
          <a:lstStyle/>
          <a:p>
            <a:r>
              <a:rPr lang="en-US" sz="2800" dirty="0"/>
              <a:t>“Successful problem solving requires finding the right solution to the right problem. We fail more often because we solve the wrong problem than because we get the wrong solution to the right problem.”</a:t>
            </a:r>
            <a:br>
              <a:rPr lang="en-US" sz="2800" dirty="0"/>
            </a:br>
            <a:r>
              <a:rPr lang="en-US" sz="2800" dirty="0"/>
              <a:t>― </a:t>
            </a:r>
            <a:r>
              <a:rPr lang="en-US" sz="2800" b="1" dirty="0"/>
              <a:t>Russell </a:t>
            </a:r>
            <a:r>
              <a:rPr lang="en-US" sz="2800" b="1" dirty="0" err="1"/>
              <a:t>Ackoff</a:t>
            </a:r>
            <a:endParaRPr lang="en-US" sz="2800" dirty="0"/>
          </a:p>
          <a:p>
            <a:br>
              <a:rPr lang="en-US" sz="2800" dirty="0"/>
            </a:br>
            <a:endParaRPr lang="it-IT" sz="2800" dirty="0"/>
          </a:p>
        </p:txBody>
      </p:sp>
    </p:spTree>
    <p:extLst>
      <p:ext uri="{BB962C8B-B14F-4D97-AF65-F5344CB8AC3E}">
        <p14:creationId xmlns:p14="http://schemas.microsoft.com/office/powerpoint/2010/main" val="232354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Summing up:</a:t>
            </a:r>
          </a:p>
        </p:txBody>
      </p:sp>
      <p:sp>
        <p:nvSpPr>
          <p:cNvPr id="3" name="Segnaposto contenuto 2"/>
          <p:cNvSpPr>
            <a:spLocks noGrp="1"/>
          </p:cNvSpPr>
          <p:nvPr>
            <p:ph idx="1"/>
          </p:nvPr>
        </p:nvSpPr>
        <p:spPr>
          <a:xfrm>
            <a:off x="768096" y="1971675"/>
            <a:ext cx="7290055" cy="4616589"/>
          </a:xfrm>
        </p:spPr>
        <p:txBody>
          <a:bodyPr>
            <a:normAutofit/>
          </a:bodyPr>
          <a:lstStyle/>
          <a:p>
            <a:pPr marL="0" indent="0">
              <a:buNone/>
            </a:pPr>
            <a:r>
              <a:rPr lang="it-IT" sz="2800" dirty="0" err="1"/>
              <a:t>Problem</a:t>
            </a:r>
            <a:r>
              <a:rPr lang="it-IT" sz="2800" dirty="0"/>
              <a:t> </a:t>
            </a:r>
            <a:r>
              <a:rPr lang="it-IT" sz="2800" dirty="0" err="1"/>
              <a:t>structuring</a:t>
            </a:r>
            <a:r>
              <a:rPr lang="it-IT" sz="2800" dirty="0"/>
              <a:t> </a:t>
            </a:r>
            <a:r>
              <a:rPr lang="it-IT" sz="2800" dirty="0" err="1"/>
              <a:t>is</a:t>
            </a:r>
            <a:r>
              <a:rPr lang="it-IT" sz="2800" dirty="0"/>
              <a:t> </a:t>
            </a:r>
            <a:r>
              <a:rPr lang="it-IT" sz="2800" dirty="0" err="1"/>
              <a:t>key</a:t>
            </a:r>
            <a:r>
              <a:rPr lang="it-IT" sz="2800" dirty="0"/>
              <a:t>: </a:t>
            </a:r>
          </a:p>
          <a:p>
            <a:pPr marL="342900" indent="-342900">
              <a:buFont typeface="+mj-lt"/>
              <a:buAutoNum type="arabicPeriod"/>
            </a:pPr>
            <a:r>
              <a:rPr lang="it-IT" sz="2800" dirty="0" err="1"/>
              <a:t>Designing</a:t>
            </a:r>
            <a:r>
              <a:rPr lang="it-IT" sz="2800" dirty="0"/>
              <a:t> </a:t>
            </a:r>
            <a:r>
              <a:rPr lang="it-IT" sz="2800" dirty="0" err="1"/>
              <a:t>is</a:t>
            </a:r>
            <a:r>
              <a:rPr lang="it-IT" sz="2800" dirty="0"/>
              <a:t> </a:t>
            </a:r>
            <a:r>
              <a:rPr lang="it-IT" sz="2800" dirty="0" err="1"/>
              <a:t>path-dependent</a:t>
            </a:r>
            <a:endParaRPr lang="it-IT" sz="2800" dirty="0"/>
          </a:p>
          <a:p>
            <a:pPr marL="342900" indent="-342900">
              <a:buFont typeface="+mj-lt"/>
              <a:buAutoNum type="arabicPeriod"/>
            </a:pPr>
            <a:r>
              <a:rPr lang="it-IT" sz="2800" dirty="0" err="1"/>
              <a:t>Several</a:t>
            </a:r>
            <a:r>
              <a:rPr lang="it-IT" sz="2800" dirty="0"/>
              <a:t> </a:t>
            </a:r>
            <a:r>
              <a:rPr lang="it-IT" sz="2800" dirty="0" err="1"/>
              <a:t>limits</a:t>
            </a:r>
            <a:r>
              <a:rPr lang="it-IT" sz="2800" dirty="0"/>
              <a:t> – cognitive, </a:t>
            </a:r>
            <a:r>
              <a:rPr lang="it-IT" sz="2800" dirty="0" err="1"/>
              <a:t>organisational</a:t>
            </a:r>
            <a:r>
              <a:rPr lang="it-IT" sz="2800" dirty="0"/>
              <a:t>, political, social – to </a:t>
            </a:r>
            <a:r>
              <a:rPr lang="it-IT" sz="2800" dirty="0" err="1"/>
              <a:t>defining</a:t>
            </a:r>
            <a:r>
              <a:rPr lang="it-IT" sz="2800" dirty="0"/>
              <a:t> the </a:t>
            </a:r>
            <a:r>
              <a:rPr lang="it-IT" sz="2800" dirty="0" err="1"/>
              <a:t>solution</a:t>
            </a:r>
            <a:r>
              <a:rPr lang="it-IT" sz="2800" dirty="0"/>
              <a:t> (</a:t>
            </a:r>
            <a:r>
              <a:rPr lang="it-IT" sz="2800" dirty="0" err="1"/>
              <a:t>puzzling</a:t>
            </a:r>
            <a:r>
              <a:rPr lang="it-IT" sz="2800" dirty="0"/>
              <a:t>). </a:t>
            </a:r>
          </a:p>
          <a:p>
            <a:pPr marL="342900" indent="-342900">
              <a:buFont typeface="+mj-lt"/>
              <a:buAutoNum type="arabicPeriod"/>
            </a:pPr>
            <a:r>
              <a:rPr lang="it-IT" sz="2800" dirty="0"/>
              <a:t>Policy </a:t>
            </a:r>
            <a:r>
              <a:rPr lang="it-IT" sz="2800" dirty="0" err="1"/>
              <a:t>innovation</a:t>
            </a:r>
            <a:r>
              <a:rPr lang="it-IT" sz="2800" dirty="0"/>
              <a:t> – </a:t>
            </a:r>
            <a:r>
              <a:rPr lang="it-IT" sz="2800" dirty="0" err="1"/>
              <a:t>solving</a:t>
            </a:r>
            <a:r>
              <a:rPr lang="it-IT" sz="2800" dirty="0"/>
              <a:t> an </a:t>
            </a:r>
            <a:r>
              <a:rPr lang="it-IT" sz="2800" dirty="0" err="1"/>
              <a:t>old</a:t>
            </a:r>
            <a:r>
              <a:rPr lang="it-IT" sz="2800" dirty="0"/>
              <a:t> </a:t>
            </a:r>
            <a:r>
              <a:rPr lang="it-IT" sz="2800" dirty="0" err="1"/>
              <a:t>problem</a:t>
            </a:r>
            <a:r>
              <a:rPr lang="it-IT" sz="2800" dirty="0"/>
              <a:t> with new </a:t>
            </a:r>
            <a:r>
              <a:rPr lang="it-IT" sz="2800" dirty="0" err="1"/>
              <a:t>tools</a:t>
            </a:r>
            <a:r>
              <a:rPr lang="it-IT" sz="2800" dirty="0"/>
              <a:t> or </a:t>
            </a:r>
            <a:r>
              <a:rPr lang="it-IT" sz="2800" dirty="0" err="1"/>
              <a:t>solving</a:t>
            </a:r>
            <a:r>
              <a:rPr lang="it-IT" sz="2800" dirty="0"/>
              <a:t> a new </a:t>
            </a:r>
            <a:r>
              <a:rPr lang="it-IT" sz="2800" dirty="0" err="1"/>
              <a:t>problem</a:t>
            </a:r>
            <a:r>
              <a:rPr lang="it-IT" sz="2800" dirty="0"/>
              <a:t> – </a:t>
            </a:r>
            <a:r>
              <a:rPr lang="it-IT" sz="2800" dirty="0" err="1"/>
              <a:t>may</a:t>
            </a:r>
            <a:r>
              <a:rPr lang="it-IT" sz="2800" dirty="0"/>
              <a:t> </a:t>
            </a:r>
            <a:r>
              <a:rPr lang="it-IT" sz="2800" dirty="0" err="1"/>
              <a:t>depend</a:t>
            </a:r>
            <a:r>
              <a:rPr lang="it-IT" sz="2800" dirty="0"/>
              <a:t> on </a:t>
            </a:r>
            <a:r>
              <a:rPr lang="it-IT" sz="2800" dirty="0" err="1"/>
              <a:t>framing</a:t>
            </a:r>
            <a:r>
              <a:rPr lang="it-IT" sz="2800" dirty="0"/>
              <a:t> the </a:t>
            </a:r>
            <a:r>
              <a:rPr lang="it-IT" sz="2800" dirty="0" err="1"/>
              <a:t>problem</a:t>
            </a:r>
            <a:r>
              <a:rPr lang="it-IT" sz="2800" dirty="0"/>
              <a:t> </a:t>
            </a:r>
            <a:r>
              <a:rPr lang="it-IT" sz="2800" dirty="0" err="1"/>
              <a:t>differently</a:t>
            </a:r>
            <a:endParaRPr lang="it-IT" sz="2800" dirty="0"/>
          </a:p>
        </p:txBody>
      </p:sp>
    </p:spTree>
    <p:extLst>
      <p:ext uri="{BB962C8B-B14F-4D97-AF65-F5344CB8AC3E}">
        <p14:creationId xmlns:p14="http://schemas.microsoft.com/office/powerpoint/2010/main" val="91566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Easton</a:t>
            </a:r>
            <a:r>
              <a:rPr lang="it-IT" dirty="0"/>
              <a:t> (1953), The political </a:t>
            </a:r>
            <a:r>
              <a:rPr lang="it-IT" dirty="0" err="1"/>
              <a:t>system</a:t>
            </a:r>
            <a:endParaRPr lang="it-IT" dirty="0">
              <a:solidFill>
                <a:srgbClr val="8C0000"/>
              </a:solidFill>
            </a:endParaRPr>
          </a:p>
        </p:txBody>
      </p:sp>
      <p:sp>
        <p:nvSpPr>
          <p:cNvPr id="3" name="Segnaposto contenuto 2"/>
          <p:cNvSpPr>
            <a:spLocks noGrp="1"/>
          </p:cNvSpPr>
          <p:nvPr>
            <p:ph idx="1"/>
          </p:nvPr>
        </p:nvSpPr>
        <p:spPr>
          <a:xfrm>
            <a:off x="5506720" y="2499360"/>
            <a:ext cx="3159760" cy="3810000"/>
          </a:xfrm>
        </p:spPr>
        <p:txBody>
          <a:bodyPr>
            <a:noAutofit/>
          </a:bodyPr>
          <a:lstStyle/>
          <a:p>
            <a:r>
              <a:rPr lang="en-US" sz="2800" dirty="0"/>
              <a:t>“Society is not especially concerned with power as a phenomenon in and of itself or with government as such. Its interest is always derived from a prior concern with policy» </a:t>
            </a:r>
          </a:p>
          <a:p>
            <a:endParaRPr lang="en-GB" sz="2800" dirty="0"/>
          </a:p>
        </p:txBody>
      </p:sp>
      <p:pic>
        <p:nvPicPr>
          <p:cNvPr id="1026" name="Picture 2" descr="Systems theory in political science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l="13128" t="22696" r="17748" b="18668"/>
          <a:stretch/>
        </p:blipFill>
        <p:spPr bwMode="auto">
          <a:xfrm>
            <a:off x="362733" y="2499360"/>
            <a:ext cx="5143987"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Che </a:t>
            </a:r>
            <a:r>
              <a:rPr lang="en-GB" dirty="0" err="1"/>
              <a:t>cos’è</a:t>
            </a:r>
            <a:r>
              <a:rPr lang="en-GB" dirty="0"/>
              <a:t> la policy analysis</a:t>
            </a:r>
          </a:p>
        </p:txBody>
      </p:sp>
      <p:sp>
        <p:nvSpPr>
          <p:cNvPr id="3" name="Segnaposto contenuto 2"/>
          <p:cNvSpPr>
            <a:spLocks noGrp="1"/>
          </p:cNvSpPr>
          <p:nvPr>
            <p:ph idx="1"/>
          </p:nvPr>
        </p:nvSpPr>
        <p:spPr/>
        <p:txBody>
          <a:bodyPr>
            <a:normAutofit/>
          </a:bodyPr>
          <a:lstStyle/>
          <a:p>
            <a:r>
              <a:rPr lang="en-US" sz="2800" dirty="0"/>
              <a:t>Policy analysis is a process of multidisciplinary inquiry aiming at the creation, critical assessment, and communication of policy-relevant knowledge. </a:t>
            </a:r>
          </a:p>
          <a:p>
            <a:pPr>
              <a:spcBef>
                <a:spcPts val="3000"/>
              </a:spcBef>
            </a:pPr>
            <a:r>
              <a:rPr lang="en-US" sz="2800" dirty="0"/>
              <a:t>As a problem-solving discipline, it draws on social science methods, theories, and substantive findings to solve practical </a:t>
            </a:r>
            <a:r>
              <a:rPr lang="en-GB" sz="2800" dirty="0"/>
              <a:t>problems.</a:t>
            </a:r>
          </a:p>
          <a:p>
            <a:pPr>
              <a:spcBef>
                <a:spcPts val="3000"/>
              </a:spcBef>
            </a:pPr>
            <a:r>
              <a:rPr lang="en-GB" sz="2800" dirty="0"/>
              <a:t>It is a professional activity! </a:t>
            </a:r>
          </a:p>
        </p:txBody>
      </p:sp>
    </p:spTree>
    <p:extLst>
      <p:ext uri="{BB962C8B-B14F-4D97-AF65-F5344CB8AC3E}">
        <p14:creationId xmlns:p14="http://schemas.microsoft.com/office/powerpoint/2010/main" val="1046616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err="1"/>
              <a:t>What</a:t>
            </a:r>
            <a:r>
              <a:rPr lang="it-IT" dirty="0"/>
              <a:t> </a:t>
            </a:r>
            <a:r>
              <a:rPr lang="it-IT" dirty="0" err="1"/>
              <a:t>is</a:t>
            </a:r>
            <a:r>
              <a:rPr lang="it-IT" dirty="0"/>
              <a:t> a public policy</a:t>
            </a:r>
            <a:endParaRPr lang="en-GB" dirty="0">
              <a:solidFill>
                <a:schemeClr val="accent1">
                  <a:lumMod val="75000"/>
                </a:schemeClr>
              </a:solidFill>
            </a:endParaRPr>
          </a:p>
        </p:txBody>
      </p:sp>
      <p:sp>
        <p:nvSpPr>
          <p:cNvPr id="6" name="Segnaposto contenuto 5"/>
          <p:cNvSpPr>
            <a:spLocks noGrp="1"/>
          </p:cNvSpPr>
          <p:nvPr>
            <p:ph idx="1"/>
          </p:nvPr>
        </p:nvSpPr>
        <p:spPr/>
        <p:txBody>
          <a:bodyPr>
            <a:normAutofit/>
          </a:bodyPr>
          <a:lstStyle/>
          <a:p>
            <a:r>
              <a:rPr lang="it-IT" sz="2800" i="1" dirty="0"/>
              <a:t>A set of </a:t>
            </a:r>
            <a:r>
              <a:rPr lang="it-IT" sz="2800" i="1" dirty="0" err="1"/>
              <a:t>actions</a:t>
            </a:r>
            <a:r>
              <a:rPr lang="it-IT" sz="2800" i="1" dirty="0"/>
              <a:t> for </a:t>
            </a:r>
            <a:r>
              <a:rPr lang="it-IT" sz="2800" i="1" dirty="0" err="1"/>
              <a:t>solving</a:t>
            </a:r>
            <a:r>
              <a:rPr lang="it-IT" sz="2800" i="1" dirty="0"/>
              <a:t> </a:t>
            </a:r>
            <a:r>
              <a:rPr lang="it-IT" sz="2800" i="1" dirty="0" err="1"/>
              <a:t>collective</a:t>
            </a:r>
            <a:r>
              <a:rPr lang="it-IT" sz="2800" i="1" dirty="0"/>
              <a:t> problems</a:t>
            </a:r>
          </a:p>
          <a:p>
            <a:pPr marL="352425" indent="-352425">
              <a:spcBef>
                <a:spcPts val="3600"/>
              </a:spcBef>
              <a:buFont typeface="Arial" panose="020B0604020202020204" pitchFamily="34" charset="0"/>
              <a:buChar char="•"/>
            </a:pPr>
            <a:r>
              <a:rPr lang="it-IT" sz="2800" dirty="0"/>
              <a:t>Policies are not (</a:t>
            </a:r>
            <a:r>
              <a:rPr lang="it-IT" sz="2800" dirty="0" err="1"/>
              <a:t>only</a:t>
            </a:r>
            <a:r>
              <a:rPr lang="it-IT" sz="2800" dirty="0"/>
              <a:t>) </a:t>
            </a:r>
            <a:r>
              <a:rPr lang="it-IT" sz="2800" dirty="0" err="1"/>
              <a:t>laws</a:t>
            </a:r>
            <a:endParaRPr lang="it-IT" sz="2800" dirty="0"/>
          </a:p>
          <a:p>
            <a:pPr marL="352425" indent="-352425">
              <a:buFont typeface="Arial" panose="020B0604020202020204" pitchFamily="34" charset="0"/>
              <a:buChar char="•"/>
            </a:pPr>
            <a:r>
              <a:rPr lang="it-IT" sz="2800" dirty="0" err="1"/>
              <a:t>Power</a:t>
            </a:r>
            <a:r>
              <a:rPr lang="it-IT" sz="2800" dirty="0"/>
              <a:t> </a:t>
            </a:r>
            <a:r>
              <a:rPr lang="it-IT" sz="2800" dirty="0" err="1"/>
              <a:t>is</a:t>
            </a:r>
            <a:r>
              <a:rPr lang="it-IT" sz="2800" dirty="0"/>
              <a:t> </a:t>
            </a:r>
            <a:r>
              <a:rPr lang="it-IT" sz="2800" dirty="0" err="1"/>
              <a:t>only</a:t>
            </a:r>
            <a:r>
              <a:rPr lang="it-IT" sz="2800" dirty="0"/>
              <a:t> part of the story; government and </a:t>
            </a:r>
            <a:r>
              <a:rPr lang="it-IT" sz="2800" dirty="0" err="1"/>
              <a:t>administration</a:t>
            </a:r>
            <a:r>
              <a:rPr lang="it-IT" sz="2800" dirty="0"/>
              <a:t> </a:t>
            </a:r>
            <a:r>
              <a:rPr lang="it-IT" sz="2800" dirty="0" err="1"/>
              <a:t>only</a:t>
            </a:r>
            <a:r>
              <a:rPr lang="it-IT" sz="2800" dirty="0"/>
              <a:t> some of the </a:t>
            </a:r>
            <a:r>
              <a:rPr lang="it-IT" sz="2800" dirty="0" err="1"/>
              <a:t>relevant</a:t>
            </a:r>
            <a:r>
              <a:rPr lang="it-IT" sz="2800" dirty="0"/>
              <a:t> </a:t>
            </a:r>
            <a:r>
              <a:rPr lang="it-IT" sz="2800" dirty="0" err="1"/>
              <a:t>actors</a:t>
            </a:r>
            <a:endParaRPr lang="it-IT" sz="2800" dirty="0"/>
          </a:p>
          <a:p>
            <a:pPr marL="352425" indent="-352425">
              <a:buFont typeface="Arial" panose="020B0604020202020204" pitchFamily="34" charset="0"/>
              <a:buChar char="•"/>
            </a:pPr>
            <a:r>
              <a:rPr lang="it-IT" sz="2800" dirty="0"/>
              <a:t>Social problems are the </a:t>
            </a:r>
            <a:r>
              <a:rPr lang="it-IT" sz="2800" dirty="0" err="1"/>
              <a:t>starting</a:t>
            </a:r>
            <a:r>
              <a:rPr lang="it-IT" sz="2800" dirty="0"/>
              <a:t> </a:t>
            </a:r>
            <a:r>
              <a:rPr lang="it-IT" sz="2800" dirty="0" err="1"/>
              <a:t>step</a:t>
            </a:r>
            <a:r>
              <a:rPr lang="it-IT" sz="2800" dirty="0"/>
              <a:t> of the </a:t>
            </a:r>
            <a:r>
              <a:rPr lang="it-IT" sz="2800" dirty="0" err="1"/>
              <a:t>analysis</a:t>
            </a:r>
            <a:endParaRPr lang="it-IT" sz="2800" dirty="0"/>
          </a:p>
          <a:p>
            <a:endParaRPr lang="en-GB" sz="2800" dirty="0"/>
          </a:p>
        </p:txBody>
      </p:sp>
    </p:spTree>
    <p:extLst>
      <p:ext uri="{BB962C8B-B14F-4D97-AF65-F5344CB8AC3E}">
        <p14:creationId xmlns:p14="http://schemas.microsoft.com/office/powerpoint/2010/main" val="42432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Public policy: </a:t>
            </a:r>
            <a:r>
              <a:rPr lang="it-IT" dirty="0" err="1"/>
              <a:t>theory</a:t>
            </a:r>
            <a:r>
              <a:rPr lang="it-IT" dirty="0"/>
              <a:t> and </a:t>
            </a:r>
            <a:r>
              <a:rPr lang="it-IT" dirty="0" err="1"/>
              <a:t>practice</a:t>
            </a:r>
            <a:endParaRPr lang="en-GB" dirty="0">
              <a:solidFill>
                <a:schemeClr val="accent1">
                  <a:lumMod val="75000"/>
                </a:schemeClr>
              </a:solidFill>
            </a:endParaRPr>
          </a:p>
        </p:txBody>
      </p:sp>
      <p:sp>
        <p:nvSpPr>
          <p:cNvPr id="4" name="Segnaposto contenuto 3"/>
          <p:cNvSpPr>
            <a:spLocks noGrp="1"/>
          </p:cNvSpPr>
          <p:nvPr>
            <p:ph sz="half" idx="1"/>
          </p:nvPr>
        </p:nvSpPr>
        <p:spPr>
          <a:xfrm>
            <a:off x="768095" y="2286000"/>
            <a:ext cx="4273011" cy="4023360"/>
          </a:xfrm>
        </p:spPr>
        <p:txBody>
          <a:bodyPr>
            <a:noAutofit/>
          </a:bodyPr>
          <a:lstStyle/>
          <a:p>
            <a:pPr>
              <a:spcBef>
                <a:spcPts val="2400"/>
              </a:spcBef>
            </a:pPr>
            <a:r>
              <a:rPr lang="it-IT" sz="2400" dirty="0" err="1"/>
              <a:t>Modern</a:t>
            </a:r>
            <a:r>
              <a:rPr lang="it-IT" sz="2400" dirty="0"/>
              <a:t> public policy </a:t>
            </a:r>
            <a:r>
              <a:rPr lang="it-IT" sz="2400" dirty="0" err="1"/>
              <a:t>was</a:t>
            </a:r>
            <a:r>
              <a:rPr lang="it-IT" sz="2400" dirty="0"/>
              <a:t> </a:t>
            </a:r>
            <a:r>
              <a:rPr lang="it-IT" sz="2400" dirty="0" err="1"/>
              <a:t>born</a:t>
            </a:r>
            <a:r>
              <a:rPr lang="it-IT" sz="2400" dirty="0"/>
              <a:t> with the </a:t>
            </a:r>
            <a:r>
              <a:rPr lang="it-IT" sz="2400" dirty="0" err="1"/>
              <a:t>expansion</a:t>
            </a:r>
            <a:r>
              <a:rPr lang="it-IT" sz="2400" dirty="0"/>
              <a:t> of government</a:t>
            </a:r>
          </a:p>
          <a:p>
            <a:pPr>
              <a:spcBef>
                <a:spcPts val="2400"/>
              </a:spcBef>
            </a:pPr>
            <a:r>
              <a:rPr lang="it-IT" sz="2400" dirty="0"/>
              <a:t>It </a:t>
            </a:r>
            <a:r>
              <a:rPr lang="it-IT" sz="2400" dirty="0" err="1"/>
              <a:t>is</a:t>
            </a:r>
            <a:r>
              <a:rPr lang="it-IT" sz="2400" dirty="0"/>
              <a:t> </a:t>
            </a:r>
            <a:r>
              <a:rPr lang="it-IT" sz="2400" dirty="0" err="1"/>
              <a:t>descriptive</a:t>
            </a:r>
            <a:r>
              <a:rPr lang="it-IT" sz="2400" dirty="0"/>
              <a:t>, </a:t>
            </a:r>
            <a:r>
              <a:rPr lang="it-IT" sz="2400" dirty="0" err="1"/>
              <a:t>explanatory</a:t>
            </a:r>
            <a:r>
              <a:rPr lang="it-IT" sz="2400" dirty="0"/>
              <a:t>, and </a:t>
            </a:r>
            <a:r>
              <a:rPr lang="it-IT" sz="2400" dirty="0" err="1"/>
              <a:t>prescriptive</a:t>
            </a:r>
            <a:endParaRPr lang="it-IT" sz="2400" dirty="0"/>
          </a:p>
          <a:p>
            <a:pPr>
              <a:spcBef>
                <a:spcPts val="2400"/>
              </a:spcBef>
            </a:pPr>
            <a:r>
              <a:rPr lang="it-IT" sz="2400" dirty="0" err="1"/>
              <a:t>Mid-range</a:t>
            </a:r>
            <a:r>
              <a:rPr lang="it-IT" sz="2400" dirty="0"/>
              <a:t> </a:t>
            </a:r>
            <a:r>
              <a:rPr lang="it-IT" sz="2400" dirty="0" err="1"/>
              <a:t>theories</a:t>
            </a:r>
            <a:r>
              <a:rPr lang="it-IT" sz="2400" dirty="0"/>
              <a:t> vs. General </a:t>
            </a:r>
            <a:r>
              <a:rPr lang="it-IT" sz="2400" dirty="0" err="1"/>
              <a:t>laws</a:t>
            </a:r>
            <a:endParaRPr lang="it-IT" sz="2400" dirty="0"/>
          </a:p>
          <a:p>
            <a:pPr>
              <a:spcBef>
                <a:spcPts val="2400"/>
              </a:spcBef>
            </a:pPr>
            <a:r>
              <a:rPr lang="it-IT" sz="2400" dirty="0"/>
              <a:t>Policy-</a:t>
            </a:r>
            <a:r>
              <a:rPr lang="it-IT" sz="2400" dirty="0" err="1"/>
              <a:t>specific</a:t>
            </a:r>
            <a:r>
              <a:rPr lang="it-IT" sz="2400" dirty="0"/>
              <a:t> </a:t>
            </a:r>
            <a:r>
              <a:rPr lang="it-IT" sz="2400" dirty="0" err="1"/>
              <a:t>knowledge</a:t>
            </a:r>
            <a:r>
              <a:rPr lang="it-IT" sz="2400" dirty="0"/>
              <a:t> + design, </a:t>
            </a:r>
            <a:r>
              <a:rPr lang="it-IT" sz="2400" dirty="0" err="1"/>
              <a:t>decision</a:t>
            </a:r>
            <a:r>
              <a:rPr lang="it-IT" sz="2400" dirty="0"/>
              <a:t>, implementation and </a:t>
            </a:r>
            <a:r>
              <a:rPr lang="it-IT" sz="2400" dirty="0" err="1"/>
              <a:t>evaluation</a:t>
            </a:r>
            <a:r>
              <a:rPr lang="it-IT" sz="2400" dirty="0"/>
              <a:t> </a:t>
            </a:r>
            <a:r>
              <a:rPr lang="it-IT" sz="2400" dirty="0" err="1"/>
              <a:t>skills</a:t>
            </a:r>
            <a:endParaRPr lang="it-IT" sz="2400" dirty="0"/>
          </a:p>
          <a:p>
            <a:pPr>
              <a:spcBef>
                <a:spcPts val="2400"/>
              </a:spcBef>
            </a:pPr>
            <a:endParaRPr lang="en-GB" sz="2400" dirty="0"/>
          </a:p>
        </p:txBody>
      </p:sp>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1107" y="2286000"/>
            <a:ext cx="3017043" cy="4022725"/>
          </a:xfrm>
        </p:spPr>
      </p:pic>
    </p:spTree>
    <p:extLst>
      <p:ext uri="{BB962C8B-B14F-4D97-AF65-F5344CB8AC3E}">
        <p14:creationId xmlns:p14="http://schemas.microsoft.com/office/powerpoint/2010/main" val="379077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policy </a:t>
            </a:r>
            <a:r>
              <a:rPr lang="it-IT" dirty="0" err="1"/>
              <a:t>cycle</a:t>
            </a:r>
            <a:r>
              <a:rPr lang="it-IT" dirty="0"/>
              <a:t>:</a:t>
            </a:r>
            <a:endParaRPr lang="en-GB" dirty="0">
              <a:solidFill>
                <a:schemeClr val="accent1">
                  <a:lumMod val="75000"/>
                </a:schemeClr>
              </a:solidFill>
            </a:endParaRPr>
          </a:p>
        </p:txBody>
      </p:sp>
      <p:graphicFrame>
        <p:nvGraphicFramePr>
          <p:cNvPr id="4" name="Segnaposto contenuto 8"/>
          <p:cNvGraphicFramePr>
            <a:graphicFrameLocks noGrp="1"/>
          </p:cNvGraphicFramePr>
          <p:nvPr>
            <p:ph idx="4294967295"/>
            <p:extLst>
              <p:ext uri="{D42A27DB-BD31-4B8C-83A1-F6EECF244321}">
                <p14:modId xmlns:p14="http://schemas.microsoft.com/office/powerpoint/2010/main" val="1636662156"/>
              </p:ext>
            </p:extLst>
          </p:nvPr>
        </p:nvGraphicFramePr>
        <p:xfrm>
          <a:off x="1562986" y="1637414"/>
          <a:ext cx="7148966" cy="4975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04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1. </a:t>
            </a:r>
            <a:r>
              <a:rPr lang="it-IT" dirty="0" err="1"/>
              <a:t>Problem</a:t>
            </a:r>
            <a:r>
              <a:rPr lang="it-IT" dirty="0"/>
              <a:t> </a:t>
            </a:r>
            <a:r>
              <a:rPr lang="it-IT" dirty="0" err="1"/>
              <a:t>structuring</a:t>
            </a:r>
            <a:endParaRPr lang="it-IT" dirty="0"/>
          </a:p>
        </p:txBody>
      </p:sp>
      <p:pic>
        <p:nvPicPr>
          <p:cNvPr id="7" name="Segnaposto immagine 6"/>
          <p:cNvPicPr>
            <a:picLocks noGrp="1" noChangeAspect="1"/>
          </p:cNvPicPr>
          <p:nvPr>
            <p:ph type="pic" idx="1"/>
          </p:nvPr>
        </p:nvPicPr>
        <p:blipFill>
          <a:blip r:embed="rId2">
            <a:extLst>
              <a:ext uri="{28A0092B-C50C-407E-A947-70E740481C1C}">
                <a14:useLocalDpi xmlns:a14="http://schemas.microsoft.com/office/drawing/2010/main" val="0"/>
              </a:ext>
            </a:extLst>
          </a:blip>
          <a:srcRect t="4795" b="4795"/>
          <a:stretch>
            <a:fillRect/>
          </a:stretch>
        </p:blipFill>
        <p:spPr>
          <a:xfrm>
            <a:off x="0" y="13855"/>
            <a:ext cx="9142413" cy="4959350"/>
          </a:xfrm>
        </p:spPr>
      </p:pic>
      <p:sp>
        <p:nvSpPr>
          <p:cNvPr id="6" name="Segnaposto testo 5"/>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589280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2176</TotalTime>
  <Words>1447</Words>
  <Application>Microsoft Office PowerPoint</Application>
  <PresentationFormat>Presentazione su schermo (4:3)</PresentationFormat>
  <Paragraphs>196</Paragraphs>
  <Slides>33</Slides>
  <Notes>11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33</vt:i4>
      </vt:variant>
    </vt:vector>
  </HeadingPairs>
  <TitlesOfParts>
    <vt:vector size="43" baseType="lpstr">
      <vt:lpstr>メイリオ</vt:lpstr>
      <vt:lpstr>Arial</vt:lpstr>
      <vt:lpstr>Calibri</vt:lpstr>
      <vt:lpstr>Gill Sans MT</vt:lpstr>
      <vt:lpstr>Tw Cen MT</vt:lpstr>
      <vt:lpstr>Tw Cen MT Condensed</vt:lpstr>
      <vt:lpstr>Wingdings 2</vt:lpstr>
      <vt:lpstr>Wingdings 3</vt:lpstr>
      <vt:lpstr>ヒラギノ角ゴ ProN W3</vt:lpstr>
      <vt:lpstr>Integrale</vt:lpstr>
      <vt:lpstr>Analisi delle politiche pubbliche</vt:lpstr>
      <vt:lpstr>Materials</vt:lpstr>
      <vt:lpstr>exam</vt:lpstr>
      <vt:lpstr>Easton (1953), The political system</vt:lpstr>
      <vt:lpstr>Che cos’è la policy analysis</vt:lpstr>
      <vt:lpstr>What is a public policy</vt:lpstr>
      <vt:lpstr>Public policy: theory and practice</vt:lpstr>
      <vt:lpstr>The policy cycle:</vt:lpstr>
      <vt:lpstr>1. Problem structuring</vt:lpstr>
      <vt:lpstr>What is a problem? </vt:lpstr>
      <vt:lpstr>Problem solving vs. problem finding</vt:lpstr>
      <vt:lpstr>Structuring problems vs. problem solving</vt:lpstr>
      <vt:lpstr>Structured and unstructured problems (examples?)</vt:lpstr>
      <vt:lpstr>Presentazione standard di PowerPoint</vt:lpstr>
      <vt:lpstr>Things you want to consider</vt:lpstr>
      <vt:lpstr>Problems, causes, solutions</vt:lpstr>
      <vt:lpstr>problems are intertwined</vt:lpstr>
      <vt:lpstr>Social construction of target population</vt:lpstr>
      <vt:lpstr>Preventing the use of drugs in switzerland</vt:lpstr>
      <vt:lpstr>Limited Framing in policy problems:  transportation dilemma</vt:lpstr>
      <vt:lpstr>Transportation dilemma:  solution</vt:lpstr>
      <vt:lpstr>How to research policy problems? </vt:lpstr>
      <vt:lpstr>Collecting data</vt:lpstr>
      <vt:lpstr>Google trends: «femminicidio»  </vt:lpstr>
      <vt:lpstr>Presentazione standard di PowerPoint</vt:lpstr>
      <vt:lpstr>Presentazione standard di PowerPoint</vt:lpstr>
      <vt:lpstr>An ethnic problem?</vt:lpstr>
      <vt:lpstr>2. Stakeholder analysis cap greening – common agricultural policy</vt:lpstr>
      <vt:lpstr>3. Causal mapping: obesity</vt:lpstr>
      <vt:lpstr>Presentazione standard di PowerPoint</vt:lpstr>
      <vt:lpstr>Presentazione standard di PowerPoint</vt:lpstr>
      <vt:lpstr>Third type error:  a very effective solution  for the wrong problem</vt:lpstr>
      <vt:lpstr>Summing up:</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simone busetti</dc:creator>
  <cp:lastModifiedBy>Simone Busetti</cp:lastModifiedBy>
  <cp:revision>84</cp:revision>
  <dcterms:created xsi:type="dcterms:W3CDTF">2020-10-08T14:56:30Z</dcterms:created>
  <dcterms:modified xsi:type="dcterms:W3CDTF">2025-10-08T12:33:02Z</dcterms:modified>
</cp:coreProperties>
</file>