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651"/>
  </p:normalViewPr>
  <p:slideViewPr>
    <p:cSldViewPr snapToGrid="0" snapToObjects="1">
      <p:cViewPr varScale="1">
        <p:scale>
          <a:sx n="81" d="100"/>
          <a:sy n="81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sbestvineyards.com/8/" TargetMode="External"/><Relationship Id="rId13" Type="http://schemas.openxmlformats.org/officeDocument/2006/relationships/hyperlink" Target="https://www.worldsbestvineyards.com/16/" TargetMode="External"/><Relationship Id="rId18" Type="http://schemas.openxmlformats.org/officeDocument/2006/relationships/hyperlink" Target="https://www.worldsbestvineyards.com/14/" TargetMode="External"/><Relationship Id="rId3" Type="http://schemas.openxmlformats.org/officeDocument/2006/relationships/hyperlink" Target="https://www.worldsbestvineyards.com/1/" TargetMode="External"/><Relationship Id="rId7" Type="http://schemas.openxmlformats.org/officeDocument/2006/relationships/hyperlink" Target="https://www.worldsbestvineyards.com/6/" TargetMode="External"/><Relationship Id="rId12" Type="http://schemas.openxmlformats.org/officeDocument/2006/relationships/hyperlink" Target="https://www.worldsbestvineyards.com/12/" TargetMode="External"/><Relationship Id="rId17" Type="http://schemas.openxmlformats.org/officeDocument/2006/relationships/hyperlink" Target="http://en.grace-vineyard.com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worldsbestvineyards.com/3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rldsbestvineyards.com/4/" TargetMode="External"/><Relationship Id="rId11" Type="http://schemas.openxmlformats.org/officeDocument/2006/relationships/hyperlink" Target="https://www.worldsbestvineyards.com/10/" TargetMode="External"/><Relationship Id="rId5" Type="http://schemas.openxmlformats.org/officeDocument/2006/relationships/hyperlink" Target="https://www.worldsbestvineyards.com/3/" TargetMode="External"/><Relationship Id="rId15" Type="http://schemas.openxmlformats.org/officeDocument/2006/relationships/hyperlink" Target="https://www.worldsbestvineyards.com/22/" TargetMode="External"/><Relationship Id="rId10" Type="http://schemas.openxmlformats.org/officeDocument/2006/relationships/hyperlink" Target="https://www.worldsbestvineyards.com/34/" TargetMode="External"/><Relationship Id="rId19" Type="http://schemas.openxmlformats.org/officeDocument/2006/relationships/hyperlink" Target="https://www.worldsbestvineyards.com/46/" TargetMode="External"/><Relationship Id="rId4" Type="http://schemas.openxmlformats.org/officeDocument/2006/relationships/hyperlink" Target="https://www.worldsbestvineyards.com/2/" TargetMode="External"/><Relationship Id="rId9" Type="http://schemas.openxmlformats.org/officeDocument/2006/relationships/hyperlink" Target="https://www.worldsbestvineyards.com/9/" TargetMode="External"/><Relationship Id="rId14" Type="http://schemas.openxmlformats.org/officeDocument/2006/relationships/hyperlink" Target="https://www.worldsbestvineyards.com/1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ropical-viticulture.com/tropical-viney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19F90-946A-9249-8974-9DDF5888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766" y="-281939"/>
            <a:ext cx="8676222" cy="3200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960550-ACA0-1446-822D-DA9909A43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8F3DB7-200B-CC40-9823-CA9FC8124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3"/>
          <a:stretch/>
        </p:blipFill>
        <p:spPr bwMode="auto">
          <a:xfrm>
            <a:off x="992251" y="96703"/>
            <a:ext cx="10371299" cy="66112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CFEA79-206F-D445-9519-3F1EB76E4737}"/>
              </a:ext>
            </a:extLst>
          </p:cNvPr>
          <p:cNvSpPr txBox="1"/>
          <p:nvPr/>
        </p:nvSpPr>
        <p:spPr>
          <a:xfrm>
            <a:off x="899886" y="3628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Informazioni 4">
            <a:hlinkClick r:id="rId3" highlightClick="1"/>
            <a:extLst>
              <a:ext uri="{FF2B5EF4-FFF2-40B4-BE49-F238E27FC236}">
                <a16:creationId xmlns:a16="http://schemas.microsoft.com/office/drawing/2014/main" id="{0FED540D-DD15-3148-9F11-04F41A444E3D}"/>
              </a:ext>
            </a:extLst>
          </p:cNvPr>
          <p:cNvSpPr/>
          <p:nvPr/>
        </p:nvSpPr>
        <p:spPr>
          <a:xfrm>
            <a:off x="3597295" y="4499172"/>
            <a:ext cx="96719" cy="10557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Informazioni 6">
            <a:hlinkClick r:id="rId4" highlightClick="1"/>
            <a:extLst>
              <a:ext uri="{FF2B5EF4-FFF2-40B4-BE49-F238E27FC236}">
                <a16:creationId xmlns:a16="http://schemas.microsoft.com/office/drawing/2014/main" id="{08371B36-D5F8-0A4D-A8C5-6A40FE3603CA}"/>
              </a:ext>
            </a:extLst>
          </p:cNvPr>
          <p:cNvSpPr/>
          <p:nvPr/>
        </p:nvSpPr>
        <p:spPr>
          <a:xfrm>
            <a:off x="3799122" y="3997903"/>
            <a:ext cx="96719" cy="10557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8" name="Informazioni 7">
            <a:hlinkClick r:id="rId5" highlightClick="1"/>
            <a:extLst>
              <a:ext uri="{FF2B5EF4-FFF2-40B4-BE49-F238E27FC236}">
                <a16:creationId xmlns:a16="http://schemas.microsoft.com/office/drawing/2014/main" id="{6FFCD959-BF0E-CD40-941A-E39D559407A6}"/>
              </a:ext>
            </a:extLst>
          </p:cNvPr>
          <p:cNvSpPr/>
          <p:nvPr/>
        </p:nvSpPr>
        <p:spPr>
          <a:xfrm>
            <a:off x="5735383" y="1708605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9" name="Informazioni 8">
            <a:hlinkClick r:id="rId6" highlightClick="1"/>
            <a:extLst>
              <a:ext uri="{FF2B5EF4-FFF2-40B4-BE49-F238E27FC236}">
                <a16:creationId xmlns:a16="http://schemas.microsoft.com/office/drawing/2014/main" id="{CB5FBD4A-E27C-0943-9512-2C04AD78CB20}"/>
              </a:ext>
            </a:extLst>
          </p:cNvPr>
          <p:cNvSpPr/>
          <p:nvPr/>
        </p:nvSpPr>
        <p:spPr>
          <a:xfrm>
            <a:off x="3406034" y="4393594"/>
            <a:ext cx="96719" cy="10557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10" name="Informazioni 9">
            <a:hlinkClick r:id="rId7" highlightClick="1"/>
            <a:extLst>
              <a:ext uri="{FF2B5EF4-FFF2-40B4-BE49-F238E27FC236}">
                <a16:creationId xmlns:a16="http://schemas.microsoft.com/office/drawing/2014/main" id="{1FBC432A-E264-5C41-8D37-3F8A4B1A11F4}"/>
              </a:ext>
            </a:extLst>
          </p:cNvPr>
          <p:cNvSpPr/>
          <p:nvPr/>
        </p:nvSpPr>
        <p:spPr>
          <a:xfrm>
            <a:off x="5319512" y="1896400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Informazioni 11">
            <a:hlinkClick r:id="rId8" highlightClick="1"/>
            <a:extLst>
              <a:ext uri="{FF2B5EF4-FFF2-40B4-BE49-F238E27FC236}">
                <a16:creationId xmlns:a16="http://schemas.microsoft.com/office/drawing/2014/main" id="{366824F8-7F9B-3844-AF75-44AD29EB7F58}"/>
              </a:ext>
            </a:extLst>
          </p:cNvPr>
          <p:cNvSpPr/>
          <p:nvPr/>
        </p:nvSpPr>
        <p:spPr>
          <a:xfrm>
            <a:off x="5136115" y="1959768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Informazioni 12">
            <a:hlinkClick r:id="rId9" highlightClick="1"/>
            <a:extLst>
              <a:ext uri="{FF2B5EF4-FFF2-40B4-BE49-F238E27FC236}">
                <a16:creationId xmlns:a16="http://schemas.microsoft.com/office/drawing/2014/main" id="{FFFDF1FA-74D8-704E-8C57-0EA85A7607E9}"/>
              </a:ext>
            </a:extLst>
          </p:cNvPr>
          <p:cNvSpPr/>
          <p:nvPr/>
        </p:nvSpPr>
        <p:spPr>
          <a:xfrm>
            <a:off x="5674400" y="1851113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14" name="Informazioni 13">
            <a:hlinkClick r:id="rId10" highlightClick="1"/>
            <a:extLst>
              <a:ext uri="{FF2B5EF4-FFF2-40B4-BE49-F238E27FC236}">
                <a16:creationId xmlns:a16="http://schemas.microsoft.com/office/drawing/2014/main" id="{770B729A-4937-0445-B31E-9DDBE4B01F32}"/>
              </a:ext>
            </a:extLst>
          </p:cNvPr>
          <p:cNvSpPr/>
          <p:nvPr/>
        </p:nvSpPr>
        <p:spPr>
          <a:xfrm flipH="1" flipV="1">
            <a:off x="9165792" y="4330227"/>
            <a:ext cx="60983" cy="63367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15" name="Informazioni 14">
            <a:hlinkClick r:id="rId11" highlightClick="1"/>
            <a:extLst>
              <a:ext uri="{FF2B5EF4-FFF2-40B4-BE49-F238E27FC236}">
                <a16:creationId xmlns:a16="http://schemas.microsoft.com/office/drawing/2014/main" id="{D87A3549-57F4-944C-A1C5-C6EF4995A8C8}"/>
              </a:ext>
            </a:extLst>
          </p:cNvPr>
          <p:cNvSpPr/>
          <p:nvPr/>
        </p:nvSpPr>
        <p:spPr>
          <a:xfrm>
            <a:off x="3387058" y="4151484"/>
            <a:ext cx="96719" cy="10557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16" name="Informazioni 15">
            <a:hlinkClick r:id="rId12" highlightClick="1"/>
            <a:extLst>
              <a:ext uri="{FF2B5EF4-FFF2-40B4-BE49-F238E27FC236}">
                <a16:creationId xmlns:a16="http://schemas.microsoft.com/office/drawing/2014/main" id="{4ED221B6-EA0E-A143-B07D-2AF245DF8F09}"/>
              </a:ext>
            </a:extLst>
          </p:cNvPr>
          <p:cNvSpPr/>
          <p:nvPr/>
        </p:nvSpPr>
        <p:spPr>
          <a:xfrm>
            <a:off x="5643908" y="1598424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17" name="Informazioni 16">
            <a:hlinkClick r:id="rId13" highlightClick="1"/>
            <a:extLst>
              <a:ext uri="{FF2B5EF4-FFF2-40B4-BE49-F238E27FC236}">
                <a16:creationId xmlns:a16="http://schemas.microsoft.com/office/drawing/2014/main" id="{52790088-5CC0-4046-B812-B9E7557DE400}"/>
              </a:ext>
            </a:extLst>
          </p:cNvPr>
          <p:cNvSpPr/>
          <p:nvPr/>
        </p:nvSpPr>
        <p:spPr>
          <a:xfrm>
            <a:off x="2201723" y="2045089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Informazioni 17">
            <a:hlinkClick r:id="rId14" highlightClick="1"/>
            <a:extLst>
              <a:ext uri="{FF2B5EF4-FFF2-40B4-BE49-F238E27FC236}">
                <a16:creationId xmlns:a16="http://schemas.microsoft.com/office/drawing/2014/main" id="{3E4849BA-F014-504F-ABB4-8CB0EE953E7F}"/>
              </a:ext>
            </a:extLst>
          </p:cNvPr>
          <p:cNvSpPr/>
          <p:nvPr/>
        </p:nvSpPr>
        <p:spPr>
          <a:xfrm flipH="1" flipV="1">
            <a:off x="9966351" y="4573066"/>
            <a:ext cx="50051" cy="63367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Informazioni 18">
            <a:hlinkClick r:id="rId15" highlightClick="1"/>
            <a:extLst>
              <a:ext uri="{FF2B5EF4-FFF2-40B4-BE49-F238E27FC236}">
                <a16:creationId xmlns:a16="http://schemas.microsoft.com/office/drawing/2014/main" id="{814CD3CB-7B99-934D-87DE-4B6DB761E63B}"/>
              </a:ext>
            </a:extLst>
          </p:cNvPr>
          <p:cNvSpPr/>
          <p:nvPr/>
        </p:nvSpPr>
        <p:spPr>
          <a:xfrm>
            <a:off x="5472123" y="1677079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0" name="Informazioni 19">
            <a:hlinkClick r:id="rId16" highlightClick="1"/>
            <a:extLst>
              <a:ext uri="{FF2B5EF4-FFF2-40B4-BE49-F238E27FC236}">
                <a16:creationId xmlns:a16="http://schemas.microsoft.com/office/drawing/2014/main" id="{E2EBAD24-F638-8C4F-BC8C-82FFABF92ADB}"/>
              </a:ext>
            </a:extLst>
          </p:cNvPr>
          <p:cNvSpPr/>
          <p:nvPr/>
        </p:nvSpPr>
        <p:spPr>
          <a:xfrm>
            <a:off x="6003738" y="1932217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1" name="Informazioni 20">
            <a:hlinkClick r:id="rId17" highlightClick="1"/>
            <a:extLst>
              <a:ext uri="{FF2B5EF4-FFF2-40B4-BE49-F238E27FC236}">
                <a16:creationId xmlns:a16="http://schemas.microsoft.com/office/drawing/2014/main" id="{D19DD467-C487-FF42-9354-EAB9F2D2DB2A}"/>
              </a:ext>
            </a:extLst>
          </p:cNvPr>
          <p:cNvSpPr/>
          <p:nvPr/>
        </p:nvSpPr>
        <p:spPr>
          <a:xfrm>
            <a:off x="8193141" y="1991452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2" name="Informazioni 21">
            <a:hlinkClick r:id="rId18" highlightClick="1"/>
            <a:extLst>
              <a:ext uri="{FF2B5EF4-FFF2-40B4-BE49-F238E27FC236}">
                <a16:creationId xmlns:a16="http://schemas.microsoft.com/office/drawing/2014/main" id="{533FD86C-6C8E-A440-A31A-365EFF034648}"/>
              </a:ext>
            </a:extLst>
          </p:cNvPr>
          <p:cNvSpPr/>
          <p:nvPr/>
        </p:nvSpPr>
        <p:spPr>
          <a:xfrm>
            <a:off x="5973246" y="4262667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3" name="Informazioni 22">
            <a:hlinkClick r:id="rId19" highlightClick="1"/>
            <a:extLst>
              <a:ext uri="{FF2B5EF4-FFF2-40B4-BE49-F238E27FC236}">
                <a16:creationId xmlns:a16="http://schemas.microsoft.com/office/drawing/2014/main" id="{7E10CFEA-09CC-9448-A8D5-B39DB5CC2089}"/>
              </a:ext>
            </a:extLst>
          </p:cNvPr>
          <p:cNvSpPr/>
          <p:nvPr/>
        </p:nvSpPr>
        <p:spPr>
          <a:xfrm>
            <a:off x="7591869" y="2787681"/>
            <a:ext cx="60983" cy="6336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219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C0A1D-95B6-934F-A8F5-81A5104A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C6354A-CF43-A040-8762-E9FD7AA0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" y="5220811"/>
            <a:ext cx="8422820" cy="2505869"/>
          </a:xfrm>
        </p:spPr>
        <p:txBody>
          <a:bodyPr>
            <a:normAutofit/>
          </a:bodyPr>
          <a:lstStyle/>
          <a:p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en.wikipedia.org</a:t>
            </a:r>
            <a:r>
              <a:rPr lang="it-IT" sz="1600" dirty="0"/>
              <a:t>/</a:t>
            </a:r>
            <a:r>
              <a:rPr lang="it-IT" sz="1600" dirty="0" err="1"/>
              <a:t>wiki</a:t>
            </a:r>
            <a:r>
              <a:rPr lang="it-IT" sz="1600" dirty="0"/>
              <a:t>/</a:t>
            </a:r>
            <a:r>
              <a:rPr lang="it-IT" sz="1600" dirty="0" err="1"/>
              <a:t>List_of_wine-producing_regions</a:t>
            </a:r>
            <a:endParaRPr lang="it-IT" sz="1600" dirty="0"/>
          </a:p>
        </p:txBody>
      </p:sp>
      <p:pic>
        <p:nvPicPr>
          <p:cNvPr id="2052" name="Picture 4" descr="South Africa - Regency Wines Nevada">
            <a:extLst>
              <a:ext uri="{FF2B5EF4-FFF2-40B4-BE49-F238E27FC236}">
                <a16:creationId xmlns:a16="http://schemas.microsoft.com/office/drawing/2014/main" id="{4A6F9D15-7258-7646-8E0D-0E871293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28600"/>
            <a:ext cx="3454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12346B-6F8F-1B40-853C-A6FD12EF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88" y="3775868"/>
            <a:ext cx="591761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BD2EE74-3AB0-9744-B317-4ED419BD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24700"/>
            <a:ext cx="7275872" cy="397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6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D4B77-8060-0F4D-BFC5-BC8595BB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78" y="5891287"/>
            <a:ext cx="6787936" cy="1096370"/>
          </a:xfrm>
        </p:spPr>
        <p:txBody>
          <a:bodyPr>
            <a:normAutofit/>
          </a:bodyPr>
          <a:lstStyle/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www.winepaths.com</a:t>
            </a:r>
            <a:r>
              <a:rPr lang="it-IT" sz="1200" dirty="0"/>
              <a:t>/</a:t>
            </a:r>
            <a:r>
              <a:rPr lang="it-IT" sz="1200" dirty="0" err="1"/>
              <a:t>articles</a:t>
            </a:r>
            <a:r>
              <a:rPr lang="it-IT" sz="1200" dirty="0"/>
              <a:t>/</a:t>
            </a:r>
            <a:r>
              <a:rPr lang="it-IT" sz="1200" dirty="0" err="1"/>
              <a:t>editorial</a:t>
            </a:r>
            <a:r>
              <a:rPr lang="it-IT" sz="1200" dirty="0"/>
              <a:t>/chile/chile-the-</a:t>
            </a:r>
            <a:r>
              <a:rPr lang="it-IT" sz="1200" dirty="0" err="1"/>
              <a:t>narrow</a:t>
            </a:r>
            <a:r>
              <a:rPr lang="it-IT" sz="1200" dirty="0"/>
              <a:t>-</a:t>
            </a:r>
            <a:r>
              <a:rPr lang="it-IT" sz="1200" dirty="0" err="1"/>
              <a:t>ribbon</a:t>
            </a:r>
            <a:r>
              <a:rPr lang="it-IT" sz="1200" dirty="0"/>
              <a:t>-of-</a:t>
            </a:r>
            <a:r>
              <a:rPr lang="it-IT" sz="1200" dirty="0" err="1"/>
              <a:t>land</a:t>
            </a:r>
            <a:r>
              <a:rPr lang="it-IT" sz="1200" dirty="0"/>
              <a:t>-</a:t>
            </a:r>
            <a:r>
              <a:rPr lang="it-IT" sz="1200" dirty="0" err="1"/>
              <a:t>between</a:t>
            </a:r>
            <a:r>
              <a:rPr lang="it-IT" sz="1200" dirty="0"/>
              <a:t>-the-</a:t>
            </a:r>
            <a:r>
              <a:rPr lang="it-IT" sz="1200" dirty="0" err="1"/>
              <a:t>andes</a:t>
            </a:r>
            <a:r>
              <a:rPr lang="it-IT" sz="1200" dirty="0"/>
              <a:t>-and-</a:t>
            </a:r>
            <a:r>
              <a:rPr lang="it-IT" sz="1200" dirty="0" err="1"/>
              <a:t>pacific</a:t>
            </a:r>
            <a:endParaRPr lang="it-IT" sz="1200" dirty="0"/>
          </a:p>
        </p:txBody>
      </p:sp>
      <p:sp>
        <p:nvSpPr>
          <p:cNvPr id="4" name="AutoShape 2" descr="south america wine map - Wine Paths">
            <a:extLst>
              <a:ext uri="{FF2B5EF4-FFF2-40B4-BE49-F238E27FC236}">
                <a16:creationId xmlns:a16="http://schemas.microsoft.com/office/drawing/2014/main" id="{B9B15EDD-BD0A-A849-B93A-A414601C61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south america wine map - Wine Paths">
            <a:extLst>
              <a:ext uri="{FF2B5EF4-FFF2-40B4-BE49-F238E27FC236}">
                <a16:creationId xmlns:a16="http://schemas.microsoft.com/office/drawing/2014/main" id="{5DE453D2-1FC3-3B45-82F5-498838F46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04035B-C071-7545-AA57-E07A8744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1" y="28575"/>
            <a:ext cx="4437529" cy="6858000"/>
          </a:xfrm>
          <a:prstGeom prst="rect">
            <a:avLst/>
          </a:prstGeom>
        </p:spPr>
      </p:pic>
      <p:pic>
        <p:nvPicPr>
          <p:cNvPr id="3082" name="Picture 10" descr="Chili grape varieties graphic / Chili graphique c&amp;#233;page from Wine  Trotters agency by Martin Lavielle (France, Bordeaux) #wineeducation  #winegraphic #chi… | Wein">
            <a:extLst>
              <a:ext uri="{FF2B5EF4-FFF2-40B4-BE49-F238E27FC236}">
                <a16:creationId xmlns:a16="http://schemas.microsoft.com/office/drawing/2014/main" id="{7A32EE1F-5632-0A4A-800A-7288096AC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r="7418"/>
          <a:stretch/>
        </p:blipFill>
        <p:spPr bwMode="auto">
          <a:xfrm>
            <a:off x="-170836" y="28575"/>
            <a:ext cx="5029200" cy="32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he most planted grapes in Argentina">
            <a:extLst>
              <a:ext uri="{FF2B5EF4-FFF2-40B4-BE49-F238E27FC236}">
                <a16:creationId xmlns:a16="http://schemas.microsoft.com/office/drawing/2014/main" id="{E4890095-1B49-5944-8F73-89BD7D35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45" y="2847727"/>
            <a:ext cx="3969717" cy="3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8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BF9BB19-B1A0-1A43-B3D7-43187C82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-14288"/>
            <a:ext cx="4440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4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B7324-4F83-8349-8414-660CFE43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D5F856-1E5A-5546-98BE-DF0470817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China Wine Map, Chinese Wine Regions">
            <a:extLst>
              <a:ext uri="{FF2B5EF4-FFF2-40B4-BE49-F238E27FC236}">
                <a16:creationId xmlns:a16="http://schemas.microsoft.com/office/drawing/2014/main" id="{93154645-3017-114E-AB16-AE01FC36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0"/>
            <a:ext cx="841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57F88-8567-B942-95DB-F5AA9CF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BFF32-C59D-8540-9C9B-CAE18407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Top Chinese wine to try before you die: author Janet Wang picks her top 6">
            <a:extLst>
              <a:ext uri="{FF2B5EF4-FFF2-40B4-BE49-F238E27FC236}">
                <a16:creationId xmlns:a16="http://schemas.microsoft.com/office/drawing/2014/main" id="{1EBBEE02-94BC-2A48-B1D7-098A40E6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0"/>
            <a:ext cx="812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1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75FF08-DE52-0448-9DA2-B44A381F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907279"/>
            <a:ext cx="9905998" cy="3124201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https://www.tropical-viticulture.com/tropical-vineyards/</a:t>
            </a:r>
            <a:endParaRPr lang="it-IT" dirty="0"/>
          </a:p>
          <a:p>
            <a:endParaRPr lang="it-IT" dirty="0"/>
          </a:p>
        </p:txBody>
      </p:sp>
      <p:pic>
        <p:nvPicPr>
          <p:cNvPr id="1025" name="Picture 1" descr="page3image1501477600">
            <a:extLst>
              <a:ext uri="{FF2B5EF4-FFF2-40B4-BE49-F238E27FC236}">
                <a16:creationId xmlns:a16="http://schemas.microsoft.com/office/drawing/2014/main" id="{BE5BF536-0B26-BE48-8795-C3580247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3" y="3068676"/>
            <a:ext cx="6240780" cy="26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E6BD681-224D-CF4F-8920-5816CED9C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4"/>
          <a:stretch/>
        </p:blipFill>
        <p:spPr>
          <a:xfrm>
            <a:off x="849312" y="551792"/>
            <a:ext cx="10490200" cy="23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Rete</Template>
  <TotalTime>1981</TotalTime>
  <Words>42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Rete</vt:lpstr>
      <vt:lpstr>Presentazione standard di PowerPoint</vt:lpstr>
      <vt:lpstr>Presentazione standard di PowerPoint</vt:lpstr>
      <vt:lpstr>https://www.winepaths.com/articles/editorial/chile/chile-the-narrow-ribbon-of-land-between-the-andes-and-pacific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sramazzotti@unite.it</dc:creator>
  <cp:lastModifiedBy>sramazzotti@unite.it</cp:lastModifiedBy>
  <cp:revision>19</cp:revision>
  <dcterms:created xsi:type="dcterms:W3CDTF">2021-03-06T09:50:57Z</dcterms:created>
  <dcterms:modified xsi:type="dcterms:W3CDTF">2021-03-10T15:19:00Z</dcterms:modified>
</cp:coreProperties>
</file>