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38" r:id="rId4"/>
    <p:sldId id="351" r:id="rId5"/>
    <p:sldId id="352" r:id="rId6"/>
    <p:sldId id="355" r:id="rId7"/>
    <p:sldId id="356" r:id="rId8"/>
    <p:sldId id="353" r:id="rId9"/>
    <p:sldId id="354" r:id="rId10"/>
    <p:sldId id="357" r:id="rId11"/>
    <p:sldId id="358" r:id="rId12"/>
    <p:sldId id="359" r:id="rId13"/>
    <p:sldId id="360" r:id="rId14"/>
    <p:sldId id="361" r:id="rId15"/>
    <p:sldId id="345" r:id="rId16"/>
    <p:sldId id="346" r:id="rId17"/>
    <p:sldId id="365" r:id="rId18"/>
    <p:sldId id="362" r:id="rId19"/>
    <p:sldId id="363" r:id="rId20"/>
    <p:sldId id="364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A1D"/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 autoAdjust="0"/>
  </p:normalViewPr>
  <p:slideViewPr>
    <p:cSldViewPr snapToGrid="0">
      <p:cViewPr>
        <p:scale>
          <a:sx n="76" d="100"/>
          <a:sy n="76" d="100"/>
        </p:scale>
        <p:origin x="-296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60060"/>
            <a:ext cx="9144000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LIBERTÀ</a:t>
            </a:r>
            <a:b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 STABILIMENTO</a:t>
            </a:r>
            <a:r>
              <a:rPr lang="en-US" sz="80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8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900" b="1" dirty="0">
                <a:solidFill>
                  <a:srgbClr val="FF0000"/>
                </a:solidFill>
              </a:rPr>
              <a:t/>
            </a:r>
            <a:br>
              <a:rPr lang="en-US" sz="4900" b="1" dirty="0">
                <a:solidFill>
                  <a:srgbClr val="FF0000"/>
                </a:solidFill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4764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026A1D"/>
                </a:solidFill>
                <a:latin typeface="Bauhaus 93" panose="04030905020B02020C02" pitchFamily="82" charset="0"/>
              </a:rPr>
              <a:t>Lezione n. 7</a:t>
            </a:r>
          </a:p>
          <a:p>
            <a: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/>
            </a:r>
            <a:b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</a:br>
            <a:endParaRPr lang="it-IT" sz="36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UNA STORIA EMBLEMATICA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Una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cittadina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laureata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giurisprudenza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abilitata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all’esercizio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avvocato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dopo</a:t>
            </a:r>
            <a:r>
              <a:rPr lang="en-US" sz="3200" dirty="0" smtClean="0">
                <a:latin typeface="Baskerville Old Face" panose="02020602080505020303" pitchFamily="18" charset="0"/>
              </a:rPr>
              <a:t> aver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lavorato</a:t>
            </a:r>
            <a:r>
              <a:rPr lang="en-US" sz="3200" dirty="0" smtClean="0">
                <a:latin typeface="Baskerville Old Face" panose="02020602080505020303" pitchFamily="18" charset="0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più</a:t>
            </a:r>
            <a:r>
              <a:rPr lang="en-US" sz="3200" dirty="0" smtClean="0">
                <a:latin typeface="Baskerville Old Face" panose="02020602080505020303" pitchFamily="18" charset="0"/>
              </a:rPr>
              <a:t> di 1 anno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uno</a:t>
            </a:r>
            <a:r>
              <a:rPr lang="en-US" sz="3200" dirty="0" smtClean="0">
                <a:latin typeface="Baskerville Old Face" panose="02020602080505020303" pitchFamily="18" charset="0"/>
              </a:rPr>
              <a:t> studio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legale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tedesco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presenta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it-IT" sz="3200" b="1" dirty="0" smtClean="0">
                <a:latin typeface="Baskerville Old Face" panose="02020602080505020303" pitchFamily="18" charset="0"/>
              </a:rPr>
              <a:t>domanda </a:t>
            </a:r>
            <a:r>
              <a:rPr lang="it-IT" sz="3200" b="1" dirty="0">
                <a:latin typeface="Baskerville Old Face" panose="02020602080505020303" pitchFamily="18" charset="0"/>
              </a:rPr>
              <a:t>di autorizzazione </a:t>
            </a:r>
            <a:r>
              <a:rPr lang="it-IT" sz="3200" b="1" dirty="0" smtClean="0">
                <a:latin typeface="Baskerville Old Face" panose="02020602080505020303" pitchFamily="18" charset="0"/>
              </a:rPr>
              <a:t>all'esercizio </a:t>
            </a:r>
            <a:r>
              <a:rPr lang="it-IT" sz="3200" b="1" dirty="0">
                <a:latin typeface="Baskerville Old Face" panose="02020602080505020303" pitchFamily="18" charset="0"/>
              </a:rPr>
              <a:t>della professione di </a:t>
            </a:r>
            <a:r>
              <a:rPr lang="it-IT" sz="3200" b="1" dirty="0" smtClean="0">
                <a:latin typeface="Baskerville Old Face" panose="02020602080505020303" pitchFamily="18" charset="0"/>
              </a:rPr>
              <a:t>avvocato in Germania</a:t>
            </a:r>
            <a:endParaRPr lang="en-US" sz="3200" b="1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err="1" smtClean="0">
                <a:latin typeface="Baskerville Old Face" panose="02020602080505020303" pitchFamily="18" charset="0"/>
              </a:rPr>
              <a:t>Domanda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respinta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perché l’interessata </a:t>
            </a:r>
            <a:r>
              <a:rPr lang="it-IT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«NON </a:t>
            </a:r>
            <a:r>
              <a:rPr lang="it-IT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in possesso dei requisiti di idoneità all' esercizio delle funzioni giudiziarie necessari per accedere alla professione di </a:t>
            </a:r>
            <a:r>
              <a:rPr lang="it-IT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avvocato»</a:t>
            </a:r>
            <a:r>
              <a:rPr lang="it-IT" sz="3200" dirty="0" smtClean="0">
                <a:latin typeface="Baskerville Old Face" panose="02020602080505020303" pitchFamily="18" charset="0"/>
              </a:rPr>
              <a:t> = non laureata in legge in università tedesca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‹art. 49, co. 2 TFUE›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 CORTOCIRCUITO?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L’applicazione delle «condizioni definite dalla legislazione nazionale nei confronti dei propri cittadini» …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un </a:t>
            </a:r>
            <a:r>
              <a:rPr lang="it-IT" sz="3200" b="1" u="sng" dirty="0" smtClean="0">
                <a:latin typeface="Baskerville Old Face" panose="02020602080505020303" pitchFamily="18" charset="0"/>
              </a:rPr>
              <a:t>ostacolo</a:t>
            </a:r>
            <a:r>
              <a:rPr lang="it-IT" sz="3200" dirty="0" smtClean="0">
                <a:latin typeface="Baskerville Old Face" panose="02020602080505020303" pitchFamily="18" charset="0"/>
              </a:rPr>
              <a:t> all’esercizio della libertà di stabilimento?</a:t>
            </a:r>
          </a:p>
          <a:p>
            <a:pPr marL="0" indent="0" algn="ctr">
              <a:lnSpc>
                <a:spcPct val="100000"/>
              </a:lnSpc>
              <a:buNone/>
            </a:pPr>
            <a:endParaRPr lang="it-IT" sz="3200" u="sng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latin typeface="Baskerville Old Face" panose="02020602080505020303" pitchFamily="18" charset="0"/>
              </a:rPr>
              <a:t>…. ma se ciò costituisce precisamente il contenuto della libertà?!?!?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39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96563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IL PROBLEMA DELLE QUALIFICHE PROFESSIONALI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887523"/>
            <a:ext cx="11067140" cy="487400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Per le professioni il cui esercizio è subordinato al possesso di un diploma o di una qualifica professionale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  <a:cs typeface="Calibri"/>
              </a:rPr>
              <a:t>↓</a:t>
            </a: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Obbligo dello Stato membro in cui è presentata domanda di autorizzazione all’esercizio di una professione (…) di operare un raffronto tra le competenze attestate dai diplomi/qualifiche acquisite in altro Stato membro e quelle richieste dalle norme nazionali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Principio del mutuo riconoscimento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(delle qualifiche professionali)</a:t>
            </a:r>
            <a:r>
              <a:rPr lang="it-IT" sz="3200" dirty="0" smtClean="0">
                <a:latin typeface="Baskerville Old Face" panose="02020602080505020303" pitchFamily="18" charset="0"/>
              </a:rPr>
              <a:t> </a:t>
            </a: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4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96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Giurisprudenza</a:t>
            </a: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sz="4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rilevante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887523"/>
            <a:ext cx="11067140" cy="48740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Causa 11/77, </a:t>
            </a:r>
            <a:r>
              <a:rPr lang="it-IT" sz="3200" i="1" dirty="0" smtClean="0">
                <a:latin typeface="Baskerville Old Face" panose="02020602080505020303" pitchFamily="18" charset="0"/>
              </a:rPr>
              <a:t>Patrick </a:t>
            </a:r>
            <a:r>
              <a:rPr lang="it-IT" sz="3200" dirty="0" smtClean="0">
                <a:latin typeface="Baskerville Old Face" panose="02020602080505020303" pitchFamily="18" charset="0"/>
              </a:rPr>
              <a:t>(architetti)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Causa 71/76, </a:t>
            </a:r>
            <a:r>
              <a:rPr lang="it-IT" sz="3200" i="1" dirty="0" err="1" smtClean="0">
                <a:latin typeface="Baskerville Old Face" panose="02020602080505020303" pitchFamily="18" charset="0"/>
              </a:rPr>
              <a:t>Thieffry</a:t>
            </a:r>
            <a:r>
              <a:rPr lang="it-IT" sz="3200" i="1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(avvocati)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C-380/89, </a:t>
            </a:r>
            <a:r>
              <a:rPr lang="it-IT" sz="3200" i="1" dirty="0" err="1" smtClean="0">
                <a:latin typeface="Baskerville Old Face" panose="02020602080505020303" pitchFamily="18" charset="0"/>
              </a:rPr>
              <a:t>Vlassopoulou</a:t>
            </a:r>
            <a:r>
              <a:rPr lang="it-IT" sz="3200" i="1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(avvocati)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85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 POSITIVA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Misure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che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facilitano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l’esercizio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9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Basi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giuridiche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50 TFUE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53 TFUE (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diplomi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certificati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3200" dirty="0" smtClean="0">
                <a:latin typeface="Baskerville Old Face" panose="020206020805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6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QUALIFICHE PROFESSIONALI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4000" dirty="0" smtClean="0">
                <a:latin typeface="Baskerville Old Face" panose="02020602080505020303" pitchFamily="18" charset="0"/>
              </a:rPr>
              <a:t> 2005/36/UE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 err="1" smtClean="0">
                <a:latin typeface="Baskerville Old Face" panose="02020602080505020303" pitchFamily="18" charset="0"/>
              </a:rPr>
              <a:t>Approccio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orizzontale</a:t>
            </a:r>
            <a:r>
              <a:rPr lang="en-US" sz="4000" dirty="0" smtClean="0">
                <a:latin typeface="Baskerville Old Face" panose="02020602080505020303" pitchFamily="18" charset="0"/>
              </a:rPr>
              <a:t> – </a:t>
            </a:r>
            <a:r>
              <a:rPr lang="en-US" sz="4000" b="1" dirty="0" smtClean="0">
                <a:latin typeface="Baskerville Old Face" panose="02020602080505020303" pitchFamily="18" charset="0"/>
              </a:rPr>
              <a:t>3 REGIMI</a:t>
            </a:r>
            <a:endParaRPr lang="en-US" sz="4000" dirty="0" smtClean="0">
              <a:latin typeface="Baskerville Old Face" panose="02020602080505020303" pitchFamily="18" charset="0"/>
            </a:endParaRPr>
          </a:p>
          <a:p>
            <a:pPr marL="742950" indent="-742950" algn="just">
              <a:lnSpc>
                <a:spcPct val="100000"/>
              </a:lnSpc>
              <a:buAutoNum type="arabicParenR"/>
            </a:pP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automatico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4000" dirty="0" smtClean="0">
                <a:latin typeface="Baskerville Old Face" panose="02020602080505020303" pitchFamily="18" charset="0"/>
              </a:rPr>
              <a:t> base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(se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condizioni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minime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formazione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armonizzate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)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automatico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4000" dirty="0" smtClean="0">
                <a:latin typeface="Baskerville Old Face" panose="02020602080505020303" pitchFamily="18" charset="0"/>
              </a:rPr>
              <a:t> base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dell’esperienza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(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attiv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.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artigianali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commerciali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industriali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)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4000" dirty="0" smtClean="0">
                <a:latin typeface="Baskerville Old Face" panose="02020602080505020303" pitchFamily="18" charset="0"/>
              </a:rPr>
              <a:t>Regime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generale</a:t>
            </a:r>
            <a:r>
              <a:rPr lang="en-US" sz="4000" dirty="0" smtClean="0"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4000" dirty="0" smtClean="0"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formazione</a:t>
            </a:r>
            <a:r>
              <a:rPr lang="en-US" sz="4000" dirty="0" smtClean="0">
                <a:latin typeface="Baskerville Old Face" panose="02020602080505020303" pitchFamily="18" charset="0"/>
              </a:rPr>
              <a:t> (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applicazione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residuale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-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artt</a:t>
            </a:r>
            <a:r>
              <a:rPr lang="en-US" sz="4000" dirty="0" smtClean="0">
                <a:latin typeface="Baskerville Old Face" panose="02020602080505020303" pitchFamily="18" charset="0"/>
              </a:rPr>
              <a:t>. 13 e 14)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QUALIFICHE PROFESSIONALI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6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3600" dirty="0" smtClean="0">
                <a:latin typeface="Baskerville Old Face" panose="02020602080505020303" pitchFamily="18" charset="0"/>
              </a:rPr>
              <a:t> 2005/36/UE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 smtClean="0">
                <a:latin typeface="Baskerville Old Face" panose="02020602080505020303" pitchFamily="18" charset="0"/>
              </a:rPr>
              <a:t>IL REGIME GENERALE DEL RICONOSCIMENTO DEI TITOLI DI FORMAZIONE</a:t>
            </a:r>
            <a:endParaRPr lang="en-US" sz="3600" dirty="0" smtClean="0">
              <a:latin typeface="Baskerville Old Face" panose="02020602080505020303" pitchFamily="18" charset="0"/>
            </a:endParaRPr>
          </a:p>
          <a:p>
            <a:pPr marL="742950" indent="-742950" algn="just">
              <a:lnSpc>
                <a:spcPct val="100000"/>
              </a:lnSpc>
              <a:buAutoNum type="arabicParenR"/>
            </a:pPr>
            <a:r>
              <a:rPr lang="en-US" sz="3000" dirty="0" smtClean="0">
                <a:latin typeface="Baskerville Old Face" panose="02020602080505020303" pitchFamily="18" charset="0"/>
              </a:rPr>
              <a:t>La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individua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diversi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livelli</a:t>
            </a:r>
            <a:r>
              <a:rPr lang="en-US" sz="3000" dirty="0" smtClean="0">
                <a:latin typeface="Baskerville Old Face" panose="02020602080505020303" pitchFamily="18" charset="0"/>
              </a:rPr>
              <a:t> di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qualifica</a:t>
            </a:r>
            <a:endParaRPr lang="en-US" sz="3000" dirty="0" smtClean="0">
              <a:solidFill>
                <a:srgbClr val="C00000"/>
              </a:solidFill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000" dirty="0" err="1" smtClean="0">
                <a:latin typeface="Baskerville Old Face" panose="02020602080505020303" pitchFamily="18" charset="0"/>
              </a:rPr>
              <a:t>Obbligo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degli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Stati</a:t>
            </a:r>
            <a:r>
              <a:rPr lang="en-US" sz="3000" dirty="0" smtClean="0">
                <a:latin typeface="Baskerville Old Face" panose="02020602080505020303" pitchFamily="18" charset="0"/>
              </a:rPr>
              <a:t> di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consentire</a:t>
            </a:r>
            <a:r>
              <a:rPr lang="en-US" sz="3000" dirty="0" smtClean="0">
                <a:latin typeface="Baskerville Old Face" panose="02020602080505020303" pitchFamily="18" charset="0"/>
              </a:rPr>
              <a:t> accesso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ed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esercizio</a:t>
            </a:r>
            <a:r>
              <a:rPr lang="en-US" sz="3000" dirty="0" smtClean="0">
                <a:latin typeface="Baskerville Old Face" panose="02020602080505020303" pitchFamily="18" charset="0"/>
              </a:rPr>
              <a:t> a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richiede</a:t>
            </a:r>
            <a:r>
              <a:rPr lang="en-US" sz="3000" dirty="0" smtClean="0">
                <a:latin typeface="Baskerville Old Face" panose="02020602080505020303" pitchFamily="18" charset="0"/>
              </a:rPr>
              <a:t> un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certo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livello</a:t>
            </a:r>
            <a:r>
              <a:rPr lang="en-US" sz="3000" dirty="0" smtClean="0">
                <a:latin typeface="Baskerville Old Face" panose="02020602080505020303" pitchFamily="18" charset="0"/>
              </a:rPr>
              <a:t> di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qualifica</a:t>
            </a:r>
            <a:r>
              <a:rPr lang="en-US" sz="3000" dirty="0" smtClean="0">
                <a:latin typeface="Baskerville Old Face" panose="02020602080505020303" pitchFamily="18" charset="0"/>
              </a:rPr>
              <a:t> a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coloro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sono</a:t>
            </a:r>
            <a:r>
              <a:rPr lang="en-US" sz="3000" dirty="0" smtClean="0">
                <a:latin typeface="Baskerville Old Face" panose="02020602080505020303" pitchFamily="18" charset="0"/>
              </a:rPr>
              <a:t> in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possesso</a:t>
            </a:r>
            <a:r>
              <a:rPr lang="en-US" sz="3000" dirty="0" smtClean="0">
                <a:latin typeface="Baskerville Old Face" panose="02020602080505020303" pitchFamily="18" charset="0"/>
              </a:rPr>
              <a:t> di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attestanti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qualifica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immediatamente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anteriore</a:t>
            </a:r>
            <a:endParaRPr lang="en-US" sz="3000" dirty="0" smtClean="0">
              <a:solidFill>
                <a:srgbClr val="C00000"/>
              </a:solidFill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000" dirty="0" smtClean="0">
                <a:latin typeface="Baskerville Old Face" panose="02020602080505020303" pitchFamily="18" charset="0"/>
              </a:rPr>
              <a:t>Se lo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ospite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riscontra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differenze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significative</a:t>
            </a:r>
            <a:r>
              <a:rPr lang="en-US" sz="3000" dirty="0" smtClean="0">
                <a:latin typeface="Baskerville Old Face" panose="02020602080505020303" pitchFamily="18" charset="0"/>
              </a:rPr>
              <a:t> con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formazione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acquisita</a:t>
            </a:r>
            <a:r>
              <a:rPr lang="en-US" sz="3000" dirty="0" smtClean="0">
                <a:latin typeface="Baskerville Old Face" panose="02020602080505020303" pitchFamily="18" charset="0"/>
              </a:rPr>
              <a:t> in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000" dirty="0" smtClean="0">
                <a:latin typeface="Baskerville Old Face" panose="02020602080505020303" pitchFamily="18" charset="0"/>
              </a:rPr>
              <a:t> di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origine</a:t>
            </a:r>
            <a:r>
              <a:rPr lang="en-US" sz="3000" dirty="0" smtClean="0">
                <a:latin typeface="Baskerville Old Face" panose="02020602080505020303" pitchFamily="18" charset="0"/>
              </a:rPr>
              <a:t>: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facoltà</a:t>
            </a:r>
            <a:r>
              <a:rPr lang="en-US" sz="3000" dirty="0" smtClean="0">
                <a:latin typeface="Baskerville Old Face" panose="02020602080505020303" pitchFamily="18" charset="0"/>
              </a:rPr>
              <a:t> di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chiedere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misure</a:t>
            </a:r>
            <a:r>
              <a:rPr lang="en-US" sz="3000" dirty="0" smtClean="0">
                <a:latin typeface="Baskerville Old Face" panose="02020602080505020303" pitchFamily="18" charset="0"/>
              </a:rPr>
              <a:t> compensative: a)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tirocinio</a:t>
            </a:r>
            <a:r>
              <a:rPr lang="en-US" sz="3000" dirty="0" smtClean="0">
                <a:latin typeface="Baskerville Old Face" panose="02020602080505020303" pitchFamily="18" charset="0"/>
              </a:rPr>
              <a:t> di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adattamento</a:t>
            </a:r>
            <a:r>
              <a:rPr lang="en-US" sz="3000" dirty="0" smtClean="0">
                <a:latin typeface="Baskerville Old Face" panose="02020602080505020303" pitchFamily="18" charset="0"/>
              </a:rPr>
              <a:t> max 3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anni</a:t>
            </a:r>
            <a:r>
              <a:rPr lang="en-US" sz="3000" dirty="0" smtClean="0">
                <a:latin typeface="Baskerville Old Face" panose="02020602080505020303" pitchFamily="18" charset="0"/>
              </a:rPr>
              <a:t>, OPPURE b)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prova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attitudinale</a:t>
            </a:r>
            <a:endParaRPr lang="en-US" sz="30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8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Professione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forense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ALTERNATIVA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3200" dirty="0" smtClean="0">
                <a:latin typeface="Baskerville Old Face" panose="02020602080505020303" pitchFamily="18" charset="0"/>
              </a:rPr>
              <a:t> “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Qualifiche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professionali</a:t>
            </a:r>
            <a:r>
              <a:rPr lang="en-US" sz="3200" dirty="0" smtClean="0">
                <a:latin typeface="Baskerville Old Face" panose="02020602080505020303" pitchFamily="18" charset="0"/>
              </a:rPr>
              <a:t>” art. 14, par. 3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smtClean="0">
                <a:latin typeface="Baskerville Old Face" panose="02020602080505020303" pitchFamily="18" charset="0"/>
              </a:rPr>
              <a:t>A </a:t>
            </a:r>
            <a:r>
              <a:rPr lang="en-US" dirty="0" err="1" smtClean="0">
                <a:latin typeface="Baskerville Old Face" panose="02020602080505020303" pitchFamily="18" charset="0"/>
              </a:rPr>
              <a:t>scelta</a:t>
            </a:r>
            <a:r>
              <a:rPr lang="en-US" dirty="0" smtClean="0">
                <a:latin typeface="Baskerville Old Face" panose="02020602080505020303" pitchFamily="18" charset="0"/>
              </a:rPr>
              <a:t> del </a:t>
            </a:r>
            <a:r>
              <a:rPr lang="en-US" b="1" dirty="0" err="1" smtClean="0">
                <a:latin typeface="Baskerville Old Face" panose="02020602080505020303" pitchFamily="18" charset="0"/>
              </a:rPr>
              <a:t>richiedente</a:t>
            </a:r>
            <a:r>
              <a:rPr lang="en-US" dirty="0" smtClean="0">
                <a:latin typeface="Baskerville Old Face" panose="02020602080505020303" pitchFamily="18" charset="0"/>
              </a:rPr>
              <a:t>, </a:t>
            </a:r>
            <a:r>
              <a:rPr lang="en-US" dirty="0" err="1" smtClean="0">
                <a:latin typeface="Baskerville Old Face" panose="02020602080505020303" pitchFamily="18" charset="0"/>
              </a:rPr>
              <a:t>tirocinio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adattamento</a:t>
            </a:r>
            <a:r>
              <a:rPr lang="en-US" dirty="0" smtClean="0">
                <a:latin typeface="Baskerville Old Face" panose="02020602080505020303" pitchFamily="18" charset="0"/>
              </a:rPr>
              <a:t> OPPURE </a:t>
            </a:r>
            <a:r>
              <a:rPr lang="en-US" dirty="0" err="1" smtClean="0">
                <a:latin typeface="Baskerville Old Face" panose="02020602080505020303" pitchFamily="18" charset="0"/>
              </a:rPr>
              <a:t>prova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attitudinale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3200" dirty="0" smtClean="0">
                <a:latin typeface="Baskerville Old Face" panose="02020602080505020303" pitchFamily="18" charset="0"/>
              </a:rPr>
              <a:t> 98/5/CE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err="1" smtClean="0">
                <a:latin typeface="Baskerville Old Face" panose="02020602080505020303" pitchFamily="18" charset="0"/>
              </a:rPr>
              <a:t>Iscrizione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presso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autorità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competente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dello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Stato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ospite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smtClean="0">
                <a:latin typeface="Baskerville Old Face" panose="02020602080505020303" pitchFamily="18" charset="0"/>
              </a:rPr>
              <a:t>con </a:t>
            </a:r>
            <a:r>
              <a:rPr lang="en-US" u="sng" dirty="0" err="1" smtClean="0">
                <a:latin typeface="Baskerville Old Face" panose="02020602080505020303" pitchFamily="18" charset="0"/>
              </a:rPr>
              <a:t>titolo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conseguito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nel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Paese</a:t>
            </a:r>
            <a:r>
              <a:rPr lang="en-US" u="sng" dirty="0" smtClean="0">
                <a:latin typeface="Baskerville Old Face" panose="02020602080505020303" pitchFamily="18" charset="0"/>
              </a:rPr>
              <a:t> di </a:t>
            </a:r>
            <a:r>
              <a:rPr lang="en-US" u="sng" dirty="0" err="1" smtClean="0">
                <a:latin typeface="Baskerville Old Face" panose="02020602080505020303" pitchFamily="18" charset="0"/>
              </a:rPr>
              <a:t>origine</a:t>
            </a:r>
            <a:r>
              <a:rPr lang="en-US" dirty="0" smtClean="0">
                <a:latin typeface="Baskerville Old Face" panose="02020602080505020303" pitchFamily="18" charset="0"/>
              </a:rPr>
              <a:t> (art. 4</a:t>
            </a:r>
            <a:r>
              <a:rPr lang="en-US" dirty="0" smtClean="0">
                <a:latin typeface="Baskerville Old Face" panose="02020602080505020303" pitchFamily="18" charset="0"/>
              </a:rPr>
              <a:t>)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>
                <a:latin typeface="Baskerville Old Face" panose="02020602080505020303" pitchFamily="18" charset="0"/>
              </a:rPr>
              <a:t>	</a:t>
            </a:r>
            <a:r>
              <a:rPr lang="en-US" dirty="0" smtClean="0">
                <a:latin typeface="Baskerville Old Face" panose="02020602080505020303" pitchFamily="18" charset="0"/>
              </a:rPr>
              <a:t>- </a:t>
            </a:r>
            <a:r>
              <a:rPr lang="en-US" dirty="0" err="1">
                <a:latin typeface="Baskerville Old Face" panose="02020602080505020303" pitchFamily="18" charset="0"/>
              </a:rPr>
              <a:t>attività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stragiudiziale</a:t>
            </a:r>
            <a:r>
              <a:rPr lang="en-US" dirty="0">
                <a:latin typeface="Baskerville Old Face" panose="02020602080505020303" pitchFamily="18" charset="0"/>
              </a:rPr>
              <a:t>/di </a:t>
            </a:r>
            <a:r>
              <a:rPr lang="en-US" dirty="0" err="1" smtClean="0">
                <a:latin typeface="Baskerville Old Face" panose="02020602080505020303" pitchFamily="18" charset="0"/>
              </a:rPr>
              <a:t>consulenza</a:t>
            </a:r>
            <a:r>
              <a:rPr lang="en-US" dirty="0" smtClean="0">
                <a:latin typeface="Baskerville Old Face" panose="02020602080505020303" pitchFamily="18" charset="0"/>
              </a:rPr>
              <a:t>: </a:t>
            </a:r>
            <a:r>
              <a:rPr lang="en-US" dirty="0" err="1" smtClean="0">
                <a:latin typeface="Baskerville Old Face" panose="02020602080505020303" pitchFamily="18" charset="0"/>
              </a:rPr>
              <a:t>piena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equiparazione</a:t>
            </a:r>
            <a:r>
              <a:rPr lang="en-US" dirty="0" smtClean="0">
                <a:latin typeface="Baskerville Old Face" panose="02020602080505020303" pitchFamily="18" charset="0"/>
              </a:rPr>
              <a:t> con </a:t>
            </a:r>
            <a:r>
              <a:rPr lang="en-US" dirty="0" err="1" smtClean="0">
                <a:latin typeface="Baskerville Old Face" panose="02020602080505020303" pitchFamily="18" charset="0"/>
              </a:rPr>
              <a:t>avvocati</a:t>
            </a:r>
            <a:r>
              <a:rPr lang="en-US" dirty="0" smtClean="0">
                <a:latin typeface="Baskerville Old Face" panose="02020602080505020303" pitchFamily="18" charset="0"/>
              </a:rPr>
              <a:t> “</a:t>
            </a:r>
            <a:r>
              <a:rPr lang="en-US" dirty="0" err="1" smtClean="0">
                <a:latin typeface="Baskerville Old Face" panose="02020602080505020303" pitchFamily="18" charset="0"/>
              </a:rPr>
              <a:t>locali</a:t>
            </a:r>
            <a:r>
              <a:rPr lang="en-US" dirty="0" smtClean="0">
                <a:latin typeface="Baskerville Old Face" panose="02020602080505020303" pitchFamily="18" charset="0"/>
              </a:rPr>
              <a:t>”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>
                <a:latin typeface="Baskerville Old Face" panose="02020602080505020303" pitchFamily="18" charset="0"/>
              </a:rPr>
              <a:t>	</a:t>
            </a:r>
            <a:r>
              <a:rPr lang="en-US" dirty="0" smtClean="0">
                <a:latin typeface="Baskerville Old Face" panose="02020602080505020303" pitchFamily="18" charset="0"/>
              </a:rPr>
              <a:t>- </a:t>
            </a:r>
            <a:r>
              <a:rPr lang="en-US" dirty="0" err="1" smtClean="0">
                <a:latin typeface="Baskerville Old Face" panose="02020602080505020303" pitchFamily="18" charset="0"/>
              </a:rPr>
              <a:t>rappresentanza</a:t>
            </a:r>
            <a:r>
              <a:rPr lang="en-US" dirty="0" smtClean="0">
                <a:latin typeface="Baskerville Old Face" panose="02020602080505020303" pitchFamily="18" charset="0"/>
              </a:rPr>
              <a:t> e </a:t>
            </a:r>
            <a:r>
              <a:rPr lang="en-US" dirty="0" err="1" smtClean="0">
                <a:latin typeface="Baskerville Old Face" panose="02020602080505020303" pitchFamily="18" charset="0"/>
              </a:rPr>
              <a:t>difesa</a:t>
            </a:r>
            <a:r>
              <a:rPr lang="en-US" dirty="0" smtClean="0">
                <a:latin typeface="Baskerville Old Face" panose="02020602080505020303" pitchFamily="18" charset="0"/>
              </a:rPr>
              <a:t> in </a:t>
            </a:r>
            <a:r>
              <a:rPr lang="en-US" dirty="0" err="1" smtClean="0">
                <a:latin typeface="Baskerville Old Face" panose="02020602080505020303" pitchFamily="18" charset="0"/>
              </a:rPr>
              <a:t>giudizio</a:t>
            </a:r>
            <a:r>
              <a:rPr lang="en-US" dirty="0" smtClean="0">
                <a:latin typeface="Baskerville Old Face" panose="02020602080505020303" pitchFamily="18" charset="0"/>
              </a:rPr>
              <a:t>: </a:t>
            </a:r>
            <a:r>
              <a:rPr lang="en-US" dirty="0" err="1" smtClean="0">
                <a:latin typeface="Baskerville Old Face" panose="02020602080505020303" pitchFamily="18" charset="0"/>
              </a:rPr>
              <a:t>facoltà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imporre</a:t>
            </a:r>
            <a:r>
              <a:rPr lang="en-US" dirty="0" smtClean="0">
                <a:latin typeface="Baskerville Old Face" panose="02020602080505020303" pitchFamily="18" charset="0"/>
              </a:rPr>
              <a:t> concerto con </a:t>
            </a:r>
            <a:r>
              <a:rPr lang="en-US" dirty="0" err="1" smtClean="0">
                <a:latin typeface="Baskerville Old Face" panose="02020602080505020303" pitchFamily="18" charset="0"/>
              </a:rPr>
              <a:t>avvocato</a:t>
            </a:r>
            <a:r>
              <a:rPr lang="en-US" dirty="0" smtClean="0">
                <a:latin typeface="Baskerville Old Face" panose="02020602080505020303" pitchFamily="18" charset="0"/>
              </a:rPr>
              <a:t> 	locale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>
                <a:latin typeface="Baskerville Old Face" panose="02020602080505020303" pitchFamily="18" charset="0"/>
              </a:rPr>
              <a:t>	</a:t>
            </a:r>
            <a:r>
              <a:rPr lang="en-US" dirty="0" smtClean="0">
                <a:latin typeface="Baskerville Old Face" panose="02020602080505020303" pitchFamily="18" charset="0"/>
              </a:rPr>
              <a:t>- </a:t>
            </a:r>
            <a:r>
              <a:rPr lang="en-US" dirty="0" err="1" smtClean="0">
                <a:latin typeface="Baskerville Old Face" panose="02020602080505020303" pitchFamily="18" charset="0"/>
              </a:rPr>
              <a:t>doppia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deontologia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err="1" smtClean="0">
                <a:latin typeface="Baskerville Old Face" panose="02020602080505020303" pitchFamily="18" charset="0"/>
              </a:rPr>
              <a:t>Dopo</a:t>
            </a:r>
            <a:r>
              <a:rPr lang="en-US" dirty="0" smtClean="0">
                <a:latin typeface="Baskerville Old Face" panose="02020602080505020303" pitchFamily="18" charset="0"/>
              </a:rPr>
              <a:t> 3 </a:t>
            </a:r>
            <a:r>
              <a:rPr lang="en-US" dirty="0" err="1" smtClean="0">
                <a:latin typeface="Baskerville Old Face" panose="02020602080505020303" pitchFamily="18" charset="0"/>
              </a:rPr>
              <a:t>anni</a:t>
            </a:r>
            <a:r>
              <a:rPr lang="en-US" dirty="0" smtClean="0">
                <a:latin typeface="Baskerville Old Face" panose="02020602080505020303" pitchFamily="18" charset="0"/>
              </a:rPr>
              <a:t> di “</a:t>
            </a:r>
            <a:r>
              <a:rPr lang="en-US" dirty="0" err="1" smtClean="0">
                <a:latin typeface="Baskerville Old Face" panose="02020602080505020303" pitchFamily="18" charset="0"/>
              </a:rPr>
              <a:t>attività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regolare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ed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effettiva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presso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Stato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membro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ospitante</a:t>
            </a:r>
            <a:r>
              <a:rPr lang="en-US" dirty="0" smtClean="0">
                <a:latin typeface="Baskerville Old Face" panose="02020602080505020303" pitchFamily="18" charset="0"/>
              </a:rPr>
              <a:t>”, </a:t>
            </a:r>
            <a:r>
              <a:rPr lang="en-US" dirty="0" err="1" smtClean="0">
                <a:latin typeface="Baskerville Old Face" panose="02020602080505020303" pitchFamily="18" charset="0"/>
              </a:rPr>
              <a:t>su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richiesta</a:t>
            </a:r>
            <a:r>
              <a:rPr lang="en-US" dirty="0" smtClean="0">
                <a:latin typeface="Baskerville Old Face" panose="02020602080505020303" pitchFamily="18" charset="0"/>
              </a:rPr>
              <a:t>, </a:t>
            </a:r>
            <a:r>
              <a:rPr lang="en-US" dirty="0" err="1" smtClean="0">
                <a:latin typeface="Baskerville Old Face" panose="02020602080505020303" pitchFamily="18" charset="0"/>
              </a:rPr>
              <a:t>integrazione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nelal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dispensa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dalle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condizioni</a:t>
            </a:r>
            <a:r>
              <a:rPr lang="en-US" dirty="0" smtClean="0">
                <a:latin typeface="Baskerville Old Face" panose="02020602080505020303" pitchFamily="18" charset="0"/>
              </a:rPr>
              <a:t> di accesso </a:t>
            </a:r>
            <a:r>
              <a:rPr lang="en-US" dirty="0" err="1" smtClean="0">
                <a:latin typeface="Baskerville Old Face" panose="02020602080505020303" pitchFamily="18" charset="0"/>
              </a:rPr>
              <a:t>locali</a:t>
            </a:r>
            <a:r>
              <a:rPr lang="en-US" dirty="0" smtClean="0">
                <a:latin typeface="Baskerville Old Face" panose="02020602080505020303" pitchFamily="18" charset="0"/>
              </a:rPr>
              <a:t>.</a:t>
            </a:r>
            <a:endParaRPr lang="en-US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UN‘ALTRA STORIA EMBLEMATICA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2 cittadini italiani conseguono laurea in Giurisprudenza in Italia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In Spagna, sostengono alcuni esami universitari integrativi e ottengono la qualifica professionale di «</a:t>
            </a:r>
            <a:r>
              <a:rPr lang="it-IT" sz="3200" dirty="0" err="1" smtClean="0">
                <a:latin typeface="Baskerville Old Face" panose="02020602080505020303" pitchFamily="18" charset="0"/>
              </a:rPr>
              <a:t>abogado</a:t>
            </a:r>
            <a:r>
              <a:rPr lang="it-IT" sz="3200" dirty="0" smtClean="0">
                <a:latin typeface="Baskerville Old Face" panose="02020602080505020303" pitchFamily="18" charset="0"/>
              </a:rPr>
              <a:t>» (no esame di abilitazione)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Tornati immediatamente in Italia, chiedono iscrizione all’ordine ai sensi della direttiva 98/5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6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 NEGATIVA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Divieto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misure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che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ostacolino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la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(art. 49 TFUE, in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particolare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co. 1)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 ABUSO DEL DIRITTO?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«il diritto dei cittadini UE di scegliere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</a:rPr>
              <a:t>	</a:t>
            </a:r>
            <a:r>
              <a:rPr lang="it-IT" sz="3200" dirty="0" smtClean="0">
                <a:latin typeface="Baskerville Old Face" panose="02020602080505020303" pitchFamily="18" charset="0"/>
              </a:rPr>
              <a:t>- lo Stato membro in cui desiderano acquisire il titolo 	professionale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</a:rPr>
              <a:t>	</a:t>
            </a:r>
            <a:r>
              <a:rPr lang="it-IT" sz="3200" dirty="0" smtClean="0">
                <a:latin typeface="Baskerville Old Face" panose="02020602080505020303" pitchFamily="18" charset="0"/>
              </a:rPr>
              <a:t>- lo Stato membro in cui esercitare la professione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è inerente all’esercizio, in un mercato unico, delle libertà fondamentali garantite dai Trattati»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latin typeface="Bradley Hand ITC" panose="03070402050302030203" pitchFamily="66" charset="0"/>
              </a:rPr>
              <a:t>Non può trattarsi di per sé di abuso del diritto!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(C-58/13 e C-59/13, </a:t>
            </a:r>
            <a:r>
              <a:rPr lang="it-IT" sz="3200" i="1" dirty="0" smtClean="0">
                <a:latin typeface="Baskerville Old Face" panose="02020602080505020303" pitchFamily="18" charset="0"/>
              </a:rPr>
              <a:t>Torresi</a:t>
            </a:r>
            <a:r>
              <a:rPr lang="it-IT" sz="3200" dirty="0" smtClean="0">
                <a:latin typeface="Baskerville Old Face" panose="02020602080505020303" pitchFamily="18" charset="0"/>
              </a:rPr>
              <a:t>)</a:t>
            </a: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4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1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dentisti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Italia)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italiana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riserva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(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va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)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dentisti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cittadinanza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italiana</a:t>
            </a:r>
            <a:r>
              <a:rPr lang="en-US" sz="3200" dirty="0" smtClean="0">
                <a:latin typeface="Baskerville Old Face" panose="02020602080505020303" pitchFamily="18" charset="0"/>
              </a:rPr>
              <a:t>,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caso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trasferimento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residenza</a:t>
            </a:r>
            <a:r>
              <a:rPr lang="en-US" sz="3200" dirty="0" smtClean="0">
                <a:latin typeface="Baskerville Old Face" panose="02020602080505020303" pitchFamily="18" charset="0"/>
              </a:rPr>
              <a:t> in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diritto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chiedere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mantenimento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dell’iscrizione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all’albo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impossibile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dentisti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italiani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residenti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un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professione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Italia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97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2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fusioni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societarie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Germania)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In Germania, è(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ra</a:t>
            </a:r>
            <a:r>
              <a:rPr lang="en-US" sz="3200" dirty="0" smtClean="0">
                <a:latin typeface="Baskerville Old Face" panose="02020602080505020303" pitchFamily="18" charset="0"/>
              </a:rPr>
              <a:t>)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possibile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iscrivere</a:t>
            </a:r>
            <a:r>
              <a:rPr lang="en-US" sz="3200" dirty="0" smtClean="0">
                <a:latin typeface="Baskerville Old Face" panose="02020602080505020303" pitchFamily="18" charset="0"/>
              </a:rPr>
              <a:t> al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registro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</a:rPr>
              <a:t> le sole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operazioni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fusione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tra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aventi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sede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Germania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respinta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la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domanda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iscrizione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al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registro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la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fusione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tra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SEVIC,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con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sede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Germania, e la SVCE, con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sede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Lussemburgo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3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immatricolazione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pescherecci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nel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Regno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Unito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Regno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Unito</a:t>
            </a:r>
            <a:r>
              <a:rPr lang="en-US" sz="3200" dirty="0" smtClean="0">
                <a:latin typeface="Baskerville Old Face" panose="02020602080505020303" pitchFamily="18" charset="0"/>
              </a:rPr>
              <a:t>, 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permetteva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l’immatricolazione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pescherecci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registri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condizione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proprietari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noleggiatori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gli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esercenti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una</a:t>
            </a:r>
            <a:r>
              <a:rPr lang="en-US" sz="3200" dirty="0" smtClean="0">
                <a:latin typeface="Baskerville Old Face" panose="02020602080505020303" pitchFamily="18" charset="0"/>
              </a:rPr>
              <a:t> nave e,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caso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gli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azionisti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amministratori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avessero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residenza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e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domicilio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Regno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Unito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.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poco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probabile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, e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comunque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più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oneroso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proprietari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noleggiatori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esercenti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navi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ovvero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con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azionisti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amministratori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immatricolare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pescherecci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nei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registri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navali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endParaRPr lang="en-US" sz="3200" u="sng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8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4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negozi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ottica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Grecia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ciascun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ottico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poteva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gestire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territorio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greco</a:t>
            </a:r>
            <a:r>
              <a:rPr lang="en-US" sz="3200" dirty="0" smtClean="0">
                <a:latin typeface="Baskerville Old Face" panose="02020602080505020303" pitchFamily="18" charset="0"/>
              </a:rPr>
              <a:t> al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massimo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1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negozio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3200" dirty="0" smtClean="0">
                <a:latin typeface="Baskerville Old Face" panose="02020602080505020303" pitchFamily="18" charset="0"/>
              </a:rPr>
              <a:t> +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poteva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essere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socio al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massimo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2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 per 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gestione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altrettanti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negozi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Grecia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ostacolato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o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scoraggiato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in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libertà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da parte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degli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ottici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membri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2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5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organizzatori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fiere in Italia)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Diverse normative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nazionali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regionali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provinciali</a:t>
            </a:r>
            <a:r>
              <a:rPr lang="en-US" sz="3200" dirty="0" smtClean="0">
                <a:latin typeface="Baskerville Old Face" panose="02020602080505020303" pitchFamily="18" charset="0"/>
              </a:rPr>
              <a:t> in Italia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richiedono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fini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svolgimento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dell’attività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organizzatore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fiera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tra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fondatori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o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soci</a:t>
            </a:r>
            <a:r>
              <a:rPr lang="en-US" sz="3200" dirty="0" smtClean="0">
                <a:latin typeface="Baskerville Old Face" panose="02020602080505020303" pitchFamily="18" charset="0"/>
              </a:rPr>
              <a:t> vi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sia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almeno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1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ente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territoriale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locale</a:t>
            </a:r>
            <a:r>
              <a:rPr lang="en-US" sz="3200" dirty="0" smtClean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ostacolato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o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scoraggiato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libertà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Italia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soggetti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impegnati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settore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dell’organizzazione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fieristica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8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TIPOLOGIE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desunte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dalla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casistica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MISURE DISCRIMINATORIE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3200" dirty="0" smtClean="0">
                <a:latin typeface="Baskerville Old Face" panose="02020602080505020303" pitchFamily="18" charset="0"/>
              </a:rPr>
              <a:t> base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nazionalità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Dentisti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in Italia: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c. Italia, C-162/99;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fusioni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societarie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in Germania: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Sevic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, C-411/03)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Indirettamente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endParaRPr lang="en-US" sz="3200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Immatricolazione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pescherecci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nel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Regno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Unito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Factortame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, C-221/89)</a:t>
            </a:r>
            <a:endParaRPr lang="en-US" sz="24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MISURE MERAMENTE RESTRITTIVE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Negozi</a:t>
            </a:r>
            <a:r>
              <a:rPr lang="en-US" sz="2400" dirty="0" smtClean="0">
                <a:latin typeface="Baskerville Old Face" panose="02020602080505020303" pitchFamily="18" charset="0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2400" dirty="0" smtClean="0">
                <a:latin typeface="Baskerville Old Face" panose="02020602080505020303" pitchFamily="18" charset="0"/>
              </a:rPr>
              <a:t> in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2400" dirty="0" smtClean="0">
                <a:latin typeface="Baskerville Old Face" panose="02020602080505020303" pitchFamily="18" charset="0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</a:rPr>
              <a:t> c.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2400" dirty="0" smtClean="0">
                <a:latin typeface="Baskerville Old Face" panose="02020602080505020303" pitchFamily="18" charset="0"/>
              </a:rPr>
              <a:t>, C-140/03;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organizzatori</a:t>
            </a:r>
            <a:r>
              <a:rPr lang="en-US" sz="2400" dirty="0" smtClean="0">
                <a:latin typeface="Baskerville Old Face" panose="02020602080505020303" pitchFamily="18" charset="0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fiere</a:t>
            </a:r>
            <a:r>
              <a:rPr lang="en-US" sz="2400" dirty="0" smtClean="0">
                <a:latin typeface="Baskerville Old Face" panose="02020602080505020303" pitchFamily="18" charset="0"/>
              </a:rPr>
              <a:t> in Italia: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</a:rPr>
              <a:t> c. Italia, C-439/99)</a:t>
            </a:r>
          </a:p>
        </p:txBody>
      </p:sp>
    </p:spTree>
    <p:extLst>
      <p:ext uri="{BB962C8B-B14F-4D97-AF65-F5344CB8AC3E}">
        <p14:creationId xmlns:p14="http://schemas.microsoft.com/office/powerpoint/2010/main" val="36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IL CUORE</a:t>
            </a:r>
            <a:b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DELLA LIBERTÀ DI STABILIMENTO</a:t>
            </a:r>
            <a:b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Art. 49, co. 2: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Accesso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attività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autonome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al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loro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esercizio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nonché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la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costituzione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la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gestione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in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particolare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…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alle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condizioni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definite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dalla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legislazione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del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paese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nei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confronti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dei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propri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cittadini</a:t>
            </a:r>
            <a:endParaRPr lang="en-US" sz="3200" b="1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zato 2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7162</TotalTime>
  <Words>831</Words>
  <Application>Microsoft Office PowerPoint</Application>
  <PresentationFormat>Personalizzato</PresentationFormat>
  <Paragraphs>97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Office Theme</vt:lpstr>
      <vt:lpstr>     LIBERTÀ DI STABILIMENTO  </vt:lpstr>
      <vt:lpstr> INTEGRAZIONE NEGATIVA Divieto di misure che ostacolino la libertà di stabilimento (art. 49 TFUE, in particolare il co. 1)</vt:lpstr>
      <vt:lpstr>Esempio 1 (dentisti in Italia)</vt:lpstr>
      <vt:lpstr>Esempio 2 (fusioni societarie in Germania)</vt:lpstr>
      <vt:lpstr>Esempio 3 (immatricolazione di pescherecci nel Regno Unito)</vt:lpstr>
      <vt:lpstr>Esempio 4 (negozi di ottica in Grecia)</vt:lpstr>
      <vt:lpstr>Esempio 5 (organizzatori di fiere in Italia)</vt:lpstr>
      <vt:lpstr>TIPOLOGIE (desunte dalla casistica)</vt:lpstr>
      <vt:lpstr> IL CUORE DELLA LIBERTÀ DI STABILIMENTO </vt:lpstr>
      <vt:lpstr> UNA STORIA EMBLEMATICA</vt:lpstr>
      <vt:lpstr> UN CORTOCIRCUITO?</vt:lpstr>
      <vt:lpstr> IL PROBLEMA DELLE QUALIFICHE PROFESSIONALI</vt:lpstr>
      <vt:lpstr> Giurisprudenza rilevante</vt:lpstr>
      <vt:lpstr> INTEGRAZIONE POSITIVA Misure che facilitano l’esercizio della libertà di stabilimento</vt:lpstr>
      <vt:lpstr>Basi giuridiche</vt:lpstr>
      <vt:lpstr>QUALIFICHE PROFESSIONALI</vt:lpstr>
      <vt:lpstr>QUALIFICHE PROFESSIONALI</vt:lpstr>
      <vt:lpstr>Professione forense</vt:lpstr>
      <vt:lpstr> UN‘ALTRA STORIA EMBLEMATICA</vt:lpstr>
      <vt:lpstr> UN ABUSO DEL DIRITTO?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296</cp:revision>
  <dcterms:created xsi:type="dcterms:W3CDTF">2015-06-03T12:37:49Z</dcterms:created>
  <dcterms:modified xsi:type="dcterms:W3CDTF">2021-10-20T17:31:47Z</dcterms:modified>
</cp:coreProperties>
</file>