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/>
    <p:restoredTop sz="92543"/>
  </p:normalViewPr>
  <p:slideViewPr>
    <p:cSldViewPr snapToGrid="0" snapToObjects="1">
      <p:cViewPr varScale="1">
        <p:scale>
          <a:sx n="129" d="100"/>
          <a:sy n="129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A2A8-DA7F-5541-9BF0-BCEFC244DC6F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6F92A-9800-164B-815E-3806308AA9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84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46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5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06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64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26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3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45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00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28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80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86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D246-AE03-4441-921D-25AC3DF39149}" type="datetimeFigureOut">
              <a:rPr lang="it-IT" smtClean="0"/>
              <a:t>05/05/20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F897B-1DFB-D441-8321-54310C2AD0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05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34888"/>
            <a:ext cx="9144000" cy="184867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altLang="x-none" sz="4000" b="1" dirty="0" smtClean="0">
                <a:latin typeface="+mn-lt"/>
              </a:rPr>
              <a:t>Organizzazione Mondiale del </a:t>
            </a:r>
            <a:br>
              <a:rPr lang="it-IT" altLang="x-none" sz="4000" b="1" dirty="0" smtClean="0">
                <a:latin typeface="+mn-lt"/>
              </a:rPr>
            </a:br>
            <a:r>
              <a:rPr lang="it-IT" altLang="x-none" sz="4000" b="1" dirty="0" smtClean="0">
                <a:latin typeface="+mn-lt"/>
              </a:rPr>
              <a:t>Commercio</a:t>
            </a:r>
            <a:br>
              <a:rPr lang="it-IT" altLang="x-none" sz="4000" b="1" dirty="0" smtClean="0">
                <a:latin typeface="+mn-lt"/>
              </a:rPr>
            </a:br>
            <a:r>
              <a:rPr lang="it-IT" altLang="x-none" sz="4000" b="1" dirty="0" smtClean="0">
                <a:latin typeface="+mn-lt"/>
              </a:rPr>
              <a:t>Origini e caratteri generali</a:t>
            </a:r>
            <a:endParaRPr lang="it-IT" sz="4000" b="1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				</a:t>
            </a:r>
          </a:p>
          <a:p>
            <a:r>
              <a:rPr lang="it-IT" dirty="0"/>
              <a:t>	</a:t>
            </a:r>
            <a:r>
              <a:rPr lang="it-IT" dirty="0" smtClean="0"/>
              <a:t>				</a:t>
            </a:r>
            <a:r>
              <a:rPr lang="it-IT" b="1" dirty="0" smtClean="0"/>
              <a:t>dr. prof. Pia Acconci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3415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it-IT" altLang="x-none" b="1" dirty="0" smtClean="0">
                <a:latin typeface="+mn-lt"/>
              </a:rPr>
              <a:t>Conferenza dell’Avana</a:t>
            </a:r>
            <a:br>
              <a:rPr lang="it-IT" altLang="x-none" b="1" dirty="0" smtClean="0">
                <a:latin typeface="+mn-lt"/>
              </a:rPr>
            </a:br>
            <a:r>
              <a:rPr lang="it-IT" altLang="x-none" b="1" dirty="0" smtClean="0">
                <a:latin typeface="+mn-lt"/>
              </a:rPr>
              <a:t>Risultati</a:t>
            </a:r>
            <a:endParaRPr lang="it-IT" altLang="x-none" b="1" dirty="0">
              <a:latin typeface="+mn-lt"/>
            </a:endParaRPr>
          </a:p>
        </p:txBody>
      </p:sp>
      <p:sp>
        <p:nvSpPr>
          <p:cNvPr id="205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altLang="x-none" sz="4000" dirty="0"/>
              <a:t>1947</a:t>
            </a:r>
          </a:p>
          <a:p>
            <a:pPr algn="just" eaLnBrk="1" hangingPunct="1">
              <a:buFontTx/>
              <a:buChar char="-"/>
            </a:pPr>
            <a:r>
              <a:rPr lang="it-IT" altLang="x-none" sz="3600" dirty="0"/>
              <a:t>GATT 1947</a:t>
            </a:r>
          </a:p>
          <a:p>
            <a:pPr algn="just" eaLnBrk="1" hangingPunct="1">
              <a:buFontTx/>
              <a:buChar char="-"/>
            </a:pPr>
            <a:r>
              <a:rPr lang="it-IT" altLang="x-none" sz="3600" dirty="0"/>
              <a:t>Protocollo di applicazione provvisoria del GATT</a:t>
            </a:r>
          </a:p>
          <a:p>
            <a:pPr algn="just" eaLnBrk="1" hangingPunct="1"/>
            <a:r>
              <a:rPr lang="it-IT" altLang="x-none" sz="4000" dirty="0"/>
              <a:t>1948</a:t>
            </a:r>
          </a:p>
          <a:p>
            <a:pPr algn="just" eaLnBrk="1" hangingPunct="1">
              <a:buFont typeface="Arial" charset="0"/>
              <a:buNone/>
            </a:pPr>
            <a:r>
              <a:rPr lang="it-IT" altLang="x-none" dirty="0"/>
              <a:t> </a:t>
            </a:r>
            <a:r>
              <a:rPr lang="it-IT" altLang="x-none" sz="3600" dirty="0"/>
              <a:t>Statuto </a:t>
            </a:r>
            <a:r>
              <a:rPr lang="it-IT" altLang="x-none" sz="3600" dirty="0" smtClean="0"/>
              <a:t>dell’</a:t>
            </a:r>
            <a:r>
              <a:rPr lang="it-IT" altLang="x-none" sz="3600" i="1" dirty="0" smtClean="0"/>
              <a:t>International </a:t>
            </a:r>
            <a:r>
              <a:rPr lang="it-IT" altLang="x-none" sz="3600" i="1" dirty="0" err="1" smtClean="0"/>
              <a:t>Trade</a:t>
            </a:r>
            <a:r>
              <a:rPr lang="it-IT" altLang="x-none" sz="3600" i="1" dirty="0" smtClean="0"/>
              <a:t> Organization</a:t>
            </a:r>
            <a:r>
              <a:rPr lang="it-IT" altLang="x-none" sz="3600" dirty="0" smtClean="0"/>
              <a:t> (ITO)</a:t>
            </a:r>
            <a:endParaRPr lang="it-IT" altLang="x-none" sz="3600" dirty="0"/>
          </a:p>
        </p:txBody>
      </p:sp>
    </p:spTree>
    <p:extLst>
      <p:ext uri="{BB962C8B-B14F-4D97-AF65-F5344CB8AC3E}">
        <p14:creationId xmlns:p14="http://schemas.microsoft.com/office/powerpoint/2010/main" val="16864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it-IT" altLang="x-none" b="1" dirty="0">
                <a:latin typeface="+mn-lt"/>
              </a:rPr>
              <a:t>GATT 1947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it-IT" sz="3600" dirty="0"/>
              <a:t>Disciplina di diritto prettamente materiale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(</a:t>
            </a:r>
            <a:r>
              <a:rPr lang="it-IT" sz="3600" dirty="0"/>
              <a:t>no norme istituzionali)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sz="3600" dirty="0"/>
              <a:t>Abbattimento delle barriere tariffarie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sz="3600" dirty="0"/>
              <a:t>Riduzione (regolamentazione) delle barriere non tariffarie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sz="3600" dirty="0"/>
              <a:t>Scopo: liberalizzazione scambi </a:t>
            </a:r>
            <a:r>
              <a:rPr lang="it-IT" sz="3600" dirty="0" smtClean="0"/>
              <a:t>transnazionali </a:t>
            </a:r>
            <a:r>
              <a:rPr lang="it-IT" sz="3600" dirty="0"/>
              <a:t>di merci per efficiente allocazione delle risorse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sz="3600" dirty="0"/>
              <a:t>Nessuna regola sulla </a:t>
            </a:r>
            <a:r>
              <a:rPr lang="it-IT" sz="3600" dirty="0" smtClean="0"/>
              <a:t>soluzione delle controversie   </a:t>
            </a:r>
            <a:endParaRPr lang="it-IT" sz="3600" dirty="0"/>
          </a:p>
          <a:p>
            <a:pPr>
              <a:buNone/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3863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t-IT" sz="4000" b="1" dirty="0" smtClean="0">
                <a:latin typeface="+mn-lt"/>
              </a:rPr>
              <a:t>Protocollo di applicazione provvisoria del GATT</a:t>
            </a:r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altLang="x-none" sz="4000" dirty="0"/>
              <a:t>Accordo in forma semplificata</a:t>
            </a:r>
          </a:p>
          <a:p>
            <a:pPr algn="just" eaLnBrk="1" hangingPunct="1"/>
            <a:r>
              <a:rPr lang="it-IT" altLang="x-none" sz="4000" dirty="0"/>
              <a:t>Contenuto:</a:t>
            </a:r>
          </a:p>
          <a:p>
            <a:pPr algn="just" eaLnBrk="1" hangingPunct="1">
              <a:buFontTx/>
              <a:buChar char="-"/>
            </a:pPr>
            <a:r>
              <a:rPr lang="it-IT" altLang="x-none" sz="4000" dirty="0"/>
              <a:t>Rinvio ricettizio </a:t>
            </a:r>
            <a:r>
              <a:rPr lang="it-IT" altLang="x-none" sz="4000" dirty="0" smtClean="0"/>
              <a:t>materiale al </a:t>
            </a:r>
            <a:r>
              <a:rPr lang="it-IT" altLang="x-none" sz="4000" dirty="0"/>
              <a:t>GATT 1947</a:t>
            </a:r>
          </a:p>
          <a:p>
            <a:pPr algn="just" eaLnBrk="1" hangingPunct="1">
              <a:buFontTx/>
              <a:buChar char="-"/>
            </a:pPr>
            <a:r>
              <a:rPr lang="it-IT" altLang="x-none" sz="4000" dirty="0"/>
              <a:t>Clausola di salvaguardia generale (</a:t>
            </a:r>
            <a:r>
              <a:rPr lang="it-IT" altLang="x-none" sz="4000" i="1" dirty="0" err="1"/>
              <a:t>Grandfather</a:t>
            </a:r>
            <a:r>
              <a:rPr lang="it-IT" altLang="x-none" sz="4000" i="1" dirty="0"/>
              <a:t> </a:t>
            </a:r>
            <a:r>
              <a:rPr lang="it-IT" altLang="x-none" sz="4000" i="1" dirty="0" err="1"/>
              <a:t>Clause</a:t>
            </a:r>
            <a:r>
              <a:rPr lang="it-IT" altLang="x-none" sz="4000" dirty="0"/>
              <a:t>)</a:t>
            </a:r>
            <a:r>
              <a:rPr lang="it-IT" altLang="x-none" dirty="0"/>
              <a:t> a favore della legislazione di ciascuno Stato contraente in vigore</a:t>
            </a:r>
          </a:p>
        </p:txBody>
      </p:sp>
    </p:spTree>
    <p:extLst>
      <p:ext uri="{BB962C8B-B14F-4D97-AF65-F5344CB8AC3E}">
        <p14:creationId xmlns:p14="http://schemas.microsoft.com/office/powerpoint/2010/main" val="128989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it-IT" altLang="x-none" b="1" dirty="0">
                <a:latin typeface="+mn-lt"/>
              </a:rPr>
              <a:t>Principi del GATT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altLang="x-none" sz="3600" dirty="0"/>
              <a:t>Libero scambio</a:t>
            </a:r>
          </a:p>
          <a:p>
            <a:pPr algn="just" eaLnBrk="1" hangingPunct="1"/>
            <a:r>
              <a:rPr lang="it-IT" altLang="x-none" sz="3600" dirty="0"/>
              <a:t>Non discriminazione (Clausole della </a:t>
            </a:r>
            <a:r>
              <a:rPr lang="it-IT" altLang="x-none" sz="3600" dirty="0" smtClean="0"/>
              <a:t>nazione più favorita e </a:t>
            </a:r>
            <a:r>
              <a:rPr lang="it-IT" altLang="x-none" sz="3600" dirty="0"/>
              <a:t>del trattamento nazionale)</a:t>
            </a:r>
          </a:p>
          <a:p>
            <a:pPr algn="just" eaLnBrk="1" hangingPunct="1"/>
            <a:r>
              <a:rPr lang="it-IT" altLang="x-none" sz="3600" dirty="0"/>
              <a:t> Reciprocità</a:t>
            </a:r>
          </a:p>
          <a:p>
            <a:pPr algn="just" eaLnBrk="1" hangingPunct="1"/>
            <a:r>
              <a:rPr lang="it-IT" altLang="x-none" sz="3600" dirty="0"/>
              <a:t>Multilateralismo</a:t>
            </a:r>
          </a:p>
          <a:p>
            <a:pPr algn="just" eaLnBrk="1" hangingPunct="1"/>
            <a:r>
              <a:rPr lang="it-IT" altLang="x-none" sz="3600" dirty="0"/>
              <a:t>Obblighi + </a:t>
            </a:r>
            <a:r>
              <a:rPr lang="it-IT" altLang="x-none" sz="3600" dirty="0" smtClean="0"/>
              <a:t>Eccezioni/deroghe</a:t>
            </a:r>
            <a:endParaRPr lang="it-IT" altLang="x-none" dirty="0"/>
          </a:p>
        </p:txBody>
      </p:sp>
    </p:spTree>
    <p:extLst>
      <p:ext uri="{BB962C8B-B14F-4D97-AF65-F5344CB8AC3E}">
        <p14:creationId xmlns:p14="http://schemas.microsoft.com/office/powerpoint/2010/main" val="63329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it-IT" altLang="x-none" b="1" i="1" dirty="0">
                <a:latin typeface="+mn-lt"/>
              </a:rPr>
              <a:t>ROUNDS</a:t>
            </a:r>
            <a:r>
              <a:rPr lang="it-IT" altLang="x-none" b="1" dirty="0">
                <a:latin typeface="+mn-lt"/>
              </a:rPr>
              <a:t> di negoziati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Fini: chiarire, modificare ed estendere le norme del GATT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8 </a:t>
            </a:r>
            <a:r>
              <a:rPr lang="it-IT" i="1" dirty="0" err="1" smtClean="0"/>
              <a:t>Rounds</a:t>
            </a:r>
            <a:r>
              <a:rPr lang="it-IT" dirty="0" smtClean="0"/>
              <a:t> si sono conclusi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Importanza particolare del </a:t>
            </a:r>
            <a:r>
              <a:rPr lang="it-IT" i="1" dirty="0" smtClean="0"/>
              <a:t>Kennedy Round</a:t>
            </a:r>
            <a:r>
              <a:rPr lang="it-IT" dirty="0" smtClean="0"/>
              <a:t> e del </a:t>
            </a:r>
            <a:r>
              <a:rPr lang="it-IT" i="1" dirty="0" smtClean="0"/>
              <a:t>Tokyo Round</a:t>
            </a:r>
            <a:r>
              <a:rPr lang="it-IT" dirty="0" smtClean="0"/>
              <a:t> (frammentazione/regime “alla carta”)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i="1" dirty="0" smtClean="0"/>
              <a:t>Uruguay Round</a:t>
            </a:r>
            <a:r>
              <a:rPr lang="it-IT" dirty="0" smtClean="0"/>
              <a:t> (1986-1994) volto a:</a:t>
            </a:r>
          </a:p>
          <a:p>
            <a:pPr algn="just">
              <a:buFontTx/>
              <a:buChar char="-"/>
              <a:defRPr/>
            </a:pPr>
            <a:r>
              <a:rPr lang="it-IT" dirty="0"/>
              <a:t>Istituzionalizzazione/Sorveglianza multilaterale</a:t>
            </a:r>
          </a:p>
          <a:p>
            <a:pPr algn="just">
              <a:buFontTx/>
              <a:buChar char="-"/>
              <a:defRPr/>
            </a:pPr>
            <a:r>
              <a:rPr lang="it-IT" dirty="0"/>
              <a:t>Accentuazione della dimensione giuridica</a:t>
            </a:r>
          </a:p>
          <a:p>
            <a:pPr algn="just">
              <a:buFontTx/>
              <a:buChar char="-"/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6985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it-IT" altLang="x-none" b="1" dirty="0">
                <a:latin typeface="+mn-lt"/>
              </a:rPr>
              <a:t>Risultati dell’</a:t>
            </a:r>
            <a:r>
              <a:rPr lang="it-IT" altLang="x-none" b="1" i="1" dirty="0">
                <a:latin typeface="+mn-lt"/>
              </a:rPr>
              <a:t>Uruguay Round</a:t>
            </a:r>
            <a:r>
              <a:rPr lang="it-IT" altLang="x-none" b="1" dirty="0">
                <a:latin typeface="+mn-lt"/>
              </a:rPr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OMC Trattato istitutivo = trattato cappello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Accordi multilaterali allegati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Accordi plurilaterali distinti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Scopo OMC: facilitare </a:t>
            </a:r>
            <a:r>
              <a:rPr lang="it-IT" dirty="0" smtClean="0"/>
              <a:t>amministrazione, </a:t>
            </a:r>
            <a:r>
              <a:rPr lang="it-IT" dirty="0" smtClean="0"/>
              <a:t>esecuzione e funzionamento dei diversi Accordi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i="1" dirty="0" smtClean="0"/>
              <a:t>Single </a:t>
            </a:r>
            <a:r>
              <a:rPr lang="it-IT" i="1" dirty="0" err="1" smtClean="0"/>
              <a:t>Undertaking</a:t>
            </a:r>
            <a:r>
              <a:rPr lang="it-IT" i="1" dirty="0" smtClean="0"/>
              <a:t> </a:t>
            </a:r>
            <a:r>
              <a:rPr lang="it-IT" i="1" dirty="0" err="1" smtClean="0"/>
              <a:t>Approach</a:t>
            </a:r>
            <a:endParaRPr lang="it-IT" i="1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OMC pure foro negoziale e centro di studi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Peculiarità del GATT 1994</a:t>
            </a:r>
          </a:p>
        </p:txBody>
      </p:sp>
    </p:spTree>
    <p:extLst>
      <p:ext uri="{BB962C8B-B14F-4D97-AF65-F5344CB8AC3E}">
        <p14:creationId xmlns:p14="http://schemas.microsoft.com/office/powerpoint/2010/main" val="231855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180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Tema di Office</vt:lpstr>
      <vt:lpstr>Organizzazione Mondiale del  Commercio Origini e caratteri generali</vt:lpstr>
      <vt:lpstr>Conferenza dell’Avana Risultati</vt:lpstr>
      <vt:lpstr>GATT 1947</vt:lpstr>
      <vt:lpstr>Protocollo di applicazione provvisoria del GATT</vt:lpstr>
      <vt:lpstr>Principi del GATT</vt:lpstr>
      <vt:lpstr>ROUNDS di negoziati</vt:lpstr>
      <vt:lpstr>Risultati dell’Uruguay Round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Giacomo Rollo</dc:creator>
  <cp:lastModifiedBy>Giacomo Rollo</cp:lastModifiedBy>
  <cp:revision>8</cp:revision>
  <dcterms:created xsi:type="dcterms:W3CDTF">2020-05-05T09:57:48Z</dcterms:created>
  <dcterms:modified xsi:type="dcterms:W3CDTF">2020-05-05T10:05:47Z</dcterms:modified>
</cp:coreProperties>
</file>