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A506-E479-4B27-9973-D51AD4549163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9DD5-7AE6-4D24-9943-E64A4481C3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A506-E479-4B27-9973-D51AD4549163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9DD5-7AE6-4D24-9943-E64A4481C3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A506-E479-4B27-9973-D51AD4549163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9DD5-7AE6-4D24-9943-E64A4481C3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A506-E479-4B27-9973-D51AD4549163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9DD5-7AE6-4D24-9943-E64A4481C3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A506-E479-4B27-9973-D51AD4549163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9DD5-7AE6-4D24-9943-E64A4481C3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A506-E479-4B27-9973-D51AD4549163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9DD5-7AE6-4D24-9943-E64A4481C3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A506-E479-4B27-9973-D51AD4549163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9DD5-7AE6-4D24-9943-E64A4481C3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A506-E479-4B27-9973-D51AD4549163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9DD5-7AE6-4D24-9943-E64A4481C3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A506-E479-4B27-9973-D51AD4549163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9DD5-7AE6-4D24-9943-E64A4481C3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A506-E479-4B27-9973-D51AD4549163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9DD5-7AE6-4D24-9943-E64A4481C3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A506-E479-4B27-9973-D51AD4549163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9DD5-7AE6-4D24-9943-E64A4481C3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1A506-E479-4B27-9973-D51AD4549163}" type="datetimeFigureOut">
              <a:rPr lang="it-IT" smtClean="0"/>
              <a:pPr/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9DD5-7AE6-4D24-9943-E64A4481C31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4143404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dirty="0" smtClean="0"/>
              <a:t>INTRODUZIONE AL CORSO </a:t>
            </a:r>
            <a:r>
              <a:rPr lang="it-IT" dirty="0" err="1" smtClean="0"/>
              <a:t>DI</a:t>
            </a:r>
            <a:r>
              <a:rPr lang="it-IT" dirty="0" smtClean="0"/>
              <a:t> DIRITTO INTERNAZIONALE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La nascita del diritto internazionale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Nuovi centri </a:t>
            </a:r>
            <a:r>
              <a:rPr lang="it-IT" dirty="0"/>
              <a:t>di potere indipendente, non sottoposti a un potere sovraordinato, </a:t>
            </a:r>
            <a:r>
              <a:rPr lang="it-IT" dirty="0" smtClean="0"/>
              <a:t>in </a:t>
            </a:r>
            <a:r>
              <a:rPr lang="it-IT" dirty="0"/>
              <a:t>posizione di parità fra loro, </a:t>
            </a:r>
            <a:r>
              <a:rPr lang="it-IT" dirty="0" smtClean="0"/>
              <a:t>hanno relazioni disciplinate </a:t>
            </a:r>
            <a:r>
              <a:rPr lang="it-IT" dirty="0"/>
              <a:t>da regole (in tempo di pace e in tempo di guerra</a:t>
            </a:r>
            <a:r>
              <a:rPr lang="it-IT" dirty="0" smtClean="0"/>
              <a:t>)</a:t>
            </a:r>
          </a:p>
          <a:p>
            <a:r>
              <a:rPr lang="it-IT" dirty="0" smtClean="0"/>
              <a:t>Poche </a:t>
            </a:r>
            <a:r>
              <a:rPr lang="it-IT" dirty="0"/>
              <a:t>regole del gioco che </a:t>
            </a:r>
            <a:r>
              <a:rPr lang="it-IT" dirty="0" smtClean="0"/>
              <a:t>gradualmente </a:t>
            </a:r>
            <a:r>
              <a:rPr lang="it-IT" dirty="0"/>
              <a:t>aumentano  </a:t>
            </a:r>
          </a:p>
          <a:p>
            <a:r>
              <a:rPr lang="it-IT" dirty="0" smtClean="0"/>
              <a:t>I nuovi centri di potere politico si </a:t>
            </a:r>
            <a:r>
              <a:rPr lang="it-IT" dirty="0"/>
              <a:t>comportano come soggetti di un ordinamento </a:t>
            </a:r>
            <a:r>
              <a:rPr lang="it-IT" dirty="0" smtClean="0"/>
              <a:t>(</a:t>
            </a:r>
            <a:r>
              <a:rPr lang="it-IT" dirty="0"/>
              <a:t>si appellano alle regole, ne pretendono il rispetto, discutono del loro contenuto</a:t>
            </a:r>
            <a:r>
              <a:rPr lang="it-IT" dirty="0" smtClean="0"/>
              <a:t>)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La nuova scienza giuridica internazionalistica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dirty="0" smtClean="0"/>
              <a:t>	Le regole vengono studiate e organizzate, soprattutto da “pratici” (ambasciatori, negoziatori, consiglieri) 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Diritto internazionale come </a:t>
            </a:r>
            <a:r>
              <a:rPr lang="it-IT" i="1" dirty="0" err="1" smtClean="0"/>
              <a:t>ius</a:t>
            </a:r>
            <a:r>
              <a:rPr lang="it-IT" i="1" dirty="0" smtClean="0"/>
              <a:t> </a:t>
            </a:r>
            <a:r>
              <a:rPr lang="it-IT" i="1" dirty="0" err="1" smtClean="0"/>
              <a:t>gentium</a:t>
            </a:r>
            <a:r>
              <a:rPr lang="it-IT" i="1" dirty="0" smtClean="0"/>
              <a:t> </a:t>
            </a:r>
            <a:r>
              <a:rPr lang="it-IT" dirty="0" smtClean="0"/>
              <a:t>(diritto delle “genti” intese come collettività che stabiliscono relazioni fra di loro)</a:t>
            </a:r>
          </a:p>
          <a:p>
            <a:pPr>
              <a:buNone/>
            </a:pPr>
            <a:r>
              <a:rPr lang="it-IT" dirty="0" smtClean="0"/>
              <a:t>	Si attinge allo </a:t>
            </a:r>
            <a:r>
              <a:rPr lang="it-IT" i="1" dirty="0" err="1" smtClean="0"/>
              <a:t>ius</a:t>
            </a:r>
            <a:r>
              <a:rPr lang="it-IT" i="1" dirty="0" smtClean="0"/>
              <a:t> </a:t>
            </a:r>
            <a:r>
              <a:rPr lang="it-IT" i="1" dirty="0" err="1" smtClean="0"/>
              <a:t>natu</a:t>
            </a:r>
            <a:r>
              <a:rPr lang="it-IT" dirty="0" err="1" smtClean="0"/>
              <a:t>rae</a:t>
            </a:r>
            <a:r>
              <a:rPr lang="it-IT" dirty="0" smtClean="0"/>
              <a:t> (inteso come diritto non posto da un’autorità </a:t>
            </a:r>
            <a:r>
              <a:rPr lang="it-IT" dirty="0" err="1" smtClean="0"/>
              <a:t>sovraordinata</a:t>
            </a:r>
            <a:r>
              <a:rPr lang="it-IT" dirty="0" smtClean="0"/>
              <a:t>, ma semplicemente operante nelle relazioni sociali). 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Ruolo della scienza giuridica romanistica, bagaglio dei giuristi dell’epoca (esperienza giuridica universale: il diritto romano era </a:t>
            </a:r>
            <a:r>
              <a:rPr lang="it-IT" i="1" dirty="0" smtClean="0"/>
              <a:t>il</a:t>
            </a:r>
            <a:r>
              <a:rPr lang="it-IT" dirty="0" smtClean="0"/>
              <a:t> diritto). 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La dinamica della società/comunità internazionale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Nasce </a:t>
            </a:r>
            <a:r>
              <a:rPr lang="it-IT" dirty="0"/>
              <a:t>nei fatti come europea ma ha </a:t>
            </a:r>
            <a:r>
              <a:rPr lang="it-IT" dirty="0" smtClean="0"/>
              <a:t>da </a:t>
            </a:r>
            <a:r>
              <a:rPr lang="it-IT" dirty="0"/>
              <a:t>subito una vocazione </a:t>
            </a:r>
            <a:r>
              <a:rPr lang="it-IT" dirty="0" smtClean="0"/>
              <a:t>all’universalità</a:t>
            </a:r>
          </a:p>
          <a:p>
            <a:r>
              <a:rPr lang="it-IT" dirty="0" smtClean="0"/>
              <a:t>Graduale sviluppo </a:t>
            </a:r>
            <a:r>
              <a:rPr lang="it-IT" dirty="0"/>
              <a:t>(stati europei, stati “cristiani”, tutti gli stati indipendenti) </a:t>
            </a:r>
            <a:r>
              <a:rPr lang="it-IT" dirty="0" smtClean="0"/>
              <a:t> e crescita nella </a:t>
            </a:r>
            <a:r>
              <a:rPr lang="it-IT" dirty="0"/>
              <a:t>composizione </a:t>
            </a:r>
            <a:endParaRPr lang="it-IT" dirty="0" smtClean="0"/>
          </a:p>
          <a:p>
            <a:r>
              <a:rPr lang="it-IT" dirty="0" smtClean="0"/>
              <a:t>Decolonizzazione: America </a:t>
            </a:r>
            <a:r>
              <a:rPr lang="it-IT" dirty="0"/>
              <a:t>del </a:t>
            </a:r>
            <a:r>
              <a:rPr lang="it-IT" dirty="0" smtClean="0"/>
              <a:t>Nord (da fine '700), America del sud (‘800), Africa (anni ‘60)</a:t>
            </a:r>
          </a:p>
          <a:p>
            <a:r>
              <a:rPr lang="it-IT" dirty="0" smtClean="0"/>
              <a:t>Trasformazioni post-1990: </a:t>
            </a:r>
            <a:r>
              <a:rPr lang="it-IT" dirty="0"/>
              <a:t>smembramento dell’URSS e della </a:t>
            </a:r>
            <a:r>
              <a:rPr lang="it-IT" dirty="0" smtClean="0"/>
              <a:t>Jugoslavia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Evoluzione della società internazionale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Evoluzione recente, </a:t>
            </a:r>
            <a:r>
              <a:rPr lang="it-IT" dirty="0"/>
              <a:t>rapida e </a:t>
            </a:r>
            <a:r>
              <a:rPr lang="it-IT" dirty="0" smtClean="0"/>
              <a:t>importante - complessità della situazione </a:t>
            </a:r>
            <a:r>
              <a:rPr lang="it-IT" dirty="0"/>
              <a:t>attuale </a:t>
            </a:r>
            <a:r>
              <a:rPr lang="it-IT" dirty="0" smtClean="0"/>
              <a:t>(diverse letture)</a:t>
            </a:r>
            <a:endParaRPr lang="it-IT" dirty="0"/>
          </a:p>
          <a:p>
            <a:r>
              <a:rPr lang="it-IT" dirty="0"/>
              <a:t>C</a:t>
            </a:r>
            <a:r>
              <a:rPr lang="it-IT" dirty="0" smtClean="0"/>
              <a:t>ambiamenti </a:t>
            </a:r>
            <a:r>
              <a:rPr lang="it-IT" dirty="0"/>
              <a:t>relativi alla base </a:t>
            </a:r>
            <a:r>
              <a:rPr lang="it-IT" dirty="0" smtClean="0"/>
              <a:t>sociale - </a:t>
            </a:r>
            <a:r>
              <a:rPr lang="it-IT" dirty="0"/>
              <a:t>altri enti (oltre agli stati) protagonisti della vita di relazione internazionale </a:t>
            </a:r>
            <a:r>
              <a:rPr lang="it-IT" dirty="0" smtClean="0"/>
              <a:t>("</a:t>
            </a:r>
            <a:r>
              <a:rPr lang="it-IT" dirty="0" err="1"/>
              <a:t>non-stati</a:t>
            </a:r>
            <a:r>
              <a:rPr lang="it-IT" dirty="0"/>
              <a:t>" </a:t>
            </a:r>
            <a:r>
              <a:rPr lang="it-IT" dirty="0" smtClean="0"/>
              <a:t>tradizionali: insorti, </a:t>
            </a:r>
            <a:r>
              <a:rPr lang="it-IT" dirty="0" err="1" smtClean="0"/>
              <a:t>S.Sede</a:t>
            </a:r>
            <a:r>
              <a:rPr lang="it-IT" dirty="0" smtClean="0"/>
              <a:t>; </a:t>
            </a:r>
            <a:r>
              <a:rPr lang="it-IT" dirty="0"/>
              <a:t>organizzazioni </a:t>
            </a:r>
            <a:r>
              <a:rPr lang="it-IT" dirty="0" smtClean="0"/>
              <a:t>internazionali; </a:t>
            </a:r>
            <a:r>
              <a:rPr lang="it-IT" dirty="0"/>
              <a:t>enti </a:t>
            </a:r>
            <a:r>
              <a:rPr lang="it-IT" dirty="0" smtClean="0"/>
              <a:t>sub-statali; imprese multinazionali, ONG)</a:t>
            </a:r>
          </a:p>
          <a:p>
            <a:r>
              <a:rPr lang="it-IT" dirty="0" smtClean="0"/>
              <a:t>Posizione dell’individuo (tesi </a:t>
            </a:r>
            <a:r>
              <a:rPr lang="it-IT" dirty="0"/>
              <a:t>della trasformazione del diritto internazionale in </a:t>
            </a:r>
            <a:r>
              <a:rPr lang="it-IT" dirty="0" smtClean="0"/>
              <a:t>diritto </a:t>
            </a:r>
            <a:r>
              <a:rPr lang="it-IT" dirty="0"/>
              <a:t>pubblico universale ... </a:t>
            </a:r>
            <a:r>
              <a:rPr lang="it-IT" dirty="0" smtClean="0"/>
              <a:t>quale </a:t>
            </a:r>
            <a:r>
              <a:rPr lang="it-IT" dirty="0"/>
              <a:t>effetto della trasformazioni della società internazionale da </a:t>
            </a:r>
            <a:r>
              <a:rPr lang="it-IT" dirty="0" smtClean="0"/>
              <a:t>società </a:t>
            </a:r>
            <a:r>
              <a:rPr lang="it-IT" dirty="0"/>
              <a:t>di stati a </a:t>
            </a:r>
            <a:r>
              <a:rPr lang="it-IT" dirty="0" smtClean="0"/>
              <a:t>società </a:t>
            </a:r>
            <a:r>
              <a:rPr lang="it-IT" dirty="0"/>
              <a:t>globale di individui)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Evoluzione della società internazionale </a:t>
            </a:r>
            <a:r>
              <a:rPr lang="it-IT" dirty="0" err="1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Cambiamenti </a:t>
            </a:r>
            <a:r>
              <a:rPr lang="it-IT" dirty="0"/>
              <a:t>relativi agli scopi del diritto </a:t>
            </a:r>
            <a:r>
              <a:rPr lang="it-IT" dirty="0" smtClean="0"/>
              <a:t>internazionale: garantire la </a:t>
            </a:r>
            <a:r>
              <a:rPr lang="it-IT" dirty="0"/>
              <a:t>coesistenza e perseguire interessi collettivi (pace, diritti umani, ambiente) 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Mancato </a:t>
            </a:r>
            <a:r>
              <a:rPr lang="it-IT" dirty="0"/>
              <a:t>adeguamento della struttura istituzionale e del suo funzionamento </a:t>
            </a:r>
            <a:r>
              <a:rPr lang="it-IT" dirty="0" smtClean="0"/>
              <a:t>alle nuove finalità</a:t>
            </a:r>
          </a:p>
          <a:p>
            <a:endParaRPr lang="it-IT" dirty="0" smtClean="0"/>
          </a:p>
          <a:p>
            <a:r>
              <a:rPr lang="it-IT" dirty="0" smtClean="0"/>
              <a:t>Necessità </a:t>
            </a:r>
            <a:r>
              <a:rPr lang="it-IT" dirty="0"/>
              <a:t>di trasformare il modo in cui si adempiono le </a:t>
            </a:r>
            <a:r>
              <a:rPr lang="it-IT" dirty="0" smtClean="0"/>
              <a:t>funzioni normativa</a:t>
            </a:r>
            <a:r>
              <a:rPr lang="it-IT" dirty="0"/>
              <a:t>, giudiziaria, </a:t>
            </a:r>
            <a:r>
              <a:rPr lang="it-IT" dirty="0" smtClean="0"/>
              <a:t>esecutiva, in </a:t>
            </a:r>
            <a:r>
              <a:rPr lang="it-IT" dirty="0"/>
              <a:t>larga parte </a:t>
            </a:r>
            <a:r>
              <a:rPr lang="it-IT" dirty="0" smtClean="0"/>
              <a:t>ancora funzionali alle finalità tradizionali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Decentramento/centralizzazione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Fase di transizione</a:t>
            </a:r>
          </a:p>
          <a:p>
            <a:r>
              <a:rPr lang="it-IT" dirty="0" smtClean="0"/>
              <a:t>Chiave </a:t>
            </a:r>
            <a:r>
              <a:rPr lang="it-IT" dirty="0"/>
              <a:t>di lettura </a:t>
            </a:r>
            <a:r>
              <a:rPr lang="it-IT" dirty="0" smtClean="0"/>
              <a:t>basata sull'alternativa/dialettica </a:t>
            </a:r>
            <a:r>
              <a:rPr lang="it-IT" dirty="0"/>
              <a:t>fra decentramento delle funzioni del diritto internazionale classico e tentativi di centralizzazione del diritto contemporaneo </a:t>
            </a:r>
            <a:endParaRPr lang="it-IT" dirty="0" smtClean="0"/>
          </a:p>
          <a:p>
            <a:r>
              <a:rPr lang="it-IT" dirty="0" smtClean="0"/>
              <a:t>Ricerca </a:t>
            </a:r>
            <a:r>
              <a:rPr lang="it-IT" dirty="0"/>
              <a:t>di forme istituzionali per superare i limiti del sistema </a:t>
            </a:r>
            <a:r>
              <a:rPr lang="it-IT" dirty="0" smtClean="0"/>
              <a:t>decentralizzato 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Funzione di produzione normativa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Società integrate: </a:t>
            </a:r>
            <a:r>
              <a:rPr lang="it-IT" dirty="0"/>
              <a:t>i consociati acconsentono a procedure centralizzate di formazione delle regole (le norme sulla formazione del diritto danno legittimazione sociale alle regole</a:t>
            </a:r>
            <a:r>
              <a:rPr lang="it-IT" dirty="0" smtClean="0"/>
              <a:t>).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Società decentralizzate: consenso richiesto/dato per ciascuna </a:t>
            </a:r>
            <a:r>
              <a:rPr lang="it-IT" dirty="0"/>
              <a:t>regola.</a:t>
            </a:r>
          </a:p>
          <a:p>
            <a:pPr>
              <a:buNone/>
            </a:pPr>
            <a:r>
              <a:rPr lang="it-IT" dirty="0"/>
              <a:t> </a:t>
            </a:r>
          </a:p>
          <a:p>
            <a:r>
              <a:rPr lang="it-IT" dirty="0" smtClean="0"/>
              <a:t>Diritto </a:t>
            </a:r>
            <a:r>
              <a:rPr lang="it-IT" dirty="0"/>
              <a:t>internazionale </a:t>
            </a:r>
            <a:r>
              <a:rPr lang="it-IT" dirty="0" smtClean="0"/>
              <a:t>classico: </a:t>
            </a:r>
            <a:r>
              <a:rPr lang="it-IT" dirty="0"/>
              <a:t>regole fondate sul consenso specifico degli </a:t>
            </a:r>
            <a:r>
              <a:rPr lang="it-IT" dirty="0" smtClean="0"/>
              <a:t>stati (soggetti e </a:t>
            </a:r>
            <a:r>
              <a:rPr lang="it-IT" dirty="0"/>
              <a:t>destinatari): accordo, </a:t>
            </a:r>
            <a:r>
              <a:rPr lang="it-IT" dirty="0" smtClean="0"/>
              <a:t>consuetudine (carattere privatistico) 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Diritto internazionale contemporaneo: </a:t>
            </a:r>
            <a:r>
              <a:rPr lang="it-IT" dirty="0"/>
              <a:t>uso di strumenti tradizionali (accordi multilaterali) dando loro una forza superiore a quella fondata sul consenso; </a:t>
            </a:r>
            <a:r>
              <a:rPr lang="it-IT" dirty="0" smtClean="0"/>
              <a:t>attribuzione </a:t>
            </a:r>
            <a:r>
              <a:rPr lang="it-IT" dirty="0"/>
              <a:t>di poteri vincolanti a </a:t>
            </a:r>
            <a:r>
              <a:rPr lang="it-IT" dirty="0" smtClean="0"/>
              <a:t>organizzazioni internazionali; attribuzione </a:t>
            </a:r>
            <a:r>
              <a:rPr lang="it-IT" dirty="0"/>
              <a:t>di una superiorità gerarchica a certe norme</a:t>
            </a:r>
          </a:p>
          <a:p>
            <a:pPr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Funzione di accertamento e di esecuzione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	Ordinamenti statali: funzioni accentrate/istituzionalizzate</a:t>
            </a:r>
            <a:endParaRPr lang="it-IT" dirty="0"/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	Diritto internazionale classico: funzioni decentrate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Evoluzione: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a) passaggio </a:t>
            </a:r>
            <a:r>
              <a:rPr lang="it-IT" dirty="0"/>
              <a:t>dall'arbitrato semplice alla forma istituzionalizzata della funzione giurisdizionale (organi permanenti - automatismi</a:t>
            </a:r>
            <a:r>
              <a:rPr lang="it-IT" dirty="0" smtClean="0"/>
              <a:t>);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b) passaggio </a:t>
            </a:r>
            <a:r>
              <a:rPr lang="it-IT" dirty="0"/>
              <a:t>dal rapporto bilaterale di responsabilità (obblighi di riparazione bilaterali - ognuno esegue coercitivamente il diritto) alle norme di reazione accentrata alla violazione di interessi collettivi</a:t>
            </a:r>
          </a:p>
          <a:p>
            <a:pPr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Diritto e forza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Significato </a:t>
            </a:r>
            <a:r>
              <a:rPr lang="it-IT" dirty="0"/>
              <a:t>speciale </a:t>
            </a:r>
            <a:r>
              <a:rPr lang="it-IT" dirty="0" smtClean="0"/>
              <a:t>delle </a:t>
            </a:r>
            <a:r>
              <a:rPr lang="it-IT" dirty="0"/>
              <a:t>regole sull'uso della forza </a:t>
            </a:r>
            <a:r>
              <a:rPr lang="it-IT" dirty="0" smtClean="0"/>
              <a:t>(un ordinamento giuridico </a:t>
            </a:r>
            <a:r>
              <a:rPr lang="it-IT" dirty="0"/>
              <a:t>imbriglia la violenza, alla quale è alternativo</a:t>
            </a:r>
            <a:r>
              <a:rPr lang="it-IT" dirty="0" smtClean="0"/>
              <a:t>) - concezioni </a:t>
            </a:r>
            <a:r>
              <a:rPr lang="it-IT" dirty="0" err="1"/>
              <a:t>contrattualiste</a:t>
            </a:r>
            <a:r>
              <a:rPr lang="it-IT" dirty="0"/>
              <a:t> e concezioni realiste sull'origine di un sistema giuridico e suo superamento della fase dei meri rapporti di </a:t>
            </a:r>
            <a:r>
              <a:rPr lang="it-IT" dirty="0" smtClean="0"/>
              <a:t>forza</a:t>
            </a:r>
            <a:endParaRPr lang="it-IT" dirty="0"/>
          </a:p>
          <a:p>
            <a:pPr>
              <a:buNone/>
            </a:pPr>
            <a:r>
              <a:rPr lang="it-IT" dirty="0"/>
              <a:t> </a:t>
            </a:r>
          </a:p>
          <a:p>
            <a:r>
              <a:rPr lang="it-IT" dirty="0" smtClean="0"/>
              <a:t>nel </a:t>
            </a:r>
            <a:r>
              <a:rPr lang="it-IT" dirty="0"/>
              <a:t>diritto internazionale </a:t>
            </a:r>
            <a:r>
              <a:rPr lang="it-IT" dirty="0" smtClean="0"/>
              <a:t>contemporaneo: </a:t>
            </a:r>
            <a:r>
              <a:rPr lang="it-IT" dirty="0"/>
              <a:t>divieto della uso della forza unilaterale e </a:t>
            </a:r>
            <a:r>
              <a:rPr lang="it-IT" dirty="0" smtClean="0"/>
              <a:t>meccanismo </a:t>
            </a:r>
            <a:r>
              <a:rPr lang="it-IT" dirty="0"/>
              <a:t>istituzionale di gestione della </a:t>
            </a:r>
            <a:r>
              <a:rPr lang="it-IT" dirty="0" smtClean="0"/>
              <a:t>forza (</a:t>
            </a:r>
            <a:r>
              <a:rPr lang="it-IT" dirty="0" err="1" smtClean="0"/>
              <a:t>CdS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dirty="0" smtClean="0"/>
              <a:t>Devoluzione al </a:t>
            </a:r>
            <a:r>
              <a:rPr lang="it-IT" dirty="0" err="1" smtClean="0"/>
              <a:t>CdS</a:t>
            </a:r>
            <a:r>
              <a:rPr lang="it-IT" dirty="0" smtClean="0"/>
              <a:t> </a:t>
            </a:r>
            <a:r>
              <a:rPr lang="it-IT" dirty="0"/>
              <a:t>funzionalmente limitata </a:t>
            </a:r>
            <a:r>
              <a:rPr lang="it-IT" dirty="0" smtClean="0"/>
              <a:t>(minaccia alla pace) -  impossibilità </a:t>
            </a:r>
            <a:r>
              <a:rPr lang="it-IT" dirty="0"/>
              <a:t>di tutelare coercitivamente interessi collettivi diversi da </a:t>
            </a:r>
            <a:r>
              <a:rPr lang="it-IT" dirty="0" smtClean="0"/>
              <a:t>quello dell’ordine pubblico internazionale) - sistema </a:t>
            </a:r>
            <a:r>
              <a:rPr lang="it-IT" dirty="0"/>
              <a:t>ad effettività debole; </a:t>
            </a:r>
            <a:r>
              <a:rPr lang="it-IT" dirty="0" smtClean="0"/>
              <a:t>istituzionalizzazione incompleta dell'uso </a:t>
            </a:r>
            <a:r>
              <a:rPr lang="it-IT" dirty="0"/>
              <a:t>della </a:t>
            </a:r>
            <a:r>
              <a:rPr lang="it-IT" dirty="0" smtClean="0"/>
              <a:t>forza</a:t>
            </a:r>
          </a:p>
          <a:p>
            <a:endParaRPr lang="it-IT" dirty="0"/>
          </a:p>
          <a:p>
            <a:r>
              <a:rPr lang="it-IT" dirty="0" smtClean="0"/>
              <a:t>Rimedio parziale : </a:t>
            </a:r>
            <a:r>
              <a:rPr lang="it-IT" dirty="0" err="1"/>
              <a:t>intepretazione</a:t>
            </a:r>
            <a:r>
              <a:rPr lang="it-IT" dirty="0"/>
              <a:t> ampia di "minaccia alla </a:t>
            </a:r>
            <a:r>
              <a:rPr lang="it-IT" dirty="0" smtClean="0"/>
              <a:t>pace“  e </a:t>
            </a:r>
            <a:r>
              <a:rPr lang="it-IT" dirty="0"/>
              <a:t>tendenza a usare collettivamente la forza a </a:t>
            </a:r>
            <a:r>
              <a:rPr lang="it-IT" dirty="0" smtClean="0"/>
              <a:t>tutela di norme fondamentali 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dirty="0" smtClean="0"/>
              <a:t>Oggetto del corso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Diritto internazionale (pubblico): diritto della società internazionale (insieme di norme che regolano i rapporti fra Stati/collettività umane organizzate/loro organizzazioni di vertice)</a:t>
            </a:r>
          </a:p>
          <a:p>
            <a:r>
              <a:rPr lang="it-IT" dirty="0" smtClean="0"/>
              <a:t>Diritto internazionale privato: norme </a:t>
            </a:r>
            <a:r>
              <a:rPr lang="it-IT" i="1" dirty="0" smtClean="0"/>
              <a:t>statali</a:t>
            </a:r>
            <a:r>
              <a:rPr lang="it-IT" dirty="0" smtClean="0"/>
              <a:t> che individuano i criteri per regolare fatti che presentano elementi di estraneità – diritto applicabile e giurisdizione – </a:t>
            </a:r>
            <a:r>
              <a:rPr lang="it-IT" dirty="0" smtClean="0"/>
              <a:t>procedura civile e giustizia </a:t>
            </a:r>
            <a:r>
              <a:rPr lang="it-IT" dirty="0" smtClean="0"/>
              <a:t>penale internazionale – i “confini” dell’ordinamento statale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Il diritto internazionale e la sua base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Caratteri peculiari della società internazionale legati al modo di essere dei suoi componenti (differenza profonda rispetto alle società interindividuali/statali)</a:t>
            </a:r>
          </a:p>
          <a:p>
            <a:r>
              <a:rPr lang="it-IT" dirty="0" smtClean="0"/>
              <a:t>Diritto come fenomeno sociale che riflette i caratteri della società di cui costituisce l’elemento “organizzativo”</a:t>
            </a:r>
          </a:p>
          <a:p>
            <a:r>
              <a:rPr lang="it-IT" dirty="0" smtClean="0"/>
              <a:t>Modo di organizzare le 3 funzioni proprie di ogni ordinamento riflette i caratteri della società internazionale degli Stati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dirty="0" smtClean="0"/>
              <a:t>La società internazionale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Soggetti </a:t>
            </a:r>
            <a:r>
              <a:rPr lang="it-IT" dirty="0"/>
              <a:t>di base </a:t>
            </a:r>
            <a:r>
              <a:rPr lang="it-IT" dirty="0" smtClean="0"/>
              <a:t>dell’ordinamento internazionale sono enti </a:t>
            </a:r>
            <a:r>
              <a:rPr lang="it-IT" i="1" dirty="0" err="1" smtClean="0"/>
              <a:t>superiorem</a:t>
            </a:r>
            <a:r>
              <a:rPr lang="it-IT" i="1" dirty="0" smtClean="0"/>
              <a:t> </a:t>
            </a:r>
            <a:r>
              <a:rPr lang="it-IT" i="1" dirty="0"/>
              <a:t>non </a:t>
            </a:r>
            <a:r>
              <a:rPr lang="it-IT" i="1" dirty="0" err="1"/>
              <a:t>recognoscentes</a:t>
            </a:r>
            <a:r>
              <a:rPr lang="it-IT" dirty="0"/>
              <a:t> (sovrani</a:t>
            </a:r>
            <a:r>
              <a:rPr lang="it-IT" dirty="0" smtClean="0"/>
              <a:t>)</a:t>
            </a:r>
          </a:p>
          <a:p>
            <a:r>
              <a:rPr lang="it-IT" dirty="0" smtClean="0"/>
              <a:t>La </a:t>
            </a:r>
            <a:r>
              <a:rPr lang="it-IT" dirty="0"/>
              <a:t>società </a:t>
            </a:r>
            <a:r>
              <a:rPr lang="it-IT" dirty="0" smtClean="0"/>
              <a:t>internazionale  è priva </a:t>
            </a:r>
            <a:r>
              <a:rPr lang="it-IT" dirty="0"/>
              <a:t>di </a:t>
            </a:r>
            <a:r>
              <a:rPr lang="it-IT" dirty="0" smtClean="0"/>
              <a:t>organizzazione </a:t>
            </a:r>
            <a:r>
              <a:rPr lang="it-IT" dirty="0" smtClean="0"/>
              <a:t>politico-istituzionale</a:t>
            </a:r>
            <a:endParaRPr lang="it-IT" dirty="0"/>
          </a:p>
          <a:p>
            <a:r>
              <a:rPr lang="it-IT" dirty="0"/>
              <a:t>Inesistenza di uno </a:t>
            </a:r>
            <a:r>
              <a:rPr lang="it-IT" dirty="0" smtClean="0"/>
              <a:t>“stato mondiale”, di </a:t>
            </a:r>
            <a:r>
              <a:rPr lang="it-IT" dirty="0"/>
              <a:t>un legislatore internazionale, </a:t>
            </a:r>
            <a:r>
              <a:rPr lang="it-IT" dirty="0" smtClean="0"/>
              <a:t>di </a:t>
            </a:r>
            <a:r>
              <a:rPr lang="it-IT" dirty="0"/>
              <a:t>un vero e proprio potere esecutivo internazionale (il </a:t>
            </a:r>
            <a:r>
              <a:rPr lang="it-IT" dirty="0" err="1"/>
              <a:t>CdS</a:t>
            </a:r>
            <a:r>
              <a:rPr lang="it-IT" dirty="0"/>
              <a:t> delle </a:t>
            </a:r>
            <a:r>
              <a:rPr lang="it-IT" dirty="0" smtClean="0"/>
              <a:t>Nazioni Unite come frammento </a:t>
            </a:r>
            <a:r>
              <a:rPr lang="it-IT" dirty="0"/>
              <a:t>o </a:t>
            </a:r>
            <a:r>
              <a:rPr lang="it-IT" dirty="0" smtClean="0"/>
              <a:t>anticipazione</a:t>
            </a:r>
            <a:r>
              <a:rPr lang="it-IT" dirty="0" smtClean="0"/>
              <a:t>) – carattere volontario della </a:t>
            </a:r>
            <a:r>
              <a:rPr lang="it-IT" smtClean="0"/>
              <a:t>giustizia internazionale</a:t>
            </a:r>
            <a:endParaRPr lang="it-IT" dirty="0"/>
          </a:p>
          <a:p>
            <a:r>
              <a:rPr lang="it-IT" dirty="0" smtClean="0"/>
              <a:t>Svolgimento delle 3 funzioni avviene </a:t>
            </a:r>
            <a:r>
              <a:rPr lang="it-IT" dirty="0"/>
              <a:t>in modo diverso, non </a:t>
            </a:r>
            <a:r>
              <a:rPr lang="it-IT" dirty="0" smtClean="0"/>
              <a:t>istituzionale/decentrato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it-IT" dirty="0" smtClean="0"/>
              <a:t>Riassumendo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Diritto come fenomeno sociale o elemento </a:t>
            </a:r>
            <a:r>
              <a:rPr lang="it-IT" dirty="0"/>
              <a:t>organizzativo di un società </a:t>
            </a:r>
            <a:endParaRPr lang="it-IT" dirty="0" smtClean="0"/>
          </a:p>
          <a:p>
            <a:r>
              <a:rPr lang="it-IT" dirty="0" smtClean="0"/>
              <a:t>Riferimento (deformante</a:t>
            </a:r>
            <a:r>
              <a:rPr lang="it-IT" dirty="0"/>
              <a:t>) alla società </a:t>
            </a:r>
            <a:r>
              <a:rPr lang="it-IT" dirty="0" smtClean="0"/>
              <a:t>statale e alla sua organizzazione </a:t>
            </a:r>
            <a:r>
              <a:rPr lang="it-IT" dirty="0"/>
              <a:t>istituzionale </a:t>
            </a:r>
            <a:r>
              <a:rPr lang="it-IT" dirty="0" smtClean="0"/>
              <a:t> - diritto statale come </a:t>
            </a:r>
            <a:r>
              <a:rPr lang="it-IT" dirty="0"/>
              <a:t>come espressione di un apparato di potere, di un'organizzazione </a:t>
            </a:r>
            <a:r>
              <a:rPr lang="it-IT" dirty="0" smtClean="0"/>
              <a:t>verticale</a:t>
            </a:r>
          </a:p>
          <a:p>
            <a:r>
              <a:rPr lang="it-IT" dirty="0" smtClean="0"/>
              <a:t>Sistema </a:t>
            </a:r>
            <a:r>
              <a:rPr lang="it-IT" dirty="0"/>
              <a:t>giuridico </a:t>
            </a:r>
            <a:r>
              <a:rPr lang="it-IT" dirty="0" smtClean="0"/>
              <a:t>internazionale correlato alla società internazionale e ai suoi caratteri </a:t>
            </a:r>
          </a:p>
          <a:p>
            <a:r>
              <a:rPr lang="it-IT" dirty="0" smtClean="0"/>
              <a:t>Funzioni di </a:t>
            </a:r>
            <a:r>
              <a:rPr lang="it-IT" dirty="0"/>
              <a:t>produzione, accertamento e attuazione delle </a:t>
            </a:r>
            <a:r>
              <a:rPr lang="it-IT" dirty="0" smtClean="0"/>
              <a:t>regole svolta in </a:t>
            </a:r>
            <a:r>
              <a:rPr lang="it-IT" dirty="0"/>
              <a:t>modo </a:t>
            </a:r>
            <a:r>
              <a:rPr lang="it-IT" dirty="0" smtClean="0"/>
              <a:t>diverso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Lo Stato nel diritto interno e nel diritto internazionale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 smtClean="0"/>
          </a:p>
          <a:p>
            <a:r>
              <a:rPr lang="it-IT" dirty="0" smtClean="0"/>
              <a:t>Stato </a:t>
            </a:r>
            <a:r>
              <a:rPr lang="it-IT" dirty="0"/>
              <a:t>nella prospettiva del diritto </a:t>
            </a:r>
            <a:r>
              <a:rPr lang="it-IT" dirty="0" smtClean="0"/>
              <a:t>interno: autorità sovra-ordinata </a:t>
            </a:r>
            <a:r>
              <a:rPr lang="it-IT" dirty="0"/>
              <a:t>su </a:t>
            </a:r>
            <a:r>
              <a:rPr lang="it-IT" dirty="0" smtClean="0"/>
              <a:t>comunità di soggetti individuali</a:t>
            </a:r>
          </a:p>
          <a:p>
            <a:endParaRPr lang="it-IT" dirty="0" smtClean="0"/>
          </a:p>
          <a:p>
            <a:r>
              <a:rPr lang="it-IT" dirty="0" smtClean="0"/>
              <a:t>Stato nella prospettiva del diritto internazionale: uno </a:t>
            </a:r>
            <a:r>
              <a:rPr lang="it-IT" dirty="0"/>
              <a:t>dei soggetti (internazionali) a cui s'indirizzano le regole dell'ordinamento (internazionale)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Le origini della moderna società internazionale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Nasce in Europa </a:t>
            </a:r>
            <a:r>
              <a:rPr lang="it-IT" dirty="0"/>
              <a:t>tra la fine del 500 e l’inizio del </a:t>
            </a:r>
            <a:r>
              <a:rPr lang="it-IT" dirty="0" smtClean="0"/>
              <a:t>600</a:t>
            </a:r>
          </a:p>
          <a:p>
            <a:r>
              <a:rPr lang="it-IT" dirty="0" smtClean="0"/>
              <a:t>Nuovi </a:t>
            </a:r>
            <a:r>
              <a:rPr lang="it-IT" dirty="0"/>
              <a:t>di centri di potere </a:t>
            </a:r>
            <a:r>
              <a:rPr lang="it-IT" dirty="0" smtClean="0"/>
              <a:t>indipendente</a:t>
            </a:r>
          </a:p>
          <a:p>
            <a:r>
              <a:rPr lang="it-IT" dirty="0" smtClean="0"/>
              <a:t>Superamento dell’assetto di potere precedente</a:t>
            </a:r>
            <a:r>
              <a:rPr lang="it-IT" dirty="0"/>
              <a:t>, </a:t>
            </a:r>
            <a:r>
              <a:rPr lang="it-IT" dirty="0" smtClean="0"/>
              <a:t>medievale, gerarchico </a:t>
            </a:r>
            <a:r>
              <a:rPr lang="it-IT" dirty="0"/>
              <a:t>e </a:t>
            </a:r>
            <a:r>
              <a:rPr lang="it-IT" dirty="0" smtClean="0"/>
              <a:t>bicefalo</a:t>
            </a:r>
          </a:p>
          <a:p>
            <a:r>
              <a:rPr lang="it-IT" dirty="0" smtClean="0"/>
              <a:t>Il potere </a:t>
            </a:r>
            <a:r>
              <a:rPr lang="it-IT" dirty="0"/>
              <a:t>politico </a:t>
            </a:r>
            <a:r>
              <a:rPr lang="it-IT" dirty="0" smtClean="0"/>
              <a:t>si distingue </a:t>
            </a:r>
            <a:r>
              <a:rPr lang="it-IT" dirty="0"/>
              <a:t>da proprietà delle terre (la sovranità territoriale che si affranca dalla proprietà privata)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Le origini della moderna società internazionale </a:t>
            </a:r>
            <a:r>
              <a:rPr lang="it-IT" dirty="0" err="1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 presupposti </a:t>
            </a:r>
            <a:r>
              <a:rPr lang="it-IT" dirty="0"/>
              <a:t>ideologici e i motivi del </a:t>
            </a:r>
            <a:r>
              <a:rPr lang="it-IT" dirty="0" smtClean="0"/>
              <a:t>successo</a:t>
            </a:r>
          </a:p>
          <a:p>
            <a:r>
              <a:rPr lang="it-IT" dirty="0" smtClean="0"/>
              <a:t>a</a:t>
            </a:r>
            <a:r>
              <a:rPr lang="it-IT" dirty="0"/>
              <a:t>) venire meno dell’unità religiosa in Europa (riforma protestante); </a:t>
            </a:r>
            <a:endParaRPr lang="it-IT" dirty="0" smtClean="0"/>
          </a:p>
          <a:p>
            <a:r>
              <a:rPr lang="it-IT" dirty="0" smtClean="0"/>
              <a:t>b</a:t>
            </a:r>
            <a:r>
              <a:rPr lang="it-IT" dirty="0"/>
              <a:t>) Impero perde potere (condizionato dal basso o dall’interno) e rinuncia alle pretese </a:t>
            </a:r>
            <a:r>
              <a:rPr lang="it-IT" dirty="0" smtClean="0"/>
              <a:t>universali </a:t>
            </a:r>
          </a:p>
          <a:p>
            <a:r>
              <a:rPr lang="it-IT" dirty="0" smtClean="0"/>
              <a:t>La pace </a:t>
            </a:r>
            <a:r>
              <a:rPr lang="it-IT" dirty="0"/>
              <a:t>di </a:t>
            </a:r>
            <a:r>
              <a:rPr lang="it-IT" dirty="0" err="1"/>
              <a:t>Westfalia</a:t>
            </a:r>
            <a:r>
              <a:rPr lang="it-IT" dirty="0"/>
              <a:t> del </a:t>
            </a:r>
            <a:r>
              <a:rPr lang="it-IT" dirty="0" smtClean="0"/>
              <a:t>1648 </a:t>
            </a:r>
            <a:r>
              <a:rPr lang="it-IT" dirty="0"/>
              <a:t>mette fine ala Guerra dei Trent’anni. </a:t>
            </a:r>
            <a:r>
              <a:rPr lang="it-IT" dirty="0" smtClean="0"/>
              <a:t>Sancisce </a:t>
            </a:r>
            <a:r>
              <a:rPr lang="it-IT" dirty="0"/>
              <a:t>la trasformazione </a:t>
            </a:r>
            <a:r>
              <a:rPr lang="it-IT" dirty="0" smtClean="0"/>
              <a:t>(qualitativa) dell’assetto </a:t>
            </a:r>
            <a:r>
              <a:rPr lang="it-IT" dirty="0"/>
              <a:t>europeo </a:t>
            </a:r>
            <a:r>
              <a:rPr lang="it-IT" dirty="0" smtClean="0"/>
              <a:t>(nascono centri di potere politico indipendente, la </a:t>
            </a:r>
            <a:r>
              <a:rPr lang="it-IT" dirty="0"/>
              <a:t>moderna società internazionale e </a:t>
            </a:r>
            <a:r>
              <a:rPr lang="it-IT" dirty="0" smtClean="0"/>
              <a:t>il </a:t>
            </a:r>
            <a:r>
              <a:rPr lang="it-IT" dirty="0"/>
              <a:t>suo diritto)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Le origini della moderna società internazionale (altre tesi)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Alto </a:t>
            </a:r>
            <a:r>
              <a:rPr lang="it-IT" dirty="0"/>
              <a:t>Medioevo in Europa – </a:t>
            </a:r>
            <a:r>
              <a:rPr lang="it-IT" dirty="0" smtClean="0"/>
              <a:t> relazioni tra tre centri di potere dell’epoca (distinti e indipendenti ma con legami fra loro): Sacro </a:t>
            </a:r>
            <a:r>
              <a:rPr lang="it-IT" dirty="0"/>
              <a:t>Romano Impero, </a:t>
            </a:r>
            <a:r>
              <a:rPr lang="it-IT" dirty="0" err="1"/>
              <a:t>Impero</a:t>
            </a:r>
            <a:r>
              <a:rPr lang="it-IT" dirty="0"/>
              <a:t> di Bisanzio e Califfato di </a:t>
            </a:r>
            <a:r>
              <a:rPr lang="it-IT" dirty="0" smtClean="0"/>
              <a:t>Baghdad</a:t>
            </a:r>
          </a:p>
          <a:p>
            <a:r>
              <a:rPr lang="it-IT" dirty="0" smtClean="0"/>
              <a:t>cd </a:t>
            </a:r>
            <a:r>
              <a:rPr lang="it-IT" dirty="0"/>
              <a:t>diritto internazionale del mondo antico: rapporti fra città-stato del’antica Grecia, rapporti fra Roma e le popolazioni con cui entrava in </a:t>
            </a:r>
            <a:r>
              <a:rPr lang="it-IT" dirty="0" smtClean="0"/>
              <a:t>contatto</a:t>
            </a:r>
          </a:p>
          <a:p>
            <a:r>
              <a:rPr lang="it-IT" dirty="0" smtClean="0"/>
              <a:t>Regole </a:t>
            </a:r>
            <a:r>
              <a:rPr lang="it-IT" dirty="0"/>
              <a:t>“internazionalistiche”, laddove vi erano contatto tra centri di potere indipendente, ci sono sempre state – ma </a:t>
            </a:r>
            <a:r>
              <a:rPr lang="it-IT" dirty="0" smtClean="0"/>
              <a:t>senza continuità </a:t>
            </a:r>
            <a:r>
              <a:rPr lang="it-IT" dirty="0"/>
              <a:t>con la moderna società </a:t>
            </a:r>
            <a:r>
              <a:rPr lang="it-IT" dirty="0" smtClean="0"/>
              <a:t>internazionale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971</Words>
  <Application>Microsoft Office PowerPoint</Application>
  <PresentationFormat>Presentazione su schermo (4:3)</PresentationFormat>
  <Paragraphs>93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INTRODUZIONE AL CORSO DI DIRITTO INTERNAZIONALE</vt:lpstr>
      <vt:lpstr>Oggetto del corso</vt:lpstr>
      <vt:lpstr>Il diritto internazionale e la sua base sociale</vt:lpstr>
      <vt:lpstr>La società internazionale</vt:lpstr>
      <vt:lpstr>Riassumendo</vt:lpstr>
      <vt:lpstr>Lo Stato nel diritto interno e nel diritto internazionale</vt:lpstr>
      <vt:lpstr>Le origini della moderna società internazionale</vt:lpstr>
      <vt:lpstr>Le origini della moderna società internazionale II</vt:lpstr>
      <vt:lpstr>Le origini della moderna società internazionale (altre tesi)</vt:lpstr>
      <vt:lpstr>La nascita del diritto internazionale</vt:lpstr>
      <vt:lpstr>La nuova scienza giuridica internazionalistica</vt:lpstr>
      <vt:lpstr>La dinamica della società/comunità internazionale</vt:lpstr>
      <vt:lpstr>Evoluzione della società internazionale</vt:lpstr>
      <vt:lpstr>Evoluzione della società internazionale II</vt:lpstr>
      <vt:lpstr>Decentramento/centralizzazione</vt:lpstr>
      <vt:lpstr>Funzione di produzione normativa</vt:lpstr>
      <vt:lpstr>Funzione di accertamento e di esecuzione</vt:lpstr>
      <vt:lpstr>Diritto e forza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STRUTTURA E FUNZIONE DELL’ORDINAMENTO INTERNAZIONALE</dc:title>
  <dc:creator>Antonio Marchesi</dc:creator>
  <cp:lastModifiedBy>antonio.marchesi antonio.marchesi</cp:lastModifiedBy>
  <cp:revision>22</cp:revision>
  <dcterms:created xsi:type="dcterms:W3CDTF">2020-05-01T15:33:18Z</dcterms:created>
  <dcterms:modified xsi:type="dcterms:W3CDTF">2022-10-03T10:58:58Z</dcterms:modified>
</cp:coreProperties>
</file>