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480"/>
  </p:normalViewPr>
  <p:slideViewPr>
    <p:cSldViewPr snapToGrid="0">
      <p:cViewPr varScale="1">
        <p:scale>
          <a:sx n="101" d="100"/>
          <a:sy n="101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16/01/23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16/01/23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16/01/23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16/01/23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16/01/23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16/01/23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16/01/23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16/01/23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16/01/23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16/01/23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16/01/23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16/01/23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 dirty="0">
                <a:solidFill>
                  <a:srgbClr val="FF0000"/>
                </a:solidFill>
              </a:rPr>
              <a:t>Lezione 12</a:t>
            </a: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Libera circolazione dei servizi e libertà di stabilimento</a:t>
            </a: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0C2AC3-7898-59B7-0B57-FB511AF2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115F14-DDC8-F751-D323-8D5D0710E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Deroghe a LB-ST e LC-SE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Qualora l’attività esercitata partecipi all’esercizio di pubblici poteri;</a:t>
            </a:r>
          </a:p>
          <a:p>
            <a:pPr lvl="1"/>
            <a:r>
              <a:rPr lang="it-IT" dirty="0"/>
              <a:t>Ricorrano motivi di ordine pubblico pubblica sicurezza o sanità pubblica </a:t>
            </a:r>
          </a:p>
          <a:p>
            <a:pPr lvl="1"/>
            <a:r>
              <a:rPr lang="it-IT" b="1" dirty="0">
                <a:solidFill>
                  <a:srgbClr val="00B050"/>
                </a:solidFill>
              </a:rPr>
              <a:t>Motivi di interesse generale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comprende la tutela dei lavoratori, </a:t>
            </a:r>
          </a:p>
          <a:p>
            <a:pPr lvl="1"/>
            <a:r>
              <a:rPr lang="it-IT" dirty="0"/>
              <a:t>dei consumatori, del patrimonio storico, artistico e culturale. </a:t>
            </a:r>
          </a:p>
          <a:p>
            <a:pPr lvl="1"/>
            <a:r>
              <a:rPr lang="it-IT" dirty="0"/>
              <a:t>Per applicare i motivi di interesse generale occorre che: tali misure siano indistintamente applicate a tutti i cittadini UE; rispettino il principio di proporzionalità; l’interesse che si vuole proteggere non trova già adeguata protezione in altre disposizioni</a:t>
            </a:r>
          </a:p>
        </p:txBody>
      </p:sp>
    </p:spTree>
    <p:extLst>
      <p:ext uri="{BB962C8B-B14F-4D97-AF65-F5344CB8AC3E}">
        <p14:creationId xmlns:p14="http://schemas.microsoft.com/office/powerpoint/2010/main" val="137502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45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lnSpcReduction="10000"/>
          </a:bodyPr>
          <a:lstStyle/>
          <a:p>
            <a:r>
              <a:rPr lang="it-IT" dirty="0"/>
              <a:t>Ratio: </a:t>
            </a:r>
          </a:p>
          <a:p>
            <a:r>
              <a:rPr lang="it-IT" dirty="0"/>
              <a:t>la LC-SE e la LB-ST tutelano la mobilità dei lavoratori autonomi all’interno dell’UE</a:t>
            </a:r>
          </a:p>
          <a:p>
            <a:r>
              <a:rPr lang="it-IT" b="1" dirty="0">
                <a:solidFill>
                  <a:srgbClr val="00B0F0"/>
                </a:solidFill>
              </a:rPr>
              <a:t>Libertà di Stabilimento (LB-ST), nozione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garantisce ai lavoratori autonomi di esercitare un’attività economica, in maniera continuata  e permanente, in uno SM diverso da quello di origine, godendo delle medesime condizioni previste per i cittadini dello Stato membro di destinazione</a:t>
            </a:r>
          </a:p>
          <a:p>
            <a:pPr lvl="1"/>
            <a:r>
              <a:rPr lang="it-IT" dirty="0"/>
              <a:t>Si realizza mediante la creazione di un centro di attività economica o professionale un uno SM diverso da quello di origine (art. 49, par. 1, TFUE –</a:t>
            </a:r>
            <a:r>
              <a:rPr lang="it-IT" b="1" dirty="0"/>
              <a:t>Stabilimento primario</a:t>
            </a:r>
            <a:r>
              <a:rPr lang="it-IT" dirty="0"/>
              <a:t>) o attraverso la creazione di un secondo domicilio professionale qualora il lavoratore autonomo sia un libero professionista  (C-107/83 –</a:t>
            </a:r>
            <a:r>
              <a:rPr lang="it-IT" b="1" dirty="0"/>
              <a:t>Stabilimento secondario</a:t>
            </a:r>
            <a:r>
              <a:rPr lang="it-IT" dirty="0"/>
              <a:t>)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37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589463"/>
          </a:xfrm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7030A0"/>
                </a:solidFill>
              </a:rPr>
              <a:t>Libera circolazione dei servizi (LC-SE):</a:t>
            </a:r>
          </a:p>
          <a:p>
            <a:pPr lvl="1"/>
            <a:r>
              <a:rPr lang="it-IT" dirty="0"/>
              <a:t>Essa permette a ciascun cittadino UE, stabilito in uno SM che non sia quello destinatario della prestazione, di esercitare, a titolo temporaneo, la sua attività nello Stato membro ove la prestazione è fornita, alle stesse condizioni imposte da tale SM ai propri cittadini (art. 57 TFUE).</a:t>
            </a:r>
          </a:p>
          <a:p>
            <a:pPr lvl="1"/>
            <a:r>
              <a:rPr lang="it-IT" b="1" dirty="0"/>
              <a:t>Cosa distingue la LC-SE dalla LB-ST?</a:t>
            </a:r>
          </a:p>
          <a:p>
            <a:pPr lvl="1" algn="just"/>
            <a:r>
              <a:rPr lang="it-IT" dirty="0"/>
              <a:t>Carattere temporaneo o meno dell’attività esercitata nello SM di destinazione. Tale carattere deve essere valutato non soltanto in rapporto della durata della prestazione, ma anche tenendo conto della frequenza, periodicità o continuità di questo (C-55/94, </a:t>
            </a:r>
            <a:r>
              <a:rPr lang="it-IT" dirty="0" err="1"/>
              <a:t>Gehbard</a:t>
            </a:r>
            <a:r>
              <a:rPr lang="it-IT" dirty="0"/>
              <a:t>).</a:t>
            </a:r>
          </a:p>
          <a:p>
            <a:pPr lvl="1" algn="just"/>
            <a:r>
              <a:rPr lang="it-IT" dirty="0"/>
              <a:t>In altre parole, se il lavoratore esercita, nello SM di destinazione, la propria attività economica  con regolarità e periodicità trova applicazione la disciplina sulla libertà di stabilimento; in caso contrario, quella sulla libera prestazione dei servizi.</a:t>
            </a:r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EAD22B-2A47-1512-935A-DD2099B98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5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FCD29D-ED92-00B4-28B6-37CCAFB08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9900"/>
            <a:ext cx="10515600" cy="4437063"/>
          </a:xfrm>
        </p:spPr>
        <p:txBody>
          <a:bodyPr/>
          <a:lstStyle/>
          <a:p>
            <a:r>
              <a:rPr lang="it-IT" b="1" dirty="0"/>
              <a:t>Cosa distingue la LC-SE dalla LB-ST?</a:t>
            </a:r>
          </a:p>
          <a:p>
            <a:pPr lvl="1"/>
            <a:r>
              <a:rPr lang="it-IT" b="1" dirty="0"/>
              <a:t>Caso di LB-ST a titolo secondario:</a:t>
            </a:r>
          </a:p>
          <a:p>
            <a:pPr lvl="1"/>
            <a:r>
              <a:rPr lang="it-IT" dirty="0"/>
              <a:t>La differenza tra LC-SE e LB-ST a titolo secondario si rinviene nella diversa intensità del collegamento con lo SM di destinazione, collegamento non sempre dichiaratamente identificabile.</a:t>
            </a:r>
          </a:p>
          <a:p>
            <a:pPr lvl="1"/>
            <a:r>
              <a:rPr lang="it-IT" b="1" dirty="0">
                <a:solidFill>
                  <a:srgbClr val="00B0F0"/>
                </a:solidFill>
              </a:rPr>
              <a:t>LC-SE possiede carattere residuale </a:t>
            </a:r>
            <a:r>
              <a:rPr lang="it-IT" dirty="0"/>
              <a:t>ai sensi dell’art. 57, par. 3, TFUE: le disposizione sulla LC-SE si devono applicare solo se non si applicano quelle relative alla LB-ST (C-55/94, </a:t>
            </a:r>
            <a:r>
              <a:rPr lang="it-IT" dirty="0" err="1"/>
              <a:t>Gebhard</a:t>
            </a:r>
            <a:r>
              <a:rPr lang="it-IT" dirty="0"/>
              <a:t>). </a:t>
            </a:r>
          </a:p>
          <a:p>
            <a:pPr lvl="1"/>
            <a:r>
              <a:rPr lang="it-IT" dirty="0"/>
              <a:t>Divieto per i lavoratori autonomi di avvalersi surrettiziamente delle norme sulla libera prestazione dei servizi al solo scopo di beneficiare abusivamente dei vantaggi previsti dal diritto UE (Causa C-255/02, Halifax plc).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999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B67DD6-FE18-8DC0-C66A-9CF960D32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077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C9E877-268D-DFA9-BD60-652A9DB9D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3700"/>
            <a:ext cx="10515600" cy="4513263"/>
          </a:xfrm>
        </p:spPr>
        <p:txBody>
          <a:bodyPr/>
          <a:lstStyle/>
          <a:p>
            <a:r>
              <a:rPr lang="it-IT" b="1" dirty="0">
                <a:solidFill>
                  <a:srgbClr val="92D050"/>
                </a:solidFill>
              </a:rPr>
              <a:t>Ambito di applicazione soggettivo, persone fisiche</a:t>
            </a:r>
            <a:r>
              <a:rPr lang="it-IT" dirty="0"/>
              <a:t>:</a:t>
            </a:r>
          </a:p>
          <a:p>
            <a:pPr lvl="1"/>
            <a:r>
              <a:rPr lang="it-IT" b="1" dirty="0">
                <a:solidFill>
                  <a:srgbClr val="00B0F0"/>
                </a:solidFill>
              </a:rPr>
              <a:t>LB-ST: </a:t>
            </a:r>
            <a:r>
              <a:rPr lang="it-IT" dirty="0"/>
              <a:t>La libertà di stabilimento primario prevede come unico criterio il possesso della cittadinanza di uno SM,</a:t>
            </a:r>
          </a:p>
          <a:p>
            <a:pPr lvl="1"/>
            <a:r>
              <a:rPr lang="it-IT" dirty="0"/>
              <a:t> invece, per la libertà di stabilimento secondaria è richiesto il previo stabilimento sul territorio di un altro SM (art. 49, par. 1, TFUE)</a:t>
            </a:r>
          </a:p>
          <a:p>
            <a:pPr lvl="1"/>
            <a:r>
              <a:rPr lang="it-IT" b="1" dirty="0">
                <a:solidFill>
                  <a:srgbClr val="7030A0"/>
                </a:solidFill>
              </a:rPr>
              <a:t>LC-SE</a:t>
            </a:r>
            <a:r>
              <a:rPr lang="it-IT" b="1" dirty="0"/>
              <a:t>: </a:t>
            </a:r>
            <a:r>
              <a:rPr lang="it-IT" dirty="0"/>
              <a:t>possono beneficiare della libertà di stabilimento coloro che siano in possesso di due requisiti: </a:t>
            </a:r>
          </a:p>
          <a:p>
            <a:pPr lvl="1"/>
            <a:r>
              <a:rPr lang="it-IT" dirty="0"/>
              <a:t>la cittadinanza di uno SM e </a:t>
            </a:r>
          </a:p>
          <a:p>
            <a:pPr lvl="1"/>
            <a:r>
              <a:rPr lang="it-IT" dirty="0"/>
              <a:t>lo stabilimento in un altro SM diverso da quello in cui viene prestata l’attività.</a:t>
            </a:r>
          </a:p>
          <a:p>
            <a:pPr lvl="1"/>
            <a:r>
              <a:rPr lang="it-IT" dirty="0"/>
              <a:t>I destinatari della prestazione dei servizi possono beneficiare di tale libertà purché siano stabiliti all’interno dell’UE.</a:t>
            </a:r>
          </a:p>
        </p:txBody>
      </p:sp>
    </p:spTree>
    <p:extLst>
      <p:ext uri="{BB962C8B-B14F-4D97-AF65-F5344CB8AC3E}">
        <p14:creationId xmlns:p14="http://schemas.microsoft.com/office/powerpoint/2010/main" val="1804862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72225A-5AC0-26BA-9CA1-F29E1E1BA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95F775-38FF-EDB3-705F-B6C8F57A4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5095875"/>
          </a:xfrm>
        </p:spPr>
        <p:txBody>
          <a:bodyPr/>
          <a:lstStyle/>
          <a:p>
            <a:r>
              <a:rPr lang="it-IT" b="1" dirty="0">
                <a:solidFill>
                  <a:srgbClr val="92D050"/>
                </a:solidFill>
              </a:rPr>
              <a:t>Ambito di applicazione soggettivo, persone giuridiche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Le persone giuridiche beneficiano della LB-ST e della LC-SE ex art. 62 TFUE: società di diritto civile o commerciale, cooperative e altre persone giuridiche contemplate dal diritto pubblico o privato nazionale.</a:t>
            </a:r>
          </a:p>
          <a:p>
            <a:pPr lvl="1"/>
            <a:r>
              <a:rPr lang="it-IT" dirty="0"/>
              <a:t>L’art. 54, par. 1, TFUE equipara le persone giuridiche a quelle fisiche se: costituite in conformità alla legislazione di uno Stato Membro; e aventi la sede sociale o l’amministrazione centrale o il centro di attività principale all’interno dell’UE. Tali requisiti devono sussistere in modo cumulativo</a:t>
            </a:r>
          </a:p>
          <a:p>
            <a:pPr lvl="1"/>
            <a:r>
              <a:rPr lang="it-IT" b="1" dirty="0">
                <a:solidFill>
                  <a:srgbClr val="00B0F0"/>
                </a:solidFill>
              </a:rPr>
              <a:t>Distinzione tra</a:t>
            </a:r>
            <a:r>
              <a:rPr lang="it-IT" dirty="0"/>
              <a:t>:</a:t>
            </a:r>
          </a:p>
          <a:p>
            <a:pPr lvl="2"/>
            <a:r>
              <a:rPr lang="it-IT" dirty="0"/>
              <a:t>Sede Amministrativa: il luogo dove vengono assunte le decisioni fondamentali</a:t>
            </a:r>
          </a:p>
          <a:p>
            <a:pPr lvl="2"/>
            <a:r>
              <a:rPr lang="it-IT" dirty="0"/>
              <a:t>Sede Sociale: quella inserita nello statuto</a:t>
            </a:r>
          </a:p>
          <a:p>
            <a:pPr lvl="2"/>
            <a:r>
              <a:rPr lang="it-IT" dirty="0"/>
              <a:t>Sede attività principale: il luogo in cui viene svolta l’attività di impresa per il raggiungimento dell’oggetto sociale. </a:t>
            </a:r>
          </a:p>
        </p:txBody>
      </p:sp>
    </p:spTree>
    <p:extLst>
      <p:ext uri="{BB962C8B-B14F-4D97-AF65-F5344CB8AC3E}">
        <p14:creationId xmlns:p14="http://schemas.microsoft.com/office/powerpoint/2010/main" val="385545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B7AE51-FE02-F778-7942-A20909447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377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901E9E-2480-47DD-4C0D-797AD688C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6400"/>
            <a:ext cx="10515600" cy="4686300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Libera circolazione dei servizi e libertà di stabilimento, approfondimenti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Elemento transfrontaliero e le situazioni puramente interne: le due libertà si applicano a situazioni che presentino un carattere transfrontaliero </a:t>
            </a:r>
          </a:p>
          <a:p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 situazioni puramente interne non rilevano</a:t>
            </a:r>
          </a:p>
          <a:p>
            <a:pPr algn="just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Il carattere transnazionale della LC-SE è stato oggetto di numerose sentenze della CGUE, che ha stabilito che tale libertà si realizza anche mediante: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a) Lo spostamento del prestatore del servizio in uno SM diverso;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b) Lo spostamento del destinatario in un altro SM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c) Lo spostamento del fornitore e del destinatario in un terzo SM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d) Oppure la circolazione del servizio stesso, senza alcun movimento del prestatore o del destinatario (es. servizi forniti tramite internet)</a:t>
            </a:r>
          </a:p>
        </p:txBody>
      </p:sp>
    </p:spTree>
    <p:extLst>
      <p:ext uri="{BB962C8B-B14F-4D97-AF65-F5344CB8AC3E}">
        <p14:creationId xmlns:p14="http://schemas.microsoft.com/office/powerpoint/2010/main" val="138406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8B3A72-990B-9A13-FAD9-730C06E36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75F22B-8F2F-9849-2F94-9A1118904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>
                <a:solidFill>
                  <a:srgbClr val="92D050"/>
                </a:solidFill>
              </a:rPr>
              <a:t>Ambito di applicazione materiale LC-SE e LB-ST, le attività autonome: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Entrambe le libertà riguardano qualsiasi attività economica non subordinata per la quale è normalmente previsto un compenso;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L’attività è autonoma quando è esercitata dal lavoratore sotto la propria esclusiva responsabilità, senza la direzione di un datore di lavoro (C-337/97)</a:t>
            </a:r>
          </a:p>
          <a:p>
            <a:pPr lvl="1"/>
            <a:r>
              <a:rPr lang="it-IT" b="1" dirty="0">
                <a:solidFill>
                  <a:srgbClr val="00B0F0"/>
                </a:solidFill>
              </a:rPr>
              <a:t>Nozione di servizio, art. 57, par. 1, TFUE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attività di carattere industriale, commerciale, artigianale, attività di libero professionista. Elenco esemplificativo, la LC-SE si applica in linea di principio a tutte le attività economiche.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 servizi sono forniti a titolo oneroso.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Rientrano i servizi medici nella nozione di servizio a cui si applica la LC-SE.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Non rientrano nella nozione di servizio i trasporti, servizi bancari e assicurativi</a:t>
            </a:r>
          </a:p>
        </p:txBody>
      </p:sp>
    </p:spTree>
    <p:extLst>
      <p:ext uri="{BB962C8B-B14F-4D97-AF65-F5344CB8AC3E}">
        <p14:creationId xmlns:p14="http://schemas.microsoft.com/office/powerpoint/2010/main" val="685570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6F492E-4980-F0B2-33D8-BCFB82A8A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082201-1DAE-0737-A9B6-95CBC9A9F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Contenuto della liberalizzazione: il principio del trattamento nazionale</a:t>
            </a:r>
          </a:p>
          <a:p>
            <a:r>
              <a:rPr lang="it-IT" dirty="0"/>
              <a:t>Applicazione ai cittadini di altri SM delle stesse condizioni previste per i cittadini dello Stato di destinazione, vietando le discriminazioni basate sulla nazionalità</a:t>
            </a:r>
          </a:p>
          <a:p>
            <a:r>
              <a:rPr lang="it-IT" dirty="0"/>
              <a:t>Sono vietate anche le discriminazioni basate sulla residenza e sul domicilio</a:t>
            </a:r>
          </a:p>
          <a:p>
            <a:r>
              <a:rPr lang="it-IT" dirty="0"/>
              <a:t>Secondo la CGUE devono essere vietate tutte le forme di discriminazione che, pur basate su criteri diversi, creino il medesimo risultato (C-94/04).</a:t>
            </a:r>
          </a:p>
        </p:txBody>
      </p:sp>
    </p:spTree>
    <p:extLst>
      <p:ext uri="{BB962C8B-B14F-4D97-AF65-F5344CB8AC3E}">
        <p14:creationId xmlns:p14="http://schemas.microsoft.com/office/powerpoint/2010/main" val="18960475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</TotalTime>
  <Words>1141</Words>
  <Application>Microsoft Macintosh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Diritto del Mercato Unico Europeo Prof. Dr. Alessandro Nato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109</cp:revision>
  <dcterms:created xsi:type="dcterms:W3CDTF">2022-09-09T08:27:37Z</dcterms:created>
  <dcterms:modified xsi:type="dcterms:W3CDTF">2023-01-16T14:22:47Z</dcterms:modified>
</cp:coreProperties>
</file>